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8.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15.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16.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notesSlides/notesSlide32.xml" ContentType="application/vnd.openxmlformats-officedocument.presentationml.notesSlide+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61" r:id="rId3"/>
    <p:sldId id="294" r:id="rId4"/>
    <p:sldId id="308" r:id="rId5"/>
    <p:sldId id="305" r:id="rId6"/>
    <p:sldId id="332" r:id="rId7"/>
    <p:sldId id="311" r:id="rId8"/>
    <p:sldId id="329" r:id="rId9"/>
    <p:sldId id="330" r:id="rId10"/>
    <p:sldId id="328" r:id="rId11"/>
    <p:sldId id="316" r:id="rId12"/>
    <p:sldId id="320" r:id="rId13"/>
    <p:sldId id="325" r:id="rId14"/>
    <p:sldId id="318" r:id="rId15"/>
    <p:sldId id="319" r:id="rId16"/>
    <p:sldId id="322" r:id="rId17"/>
    <p:sldId id="323" r:id="rId18"/>
    <p:sldId id="321" r:id="rId19"/>
    <p:sldId id="335" r:id="rId20"/>
    <p:sldId id="333" r:id="rId21"/>
    <p:sldId id="303" r:id="rId22"/>
    <p:sldId id="309" r:id="rId23"/>
    <p:sldId id="304" r:id="rId24"/>
    <p:sldId id="306" r:id="rId25"/>
    <p:sldId id="336" r:id="rId26"/>
    <p:sldId id="307" r:id="rId27"/>
    <p:sldId id="310" r:id="rId28"/>
    <p:sldId id="301" r:id="rId29"/>
    <p:sldId id="326" r:id="rId30"/>
    <p:sldId id="327" r:id="rId31"/>
    <p:sldId id="295" r:id="rId32"/>
    <p:sldId id="296" r:id="rId33"/>
    <p:sldId id="302" r:id="rId34"/>
    <p:sldId id="331" r:id="rId35"/>
  </p:sldIdLst>
  <p:sldSz cx="9906000" cy="6858000" type="A4"/>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A6A6A6"/>
    <a:srgbClr val="FFC000"/>
    <a:srgbClr val="681414"/>
    <a:srgbClr val="B82E2E"/>
    <a:srgbClr val="C85E5E"/>
    <a:srgbClr val="41719C"/>
    <a:srgbClr val="C00000"/>
    <a:srgbClr val="C0AC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68" autoAdjust="0"/>
    <p:restoredTop sz="92998" autoAdjust="0"/>
  </p:normalViewPr>
  <p:slideViewPr>
    <p:cSldViewPr snapToGrid="0">
      <p:cViewPr>
        <p:scale>
          <a:sx n="84" d="100"/>
          <a:sy n="84" d="100"/>
        </p:scale>
        <p:origin x="-66" y="-324"/>
      </p:cViewPr>
      <p:guideLst/>
    </p:cSldViewPr>
  </p:slideViewPr>
  <p:outlineViewPr>
    <p:cViewPr>
      <p:scale>
        <a:sx n="33" d="100"/>
        <a:sy n="33" d="100"/>
      </p:scale>
      <p:origin x="0" y="-3084"/>
    </p:cViewPr>
  </p:outlineViewPr>
  <p:notesTextViewPr>
    <p:cViewPr>
      <p:scale>
        <a:sx n="1" d="1"/>
        <a:sy n="1" d="1"/>
      </p:scale>
      <p:origin x="0" y="0"/>
    </p:cViewPr>
  </p:notesTextViewPr>
  <p:sorterViewPr>
    <p:cViewPr>
      <p:scale>
        <a:sx n="100" d="100"/>
        <a:sy n="100" d="100"/>
      </p:scale>
      <p:origin x="0" y="-978"/>
    </p:cViewPr>
  </p:sorterViewPr>
  <p:notesViewPr>
    <p:cSldViewPr snapToGrid="0">
      <p:cViewPr varScale="1">
        <p:scale>
          <a:sx n="54" d="100"/>
          <a:sy n="54" d="100"/>
        </p:scale>
        <p:origin x="208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Mappe5"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im\Documents\DHBW%20Leistungselektronik\temp\PWM.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24233157849047"/>
          <c:y val="4.7997443747396631E-2"/>
          <c:w val="0.82267383979748676"/>
          <c:h val="0.67889293989638788"/>
        </c:manualLayout>
      </c:layout>
      <c:scatterChart>
        <c:scatterStyle val="smoothMarker"/>
        <c:varyColors val="0"/>
        <c:ser>
          <c:idx val="1"/>
          <c:order val="0"/>
          <c:spPr>
            <a:ln w="28575" cap="rnd">
              <a:solidFill>
                <a:schemeClr val="tx1"/>
              </a:solidFill>
              <a:round/>
            </a:ln>
            <a:effectLst/>
          </c:spPr>
          <c:marker>
            <c:symbol val="none"/>
          </c:marker>
          <c:xVal>
            <c:numRef>
              <c:f>Tabelle2!$A$12:$A$111</c:f>
              <c:numCache>
                <c:formatCode>General</c:formatCode>
                <c:ptCount val="100"/>
                <c:pt idx="0">
                  <c:v>0.02</c:v>
                </c:pt>
                <c:pt idx="1">
                  <c:v>0.04</c:v>
                </c:pt>
                <c:pt idx="2">
                  <c:v>0.06</c:v>
                </c:pt>
                <c:pt idx="3">
                  <c:v>0.08</c:v>
                </c:pt>
                <c:pt idx="4">
                  <c:v>0.1</c:v>
                </c:pt>
                <c:pt idx="5">
                  <c:v>0.12000000000000001</c:v>
                </c:pt>
                <c:pt idx="6">
                  <c:v>0.14000000000000001</c:v>
                </c:pt>
                <c:pt idx="7">
                  <c:v>0.16</c:v>
                </c:pt>
                <c:pt idx="8">
                  <c:v>0.18</c:v>
                </c:pt>
                <c:pt idx="9">
                  <c:v>0.19999999999999998</c:v>
                </c:pt>
                <c:pt idx="10">
                  <c:v>0.21999999999999997</c:v>
                </c:pt>
                <c:pt idx="11">
                  <c:v>0.23999999999999996</c:v>
                </c:pt>
                <c:pt idx="12">
                  <c:v>0.25999999999999995</c:v>
                </c:pt>
                <c:pt idx="13">
                  <c:v>0.27999999999999997</c:v>
                </c:pt>
                <c:pt idx="14">
                  <c:v>0.3</c:v>
                </c:pt>
                <c:pt idx="15">
                  <c:v>0.32</c:v>
                </c:pt>
                <c:pt idx="16">
                  <c:v>0.34</c:v>
                </c:pt>
                <c:pt idx="17">
                  <c:v>0.36000000000000004</c:v>
                </c:pt>
                <c:pt idx="18">
                  <c:v>0.38000000000000006</c:v>
                </c:pt>
                <c:pt idx="19">
                  <c:v>0.40000000000000008</c:v>
                </c:pt>
                <c:pt idx="20">
                  <c:v>0.4200000000000001</c:v>
                </c:pt>
                <c:pt idx="21">
                  <c:v>0.44000000000000011</c:v>
                </c:pt>
                <c:pt idx="22">
                  <c:v>0.46000000000000013</c:v>
                </c:pt>
                <c:pt idx="23">
                  <c:v>0.48000000000000015</c:v>
                </c:pt>
                <c:pt idx="24">
                  <c:v>0.50000000000000011</c:v>
                </c:pt>
                <c:pt idx="25">
                  <c:v>0.52000000000000013</c:v>
                </c:pt>
                <c:pt idx="26">
                  <c:v>0.54000000000000015</c:v>
                </c:pt>
                <c:pt idx="27">
                  <c:v>0.56000000000000016</c:v>
                </c:pt>
                <c:pt idx="28">
                  <c:v>0.58000000000000018</c:v>
                </c:pt>
                <c:pt idx="29">
                  <c:v>0.6000000000000002</c:v>
                </c:pt>
                <c:pt idx="30">
                  <c:v>0.62000000000000022</c:v>
                </c:pt>
                <c:pt idx="31">
                  <c:v>0.64000000000000024</c:v>
                </c:pt>
                <c:pt idx="32">
                  <c:v>0.66000000000000025</c:v>
                </c:pt>
                <c:pt idx="33">
                  <c:v>0.68000000000000027</c:v>
                </c:pt>
                <c:pt idx="34">
                  <c:v>0.70000000000000029</c:v>
                </c:pt>
                <c:pt idx="35">
                  <c:v>0.72000000000000031</c:v>
                </c:pt>
                <c:pt idx="36">
                  <c:v>0.74000000000000032</c:v>
                </c:pt>
                <c:pt idx="37">
                  <c:v>0.76000000000000034</c:v>
                </c:pt>
                <c:pt idx="38">
                  <c:v>0.78000000000000036</c:v>
                </c:pt>
                <c:pt idx="39">
                  <c:v>0.80000000000000038</c:v>
                </c:pt>
                <c:pt idx="40">
                  <c:v>0.8200000000000004</c:v>
                </c:pt>
                <c:pt idx="41">
                  <c:v>0.84000000000000041</c:v>
                </c:pt>
                <c:pt idx="42">
                  <c:v>0.86000000000000043</c:v>
                </c:pt>
                <c:pt idx="43">
                  <c:v>0.88000000000000045</c:v>
                </c:pt>
                <c:pt idx="44">
                  <c:v>0.90000000000000047</c:v>
                </c:pt>
                <c:pt idx="45">
                  <c:v>0.90400000000000047</c:v>
                </c:pt>
                <c:pt idx="46">
                  <c:v>0.90800000000000047</c:v>
                </c:pt>
                <c:pt idx="47">
                  <c:v>0.91200000000000048</c:v>
                </c:pt>
                <c:pt idx="48">
                  <c:v>0.91600000000000048</c:v>
                </c:pt>
                <c:pt idx="49">
                  <c:v>0.92000000000000048</c:v>
                </c:pt>
                <c:pt idx="50">
                  <c:v>0.92400000000000049</c:v>
                </c:pt>
                <c:pt idx="51">
                  <c:v>0.92800000000000049</c:v>
                </c:pt>
                <c:pt idx="52">
                  <c:v>0.93200000000000049</c:v>
                </c:pt>
                <c:pt idx="53">
                  <c:v>0.9360000000000005</c:v>
                </c:pt>
                <c:pt idx="54">
                  <c:v>0.9400000000000005</c:v>
                </c:pt>
                <c:pt idx="55">
                  <c:v>0.94400000000000051</c:v>
                </c:pt>
                <c:pt idx="56">
                  <c:v>0.94800000000000051</c:v>
                </c:pt>
                <c:pt idx="57">
                  <c:v>0.95200000000000051</c:v>
                </c:pt>
                <c:pt idx="58">
                  <c:v>0.95600000000000052</c:v>
                </c:pt>
                <c:pt idx="59">
                  <c:v>0.96000000000000052</c:v>
                </c:pt>
                <c:pt idx="60">
                  <c:v>0.96400000000000052</c:v>
                </c:pt>
                <c:pt idx="61">
                  <c:v>0.96800000000000053</c:v>
                </c:pt>
                <c:pt idx="62">
                  <c:v>0.97200000000000053</c:v>
                </c:pt>
                <c:pt idx="63">
                  <c:v>0.97600000000000053</c:v>
                </c:pt>
                <c:pt idx="64">
                  <c:v>0.98000000000000054</c:v>
                </c:pt>
                <c:pt idx="65">
                  <c:v>0.98400000000000054</c:v>
                </c:pt>
                <c:pt idx="66">
                  <c:v>0.98800000000000054</c:v>
                </c:pt>
                <c:pt idx="67">
                  <c:v>0.99200000000000055</c:v>
                </c:pt>
                <c:pt idx="68">
                  <c:v>0.99600000000000055</c:v>
                </c:pt>
              </c:numCache>
            </c:numRef>
          </c:xVal>
          <c:yVal>
            <c:numRef>
              <c:f>Tabelle2!$C$12:$C$111</c:f>
              <c:numCache>
                <c:formatCode>General</c:formatCode>
                <c:ptCount val="100"/>
                <c:pt idx="0">
                  <c:v>2.0408163265306121E-2</c:v>
                </c:pt>
                <c:pt idx="1">
                  <c:v>4.1666666666666664E-2</c:v>
                </c:pt>
                <c:pt idx="2">
                  <c:v>6.3829787234042562E-2</c:v>
                </c:pt>
                <c:pt idx="3">
                  <c:v>8.6956521739130432E-2</c:v>
                </c:pt>
                <c:pt idx="4">
                  <c:v>0.1111111111111111</c:v>
                </c:pt>
                <c:pt idx="5">
                  <c:v>0.13636363636363638</c:v>
                </c:pt>
                <c:pt idx="6">
                  <c:v>0.16279069767441862</c:v>
                </c:pt>
                <c:pt idx="7">
                  <c:v>0.19047619047619047</c:v>
                </c:pt>
                <c:pt idx="8">
                  <c:v>0.21951219512195119</c:v>
                </c:pt>
                <c:pt idx="9">
                  <c:v>0.24999999999999994</c:v>
                </c:pt>
                <c:pt idx="10">
                  <c:v>0.28205128205128199</c:v>
                </c:pt>
                <c:pt idx="11">
                  <c:v>0.31578947368421045</c:v>
                </c:pt>
                <c:pt idx="12">
                  <c:v>0.35135135135135126</c:v>
                </c:pt>
                <c:pt idx="13">
                  <c:v>0.38888888888888884</c:v>
                </c:pt>
                <c:pt idx="14">
                  <c:v>0.42857142857142855</c:v>
                </c:pt>
                <c:pt idx="15">
                  <c:v>0.47058823529411775</c:v>
                </c:pt>
                <c:pt idx="16">
                  <c:v>0.51515151515151525</c:v>
                </c:pt>
                <c:pt idx="17">
                  <c:v>0.56250000000000022</c:v>
                </c:pt>
                <c:pt idx="18">
                  <c:v>0.61290322580645185</c:v>
                </c:pt>
                <c:pt idx="19">
                  <c:v>0.66666666666666696</c:v>
                </c:pt>
                <c:pt idx="20">
                  <c:v>0.7241379310344831</c:v>
                </c:pt>
                <c:pt idx="21">
                  <c:v>0.78571428571428614</c:v>
                </c:pt>
                <c:pt idx="22">
                  <c:v>0.85185185185185242</c:v>
                </c:pt>
                <c:pt idx="23">
                  <c:v>0.92307692307692368</c:v>
                </c:pt>
                <c:pt idx="24">
                  <c:v>1.0000000000000004</c:v>
                </c:pt>
                <c:pt idx="25">
                  <c:v>1.0833333333333339</c:v>
                </c:pt>
                <c:pt idx="26">
                  <c:v>1.1739130434782616</c:v>
                </c:pt>
                <c:pt idx="27">
                  <c:v>1.2727272727272736</c:v>
                </c:pt>
                <c:pt idx="28">
                  <c:v>1.380952380952382</c:v>
                </c:pt>
                <c:pt idx="29">
                  <c:v>1.5000000000000013</c:v>
                </c:pt>
                <c:pt idx="30">
                  <c:v>1.6315789473684226</c:v>
                </c:pt>
                <c:pt idx="31">
                  <c:v>1.7777777777777795</c:v>
                </c:pt>
                <c:pt idx="32">
                  <c:v>1.9411764705882375</c:v>
                </c:pt>
                <c:pt idx="33">
                  <c:v>2.1250000000000027</c:v>
                </c:pt>
                <c:pt idx="34">
                  <c:v>2.3333333333333366</c:v>
                </c:pt>
                <c:pt idx="35">
                  <c:v>2.5714285714285756</c:v>
                </c:pt>
                <c:pt idx="36">
                  <c:v>2.8461538461538511</c:v>
                </c:pt>
                <c:pt idx="37">
                  <c:v>3.1666666666666723</c:v>
                </c:pt>
                <c:pt idx="38">
                  <c:v>3.545454545454553</c:v>
                </c:pt>
                <c:pt idx="39">
                  <c:v>4.0000000000000098</c:v>
                </c:pt>
                <c:pt idx="40">
                  <c:v>4.5555555555555678</c:v>
                </c:pt>
                <c:pt idx="41">
                  <c:v>5.250000000000016</c:v>
                </c:pt>
                <c:pt idx="42">
                  <c:v>6.1428571428571646</c:v>
                </c:pt>
                <c:pt idx="43">
                  <c:v>7.333333333333365</c:v>
                </c:pt>
                <c:pt idx="44">
                  <c:v>9.0000000000000462</c:v>
                </c:pt>
                <c:pt idx="45">
                  <c:v>9.4166666666667176</c:v>
                </c:pt>
                <c:pt idx="46">
                  <c:v>9.8695652173913597</c:v>
                </c:pt>
                <c:pt idx="47">
                  <c:v>10.363636363636425</c:v>
                </c:pt>
                <c:pt idx="48">
                  <c:v>10.904761904761973</c:v>
                </c:pt>
                <c:pt idx="49">
                  <c:v>11.500000000000076</c:v>
                </c:pt>
                <c:pt idx="50">
                  <c:v>12.157894736842188</c:v>
                </c:pt>
                <c:pt idx="51">
                  <c:v>12.888888888888983</c:v>
                </c:pt>
                <c:pt idx="52">
                  <c:v>13.705882352941282</c:v>
                </c:pt>
                <c:pt idx="53">
                  <c:v>14.625000000000121</c:v>
                </c:pt>
                <c:pt idx="54">
                  <c:v>15.666666666666808</c:v>
                </c:pt>
                <c:pt idx="55">
                  <c:v>16.857142857143018</c:v>
                </c:pt>
                <c:pt idx="56">
                  <c:v>18.230769230769418</c:v>
                </c:pt>
                <c:pt idx="57">
                  <c:v>19.833333333333556</c:v>
                </c:pt>
                <c:pt idx="58">
                  <c:v>21.727272727272997</c:v>
                </c:pt>
                <c:pt idx="59">
                  <c:v>24.000000000000327</c:v>
                </c:pt>
                <c:pt idx="60">
                  <c:v>26.77777777777818</c:v>
                </c:pt>
                <c:pt idx="61">
                  <c:v>30.250000000000515</c:v>
                </c:pt>
                <c:pt idx="62">
                  <c:v>34.71428571428639</c:v>
                </c:pt>
                <c:pt idx="63">
                  <c:v>40.666666666667588</c:v>
                </c:pt>
                <c:pt idx="64">
                  <c:v>49.000000000001343</c:v>
                </c:pt>
                <c:pt idx="65">
                  <c:v>61.500000000002117</c:v>
                </c:pt>
                <c:pt idx="66">
                  <c:v>82.333333333337123</c:v>
                </c:pt>
                <c:pt idx="67">
                  <c:v>124.00000000000857</c:v>
                </c:pt>
                <c:pt idx="68">
                  <c:v>249.0000000000345</c:v>
                </c:pt>
              </c:numCache>
            </c:numRef>
          </c:yVal>
          <c:smooth val="1"/>
        </c:ser>
        <c:dLbls>
          <c:showLegendKey val="0"/>
          <c:showVal val="0"/>
          <c:showCatName val="0"/>
          <c:showSerName val="0"/>
          <c:showPercent val="0"/>
          <c:showBubbleSize val="0"/>
        </c:dLbls>
        <c:axId val="520455504"/>
        <c:axId val="520451976"/>
      </c:scatterChart>
      <c:valAx>
        <c:axId val="520455504"/>
        <c:scaling>
          <c:orientation val="minMax"/>
          <c:max val="0.99999000000000005"/>
          <c:min val="0.8"/>
        </c:scaling>
        <c:delete val="0"/>
        <c:axPos val="b"/>
        <c:majorGridlines>
          <c:spPr>
            <a:ln w="9525" cap="flat" cmpd="sng" algn="ctr">
              <a:solidFill>
                <a:schemeClr val="tx1"/>
              </a:solidFill>
              <a:round/>
            </a:ln>
            <a:effectLst/>
          </c:spPr>
        </c:majorGridlines>
        <c:minorGridlines>
          <c:spPr>
            <a:ln w="9525" cap="flat" cmpd="sng" algn="ctr">
              <a:solidFill>
                <a:schemeClr val="tx1">
                  <a:lumMod val="50000"/>
                  <a:lumOff val="50000"/>
                </a:schemeClr>
              </a:solidFill>
              <a:round/>
            </a:ln>
            <a:effectLst/>
          </c:spPr>
        </c:minorGridlines>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de-DE" sz="1800" dirty="0">
                    <a:solidFill>
                      <a:schemeClr val="tx1"/>
                    </a:solidFill>
                  </a:rPr>
                  <a:t>Efficiency </a:t>
                </a:r>
                <a:r>
                  <a:rPr lang="de-DE" sz="1800" i="1" dirty="0">
                    <a:solidFill>
                      <a:schemeClr val="tx1"/>
                    </a:solidFill>
                    <a:latin typeface="Symbol" panose="05050102010706020507" pitchFamily="18" charset="2"/>
                  </a:rPr>
                  <a:t>h</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solidFill>
            <a:round/>
            <a:tailEnd type="triangle"/>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20451976"/>
        <c:crosses val="autoZero"/>
        <c:crossBetween val="midCat"/>
      </c:valAx>
      <c:valAx>
        <c:axId val="520451976"/>
        <c:scaling>
          <c:orientation val="minMax"/>
          <c:max val="110"/>
          <c:min val="0"/>
        </c:scaling>
        <c:delete val="0"/>
        <c:axPos val="l"/>
        <c:majorGridlines>
          <c:spPr>
            <a:ln w="9525" cap="flat" cmpd="sng" algn="ctr">
              <a:solidFill>
                <a:schemeClr val="tx1"/>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solidFill>
              <a:schemeClr val="tx1"/>
            </a:solidFill>
            <a:headEnd type="none"/>
            <a:tailEnd type="triangle"/>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20455504"/>
        <c:crosses val="autoZero"/>
        <c:crossBetween val="midCat"/>
        <c:minorUnit val="10"/>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Daten!$B$1</c:f>
              <c:strCache>
                <c:ptCount val="1"/>
                <c:pt idx="0">
                  <c:v>sin</c:v>
                </c:pt>
              </c:strCache>
            </c:strRef>
          </c:tx>
          <c:spPr>
            <a:ln w="28575" cap="rnd">
              <a:solidFill>
                <a:srgbClr val="FF0000"/>
              </a:solidFill>
              <a:round/>
            </a:ln>
            <a:effectLst/>
          </c:spPr>
          <c:marker>
            <c:symbol val="none"/>
          </c:marker>
          <c:yVal>
            <c:numRef>
              <c:f>Daten!$B$3:$B$302</c:f>
              <c:numCache>
                <c:formatCode>General</c:formatCode>
                <c:ptCount val="300"/>
                <c:pt idx="0">
                  <c:v>3.3323829354915527E-2</c:v>
                </c:pt>
                <c:pt idx="1">
                  <c:v>6.6610643064574648E-2</c:v>
                </c:pt>
                <c:pt idx="2">
                  <c:v>9.9823466600183861E-2</c:v>
                </c:pt>
                <c:pt idx="3">
                  <c:v>0.13292540762020391</c:v>
                </c:pt>
                <c:pt idx="4">
                  <c:v>0.16587969694984861</c:v>
                </c:pt>
                <c:pt idx="5">
                  <c:v>0.19864972942377182</c:v>
                </c:pt>
                <c:pt idx="6">
                  <c:v>0.231199104546575</c:v>
                </c:pt>
                <c:pt idx="7">
                  <c:v>0.2634916669259702</c:v>
                </c:pt>
                <c:pt idx="8">
                  <c:v>0.29549154643368597</c:v>
                </c:pt>
                <c:pt idx="9">
                  <c:v>0.32716319804950605</c:v>
                </c:pt>
                <c:pt idx="10">
                  <c:v>0.35847144134418235</c:v>
                </c:pt>
                <c:pt idx="11">
                  <c:v>0.38938149955736551</c:v>
                </c:pt>
                <c:pt idx="12">
                  <c:v>0.41985903822714576</c:v>
                </c:pt>
                <c:pt idx="13">
                  <c:v>0.4498702033282948</c:v>
                </c:pt>
                <c:pt idx="14">
                  <c:v>0.47938165887684486</c:v>
                </c:pt>
                <c:pt idx="15">
                  <c:v>0.50836062395923554</c:v>
                </c:pt>
                <c:pt idx="16">
                  <c:v>0.53677490914489556</c:v>
                </c:pt>
                <c:pt idx="17">
                  <c:v>0.56459295224181394</c:v>
                </c:pt>
                <c:pt idx="18">
                  <c:v>0.59178385335538264</c:v>
                </c:pt>
                <c:pt idx="19">
                  <c:v>0.61831740921156886</c:v>
                </c:pt>
                <c:pt idx="20">
                  <c:v>0.64416414670629152</c:v>
                </c:pt>
                <c:pt idx="21">
                  <c:v>0.66929535564373388</c:v>
                </c:pt>
                <c:pt idx="22">
                  <c:v>0.69368312062722937</c:v>
                </c:pt>
                <c:pt idx="23">
                  <c:v>0.71730035206729492</c:v>
                </c:pt>
                <c:pt idx="24">
                  <c:v>0.74012081627236981</c:v>
                </c:pt>
                <c:pt idx="25">
                  <c:v>0.76211916458883411</c:v>
                </c:pt>
                <c:pt idx="26">
                  <c:v>0.78327096155794051</c:v>
                </c:pt>
                <c:pt idx="27">
                  <c:v>0.80355271205838086</c:v>
                </c:pt>
                <c:pt idx="28">
                  <c:v>0.82294188740433982</c:v>
                </c:pt>
                <c:pt idx="29">
                  <c:v>0.84141695037004482</c:v>
                </c:pt>
                <c:pt idx="30">
                  <c:v>0.85895737911301651</c:v>
                </c:pt>
                <c:pt idx="31">
                  <c:v>0.87554368996944565</c:v>
                </c:pt>
                <c:pt idx="32">
                  <c:v>0.89115745909637467</c:v>
                </c:pt>
                <c:pt idx="33">
                  <c:v>0.90578134293664614</c:v>
                </c:pt>
                <c:pt idx="34">
                  <c:v>0.91939909748388471</c:v>
                </c:pt>
                <c:pt idx="35">
                  <c:v>0.93199559632611206</c:v>
                </c:pt>
                <c:pt idx="36">
                  <c:v>0.94355684744795543</c:v>
                </c:pt>
                <c:pt idx="37">
                  <c:v>0.95407000877278292</c:v>
                </c:pt>
                <c:pt idx="38">
                  <c:v>0.96352340242750301</c:v>
                </c:pt>
                <c:pt idx="39">
                  <c:v>0.97190652771418395</c:v>
                </c:pt>
                <c:pt idx="40">
                  <c:v>0.97921007277408201</c:v>
                </c:pt>
                <c:pt idx="41">
                  <c:v>0.98542592493112457</c:v>
                </c:pt>
                <c:pt idx="42">
                  <c:v>0.99054717970335793</c:v>
                </c:pt>
                <c:pt idx="43">
                  <c:v>0.99456814847234942</c:v>
                </c:pt>
                <c:pt idx="44">
                  <c:v>0.99748436480202551</c:v>
                </c:pt>
                <c:pt idx="45">
                  <c:v>0.9992925893999266</c:v>
                </c:pt>
                <c:pt idx="46">
                  <c:v>0.99999081371536835</c:v>
                </c:pt>
                <c:pt idx="47">
                  <c:v>0.99957826217051138</c:v>
                </c:pt>
                <c:pt idx="48">
                  <c:v>0.99805539302186241</c:v>
                </c:pt>
                <c:pt idx="49">
                  <c:v>0.99542389785124974</c:v>
                </c:pt>
                <c:pt idx="50">
                  <c:v>0.99168669968683687</c:v>
                </c:pt>
                <c:pt idx="51">
                  <c:v>0.98684794975626455</c:v>
                </c:pt>
                <c:pt idx="52">
                  <c:v>0.98091302287552418</c:v>
                </c:pt>
                <c:pt idx="53">
                  <c:v>0.97388851147868749</c:v>
                </c:pt>
                <c:pt idx="54">
                  <c:v>0.96578221829512267</c:v>
                </c:pt>
                <c:pt idx="55">
                  <c:v>0.95660314768233101</c:v>
                </c:pt>
                <c:pt idx="56">
                  <c:v>0.94636149562403249</c:v>
                </c:pt>
                <c:pt idx="57">
                  <c:v>0.93506863840460874</c:v>
                </c:pt>
                <c:pt idx="58">
                  <c:v>0.92273711997248509</c:v>
                </c:pt>
                <c:pt idx="59">
                  <c:v>0.90938063800648783</c:v>
                </c:pt>
                <c:pt idx="60">
                  <c:v>0.89501402870065261</c:v>
                </c:pt>
                <c:pt idx="61">
                  <c:v>0.87965325028438757</c:v>
                </c:pt>
                <c:pt idx="62">
                  <c:v>0.86331536529629405</c:v>
                </c:pt>
                <c:pt idx="63">
                  <c:v>0.84601852163133728</c:v>
                </c:pt>
                <c:pt idx="64">
                  <c:v>0.82778193238241637</c:v>
                </c:pt>
                <c:pt idx="65">
                  <c:v>0.80862585449872904</c:v>
                </c:pt>
                <c:pt idx="66">
                  <c:v>0.78857156628463565</c:v>
                </c:pt>
                <c:pt idx="67">
                  <c:v>0.76764134376401338</c:v>
                </c:pt>
                <c:pt idx="68">
                  <c:v>0.74585843593636059</c:v>
                </c:pt>
                <c:pt idx="69">
                  <c:v>0.7232470389521326</c:v>
                </c:pt>
                <c:pt idx="70">
                  <c:v>0.69983226923599351</c:v>
                </c:pt>
                <c:pt idx="71">
                  <c:v>0.67564013558784264</c:v>
                </c:pt>
                <c:pt idx="72">
                  <c:v>0.65069751029260159</c:v>
                </c:pt>
                <c:pt idx="73">
                  <c:v>0.6250320992708559</c:v>
                </c:pt>
                <c:pt idx="74">
                  <c:v>0.59867241130350279</c:v>
                </c:pt>
                <c:pt idx="75">
                  <c:v>0.57164772636459504</c:v>
                </c:pt>
                <c:pt idx="76">
                  <c:v>0.54398806309755554</c:v>
                </c:pt>
                <c:pt idx="77">
                  <c:v>0.51572414547088408</c:v>
                </c:pt>
                <c:pt idx="78">
                  <c:v>0.48688736865040233</c:v>
                </c:pt>
                <c:pt idx="79">
                  <c:v>0.45750976412594252</c:v>
                </c:pt>
                <c:pt idx="80">
                  <c:v>0.42762396413121245</c:v>
                </c:pt>
                <c:pt idx="81">
                  <c:v>0.39726316539636608</c:v>
                </c:pt>
                <c:pt idx="82">
                  <c:v>0.3664610922735399</c:v>
                </c:pt>
                <c:pt idx="83">
                  <c:v>0.33525195927630969</c:v>
                </c:pt>
                <c:pt idx="84">
                  <c:v>0.30367043307468711</c:v>
                </c:pt>
                <c:pt idx="85">
                  <c:v>0.27175159398786691</c:v>
                </c:pt>
                <c:pt idx="86">
                  <c:v>0.23953089701749491</c:v>
                </c:pt>
                <c:pt idx="87">
                  <c:v>0.20704413246474718</c:v>
                </c:pt>
                <c:pt idx="88">
                  <c:v>0.17432738617496385</c:v>
                </c:pt>
                <c:pt idx="89">
                  <c:v>0.14141699945399225</c:v>
                </c:pt>
                <c:pt idx="90">
                  <c:v>0.10834952870077268</c:v>
                </c:pt>
                <c:pt idx="91">
                  <c:v>7.5161704800998833E-2</c:v>
                </c:pt>
                <c:pt idx="92">
                  <c:v>4.1890392326963774E-2</c:v>
                </c:pt>
                <c:pt idx="93">
                  <c:v>8.5725485889040446E-3</c:v>
                </c:pt>
                <c:pt idx="94">
                  <c:v>-2.4754817416664181E-2</c:v>
                </c:pt>
                <c:pt idx="95">
                  <c:v>-5.8054686116021346E-2</c:v>
                </c:pt>
                <c:pt idx="96">
                  <c:v>-9.1290068479073783E-2</c:v>
                </c:pt>
                <c:pt idx="97">
                  <c:v>-0.1244240471062515</c:v>
                </c:pt>
                <c:pt idx="98">
                  <c:v>-0.15741981723583989</c:v>
                </c:pt>
                <c:pt idx="99">
                  <c:v>-0.19024072762619873</c:v>
                </c:pt>
                <c:pt idx="100">
                  <c:v>-0.22285032126744933</c:v>
                </c:pt>
                <c:pt idx="101">
                  <c:v>-0.2552123758774118</c:v>
                </c:pt>
                <c:pt idx="102">
                  <c:v>-0.28729094413681389</c:v>
                </c:pt>
                <c:pt idx="103">
                  <c:v>-0.31905039361907045</c:v>
                </c:pt>
                <c:pt idx="104">
                  <c:v>-0.3504554463702873</c:v>
                </c:pt>
                <c:pt idx="105">
                  <c:v>-0.38147121809551909</c:v>
                </c:pt>
                <c:pt idx="106">
                  <c:v>-0.41206325690776047</c:v>
                </c:pt>
                <c:pt idx="107">
                  <c:v>-0.44219758159662081</c:v>
                </c:pt>
                <c:pt idx="108">
                  <c:v>-0.47184071937417799</c:v>
                </c:pt>
                <c:pt idx="109">
                  <c:v>-0.50095974305608704</c:v>
                </c:pt>
                <c:pt idx="110">
                  <c:v>-0.52952230763663666</c:v>
                </c:pt>
                <c:pt idx="111">
                  <c:v>-0.55749668621712944</c:v>
                </c:pt>
                <c:pt idx="112">
                  <c:v>-0.58485180524768121</c:v>
                </c:pt>
                <c:pt idx="113">
                  <c:v>-0.61155727904328605</c:v>
                </c:pt>
                <c:pt idx="114">
                  <c:v>-0.63758344353581065</c:v>
                </c:pt>
                <c:pt idx="115">
                  <c:v>-0.66290138922442998</c:v>
                </c:pt>
                <c:pt idx="116">
                  <c:v>-0.68748299328789697</c:v>
                </c:pt>
                <c:pt idx="117">
                  <c:v>-0.71130095082297906</c:v>
                </c:pt>
                <c:pt idx="118">
                  <c:v>-0.73432880517436683</c:v>
                </c:pt>
                <c:pt idx="119">
                  <c:v>-0.75654097732235626</c:v>
                </c:pt>
                <c:pt idx="120">
                  <c:v>-0.77791279429566673</c:v>
                </c:pt>
                <c:pt idx="121">
                  <c:v>-0.79842051657783686</c:v>
                </c:pt>
                <c:pt idx="122">
                  <c:v>-0.81804136447674458</c:v>
                </c:pt>
                <c:pt idx="123">
                  <c:v>-0.83675354342797359</c:v>
                </c:pt>
                <c:pt idx="124">
                  <c:v>-0.85453626820391326</c:v>
                </c:pt>
                <c:pt idx="125">
                  <c:v>-0.87136978600169679</c:v>
                </c:pt>
                <c:pt idx="126">
                  <c:v>-0.88723539838434085</c:v>
                </c:pt>
                <c:pt idx="127">
                  <c:v>-0.90211548205071013</c:v>
                </c:pt>
                <c:pt idx="128">
                  <c:v>-0.91599350841123217</c:v>
                </c:pt>
                <c:pt idx="129">
                  <c:v>-0.92885406194762532</c:v>
                </c:pt>
                <c:pt idx="130">
                  <c:v>-0.94068285733624291</c:v>
                </c:pt>
                <c:pt idx="131">
                  <c:v>-0.95146675531600955</c:v>
                </c:pt>
                <c:pt idx="132">
                  <c:v>-0.96119377728333022</c:v>
                </c:pt>
                <c:pt idx="133">
                  <c:v>-0.96985311859775714</c:v>
                </c:pt>
                <c:pt idx="134">
                  <c:v>-0.977435160583632</c:v>
                </c:pt>
                <c:pt idx="135">
                  <c:v>-0.98393148121437768</c:v>
                </c:pt>
                <c:pt idx="136">
                  <c:v>-0.9893348644675688</c:v>
                </c:pt>
                <c:pt idx="137">
                  <c:v>-0.99363930834038738</c:v>
                </c:pt>
                <c:pt idx="138">
                  <c:v>-0.99684003151656508</c:v>
                </c:pt>
                <c:pt idx="139">
                  <c:v>-0.99893347867740212</c:v>
                </c:pt>
                <c:pt idx="140">
                  <c:v>-0.99991732445096593</c:v>
                </c:pt>
                <c:pt idx="141">
                  <c:v>-0.99979047599508175</c:v>
                </c:pt>
                <c:pt idx="142">
                  <c:v>-0.99855307421124662</c:v>
                </c:pt>
                <c:pt idx="143">
                  <c:v>-0.99620649358811819</c:v>
                </c:pt>
                <c:pt idx="144">
                  <c:v>-0.99275334067475107</c:v>
                </c:pt>
                <c:pt idx="145">
                  <c:v>-0.98819745118527935</c:v>
                </c:pt>
                <c:pt idx="146">
                  <c:v>-0.98254388573825879</c:v>
                </c:pt>
                <c:pt idx="147">
                  <c:v>-0.97579892423540093</c:v>
                </c:pt>
                <c:pt idx="148">
                  <c:v>-0.96797005888594778</c:v>
                </c:pt>
                <c:pt idx="149">
                  <c:v>-0.95906598588442882</c:v>
                </c:pt>
                <c:pt idx="150">
                  <c:v>-0.94909659575104921</c:v>
                </c:pt>
                <c:pt idx="151">
                  <c:v>-0.9380729623454388</c:v>
                </c:pt>
                <c:pt idx="152">
                  <c:v>-0.92600733056596274</c:v>
                </c:pt>
                <c:pt idx="153">
                  <c:v>-0.91291310274825821</c:v>
                </c:pt>
                <c:pt idx="154">
                  <c:v>-0.89880482377810789</c:v>
                </c:pt>
                <c:pt idx="155">
                  <c:v>-0.88369816493518338</c:v>
                </c:pt>
                <c:pt idx="156">
                  <c:v>-0.86760990648560499</c:v>
                </c:pt>
                <c:pt idx="157">
                  <c:v>-0.85055791904265732</c:v>
                </c:pt>
                <c:pt idx="158">
                  <c:v>-0.83256114371636125</c:v>
                </c:pt>
                <c:pt idx="159">
                  <c:v>-0.81363957107395057</c:v>
                </c:pt>
                <c:pt idx="160">
                  <c:v>-0.79381421893463133</c:v>
                </c:pt>
                <c:pt idx="161">
                  <c:v>-0.77310710902328028</c:v>
                </c:pt>
                <c:pt idx="162">
                  <c:v>-0.75154124250901766</c:v>
                </c:pt>
                <c:pt idx="163">
                  <c:v>-0.72914057445583258</c:v>
                </c:pt>
                <c:pt idx="164">
                  <c:v>-0.70592998721363009</c:v>
                </c:pt>
                <c:pt idx="165">
                  <c:v>-0.68193526277926153</c:v>
                </c:pt>
                <c:pt idx="166">
                  <c:v>-0.65718305415824607</c:v>
                </c:pt>
                <c:pt idx="167">
                  <c:v>-0.63170085575898094</c:v>
                </c:pt>
                <c:pt idx="168">
                  <c:v>-0.6055169728523343</c:v>
                </c:pt>
                <c:pt idx="169">
                  <c:v>-0.57866049013054888</c:v>
                </c:pt>
                <c:pt idx="170">
                  <c:v>-0.55116123940036865</c:v>
                </c:pt>
                <c:pt idx="171">
                  <c:v>-0.52304976644628176</c:v>
                </c:pt>
                <c:pt idx="172">
                  <c:v>-0.49435729710069332</c:v>
                </c:pt>
                <c:pt idx="173">
                  <c:v>-0.46511570255870327</c:v>
                </c:pt>
                <c:pt idx="174">
                  <c:v>-0.43535746397602509</c:v>
                </c:pt>
                <c:pt idx="175">
                  <c:v>-0.40511563638937526</c:v>
                </c:pt>
                <c:pt idx="176">
                  <c:v>-0.37442381199939667</c:v>
                </c:pt>
                <c:pt idx="177">
                  <c:v>-0.34331608285690784</c:v>
                </c:pt>
                <c:pt idx="178">
                  <c:v>-0.31182700299393379</c:v>
                </c:pt>
                <c:pt idx="179">
                  <c:v>-0.27999155004156218</c:v>
                </c:pt>
                <c:pt idx="180">
                  <c:v>-0.24784508637728381</c:v>
                </c:pt>
                <c:pt idx="181">
                  <c:v>-0.21542331984495428</c:v>
                </c:pt>
                <c:pt idx="182">
                  <c:v>-0.18276226409101579</c:v>
                </c:pt>
                <c:pt idx="183">
                  <c:v>-0.14989819856104586</c:v>
                </c:pt>
                <c:pt idx="184">
                  <c:v>-0.11686762820105219</c:v>
                </c:pt>
                <c:pt idx="185">
                  <c:v>-8.3707242908284615E-2</c:v>
                </c:pt>
                <c:pt idx="186">
                  <c:v>-5.04538767766139E-2</c:v>
                </c:pt>
                <c:pt idx="187">
                  <c:v>-1.7144467181730915E-2</c:v>
                </c:pt>
                <c:pt idx="188">
                  <c:v>1.6183986248378197E-2</c:v>
                </c:pt>
                <c:pt idx="189">
                  <c:v>4.9494462732097858E-2</c:v>
                </c:pt>
                <c:pt idx="190">
                  <c:v>8.2749961456354021E-2</c:v>
                </c:pt>
                <c:pt idx="191">
                  <c:v>0.11591354267660434</c:v>
                </c:pt>
                <c:pt idx="192">
                  <c:v>0.14894836874898634</c:v>
                </c:pt>
                <c:pt idx="193">
                  <c:v>0.18181774504906151</c:v>
                </c:pt>
                <c:pt idx="194">
                  <c:v>0.21448516073169541</c:v>
                </c:pt>
                <c:pt idx="195">
                  <c:v>0.2469143292867903</c:v>
                </c:pt>
                <c:pt idx="196">
                  <c:v>0.27906922884583762</c:v>
                </c:pt>
                <c:pt idx="197">
                  <c:v>0.31091414219451013</c:v>
                </c:pt>
                <c:pt idx="198">
                  <c:v>0.34241369644684055</c:v>
                </c:pt>
                <c:pt idx="199">
                  <c:v>0.37353290233693298</c:v>
                </c:pt>
                <c:pt idx="200">
                  <c:v>0.40423719308455447</c:v>
                </c:pt>
                <c:pt idx="201">
                  <c:v>0.43449246279142761</c:v>
                </c:pt>
                <c:pt idx="202">
                  <c:v>0.46426510432558971</c:v>
                </c:pt>
                <c:pt idx="203">
                  <c:v>0.49352204665172894</c:v>
                </c:pt>
                <c:pt idx="204">
                  <c:v>0.52223079156602481</c:v>
                </c:pt>
                <c:pt idx="205">
                  <c:v>0.55035944979470219</c:v>
                </c:pt>
                <c:pt idx="206">
                  <c:v>0.57787677641619495</c:v>
                </c:pt>
                <c:pt idx="207">
                  <c:v>0.60475220556756382</c:v>
                </c:pt>
                <c:pt idx="208">
                  <c:v>0.63095588439663675</c:v>
                </c:pt>
                <c:pt idx="209">
                  <c:v>0.65645870622213665</c:v>
                </c:pt>
                <c:pt idx="210">
                  <c:v>0.68123234286497869</c:v>
                </c:pt>
                <c:pt idx="211">
                  <c:v>0.70524927611481947</c:v>
                </c:pt>
                <c:pt idx="212">
                  <c:v>0.72848282829689726</c:v>
                </c:pt>
                <c:pt idx="213">
                  <c:v>0.75090719190522359</c:v>
                </c:pt>
                <c:pt idx="214">
                  <c:v>0.7724974582692028</c:v>
                </c:pt>
                <c:pt idx="215">
                  <c:v>0.7932296452218327</c:v>
                </c:pt>
                <c:pt idx="216">
                  <c:v>0.81308072373876339</c:v>
                </c:pt>
                <c:pt idx="217">
                  <c:v>0.83202864351861816</c:v>
                </c:pt>
                <c:pt idx="218">
                  <c:v>0.85005235747615759</c:v>
                </c:pt>
                <c:pt idx="219">
                  <c:v>0.86713184512109043</c:v>
                </c:pt>
                <c:pt idx="220">
                  <c:v>0.88324813479655606</c:v>
                </c:pt>
                <c:pt idx="221">
                  <c:v>0.89838332475257465</c:v>
                </c:pt>
                <c:pt idx="222">
                  <c:v>0.91252060303106197</c:v>
                </c:pt>
                <c:pt idx="223">
                  <c:v>0.92564426614032003</c:v>
                </c:pt>
                <c:pt idx="224">
                  <c:v>0.93773973649825426</c:v>
                </c:pt>
                <c:pt idx="225">
                  <c:v>0.94879357862494962</c:v>
                </c:pt>
                <c:pt idx="226">
                  <c:v>0.95879351406661539</c:v>
                </c:pt>
                <c:pt idx="227">
                  <c:v>0.96772843503431893</c:v>
                </c:pt>
                <c:pt idx="228">
                  <c:v>0.97558841674236341</c:v>
                </c:pt>
                <c:pt idx="229">
                  <c:v>0.98236472843260236</c:v>
                </c:pt>
                <c:pt idx="230">
                  <c:v>0.98804984307244281</c:v>
                </c:pt>
                <c:pt idx="231">
                  <c:v>0.99263744571576862</c:v>
                </c:pt>
                <c:pt idx="232">
                  <c:v>0.99612244051749554</c:v>
                </c:pt>
                <c:pt idx="233">
                  <c:v>0.9985009563939633</c:v>
                </c:pt>
                <c:pt idx="234">
                  <c:v>0.99977035132288272</c:v>
                </c:pt>
                <c:pt idx="235">
                  <c:v>0.99992921527805667</c:v>
                </c:pt>
                <c:pt idx="236">
                  <c:v>0.99897737179561763</c:v>
                </c:pt>
                <c:pt idx="237">
                  <c:v>0.99691587817004135</c:v>
                </c:pt>
                <c:pt idx="238">
                  <c:v>0.99374702427971862</c:v>
                </c:pt>
                <c:pt idx="239">
                  <c:v>0.98947433004339058</c:v>
                </c:pt>
                <c:pt idx="240">
                  <c:v>0.98410254151027232</c:v>
                </c:pt>
                <c:pt idx="241">
                  <c:v>0.97763762558820644</c:v>
                </c:pt>
                <c:pt idx="242">
                  <c:v>0.97008676341570554</c:v>
                </c:pt>
                <c:pt idx="243">
                  <c:v>0.9614583423852453</c:v>
                </c:pt>
                <c:pt idx="244">
                  <c:v>0.95176194682666282</c:v>
                </c:pt>
                <c:pt idx="245">
                  <c:v>0.94100834736101768</c:v>
                </c:pt>
                <c:pt idx="246">
                  <c:v>0.9292094889367386</c:v>
                </c:pt>
                <c:pt idx="247">
                  <c:v>0.91637847756133728</c:v>
                </c:pt>
                <c:pt idx="248">
                  <c:v>0.90252956574343957</c:v>
                </c:pt>
                <c:pt idx="249">
                  <c:v>0.88767813666130002</c:v>
                </c:pt>
                <c:pt idx="250">
                  <c:v>0.87184068707537721</c:v>
                </c:pt>
                <c:pt idx="251">
                  <c:v>0.85503480900396411</c:v>
                </c:pt>
                <c:pt idx="252">
                  <c:v>0.83727917018222264</c:v>
                </c:pt>
                <c:pt idx="253">
                  <c:v>0.8185934933263177</c:v>
                </c:pt>
                <c:pt idx="254">
                  <c:v>0.79899853422570177</c:v>
                </c:pt>
                <c:pt idx="255">
                  <c:v>0.77851605868787632</c:v>
                </c:pt>
                <c:pt idx="256">
                  <c:v>0.75716881836122996</c:v>
                </c:pt>
                <c:pt idx="257">
                  <c:v>0.73498052546282744</c:v>
                </c:pt>
                <c:pt idx="258">
                  <c:v>0.71197582643921342</c:v>
                </c:pt>
                <c:pt idx="259">
                  <c:v>0.68818027458947528</c:v>
                </c:pt>
                <c:pt idx="260">
                  <c:v>0.66362030168099873</c:v>
                </c:pt>
                <c:pt idx="261">
                  <c:v>0.63832318858943249</c:v>
                </c:pt>
                <c:pt idx="262">
                  <c:v>0.6123170349954643</c:v>
                </c:pt>
                <c:pt idx="263">
                  <c:v>0.58563072817209094</c:v>
                </c:pt>
                <c:pt idx="264">
                  <c:v>0.55829391089704217</c:v>
                </c:pt>
                <c:pt idx="265">
                  <c:v>0.53033694852598767</c:v>
                </c:pt>
                <c:pt idx="266">
                  <c:v>0.50179089526312803</c:v>
                </c:pt>
                <c:pt idx="267">
                  <c:v>0.47268745966662118</c:v>
                </c:pt>
                <c:pt idx="268">
                  <c:v>0.44305896942714929</c:v>
                </c:pt>
                <c:pt idx="269">
                  <c:v>0.4129383354587749</c:v>
                </c:pt>
                <c:pt idx="270">
                  <c:v>0.38235901534196109</c:v>
                </c:pt>
                <c:pt idx="271">
                  <c:v>0.35135497615934758</c:v>
                </c:pt>
                <c:pt idx="272">
                  <c:v>0.31996065676559371</c:v>
                </c:pt>
                <c:pt idx="273">
                  <c:v>0.28821092953318334</c:v>
                </c:pt>
                <c:pt idx="274">
                  <c:v>0.25614106161666983</c:v>
                </c:pt>
                <c:pt idx="275">
                  <c:v>0.22378667577841693</c:v>
                </c:pt>
                <c:pt idx="276">
                  <c:v>0.19118371081933602</c:v>
                </c:pt>
                <c:pt idx="277">
                  <c:v>0.15836838165855666</c:v>
                </c:pt>
                <c:pt idx="278">
                  <c:v>0.12537713910640416</c:v>
                </c:pt>
                <c:pt idx="279">
                  <c:v>9.2246629375352746E-2</c:v>
                </c:pt>
                <c:pt idx="280">
                  <c:v>5.9013653373912955E-2</c:v>
                </c:pt>
                <c:pt idx="281">
                  <c:v>2.5715125828700475E-2</c:v>
                </c:pt>
                <c:pt idx="282">
                  <c:v>-7.6119657199223657E-3</c:v>
                </c:pt>
                <c:pt idx="283">
                  <c:v>-4.093060200310162E-2</c:v>
                </c:pt>
                <c:pt idx="284">
                  <c:v>-7.4203773143974361E-2</c:v>
                </c:pt>
                <c:pt idx="285">
                  <c:v>-0.10739451976771885</c:v>
                </c:pt>
                <c:pt idx="286">
                  <c:v>-0.14046597405552363</c:v>
                </c:pt>
                <c:pt idx="287">
                  <c:v>-0.17338140069683983</c:v>
                </c:pt>
                <c:pt idx="288">
                  <c:v>-0.20610423769445566</c:v>
                </c:pt>
                <c:pt idx="289">
                  <c:v>-0.23859813697704646</c:v>
                </c:pt>
                <c:pt idx="290">
                  <c:v>-0.27082700477411625</c:v>
                </c:pt>
                <c:pt idx="291">
                  <c:v>-0.30275504170844969</c:v>
                </c:pt>
                <c:pt idx="292">
                  <c:v>-0.33434678256155648</c:v>
                </c:pt>
                <c:pt idx="293">
                  <c:v>-0.36556713566795174</c:v>
                </c:pt>
                <c:pt idx="294">
                  <c:v>-0.39638142189448422</c:v>
                </c:pt>
                <c:pt idx="295">
                  <c:v>-0.42675541316142895</c:v>
                </c:pt>
                <c:pt idx="296">
                  <c:v>-0.45665537046257126</c:v>
                </c:pt>
                <c:pt idx="297">
                  <c:v>-0.48604808134201954</c:v>
                </c:pt>
                <c:pt idx="298">
                  <c:v>-0.51490089678613382</c:v>
                </c:pt>
              </c:numCache>
            </c:numRef>
          </c:yVal>
          <c:smooth val="1"/>
        </c:ser>
        <c:ser>
          <c:idx val="2"/>
          <c:order val="4"/>
          <c:spPr>
            <a:ln w="28575" cap="rnd">
              <a:noFill/>
              <a:round/>
            </a:ln>
            <a:effectLst/>
          </c:spPr>
          <c:marker>
            <c:symbol val="none"/>
          </c:marker>
          <c:errBars>
            <c:errDir val="y"/>
            <c:errBarType val="both"/>
            <c:errValType val="cust"/>
            <c:noEndCap val="1"/>
            <c:plus>
              <c:numRef>
                <c:f>Daten!$J$4:$J$302</c:f>
                <c:numCache>
                  <c:formatCode>General</c:formatCode>
                  <c:ptCount val="299"/>
                  <c:pt idx="0">
                    <c:v>0</c:v>
                  </c:pt>
                  <c:pt idx="1">
                    <c:v>0</c:v>
                  </c:pt>
                  <c:pt idx="2">
                    <c:v>0</c:v>
                  </c:pt>
                  <c:pt idx="3">
                    <c:v>0</c:v>
                  </c:pt>
                  <c:pt idx="4">
                    <c:v>-4</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-4</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-4</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-4</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-4</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-4</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-4</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-4</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-4</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-4</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-4</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-4</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-4</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-4</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-4</c:v>
                  </c:pt>
                  <c:pt idx="286">
                    <c:v>0</c:v>
                  </c:pt>
                  <c:pt idx="287">
                    <c:v>0</c:v>
                  </c:pt>
                  <c:pt idx="288">
                    <c:v>0</c:v>
                  </c:pt>
                  <c:pt idx="289">
                    <c:v>0</c:v>
                  </c:pt>
                  <c:pt idx="290">
                    <c:v>0</c:v>
                  </c:pt>
                  <c:pt idx="291">
                    <c:v>0</c:v>
                  </c:pt>
                  <c:pt idx="292">
                    <c:v>0</c:v>
                  </c:pt>
                  <c:pt idx="293">
                    <c:v>0</c:v>
                  </c:pt>
                  <c:pt idx="294">
                    <c:v>0</c:v>
                  </c:pt>
                  <c:pt idx="295">
                    <c:v>0</c:v>
                  </c:pt>
                  <c:pt idx="296">
                    <c:v>0</c:v>
                  </c:pt>
                  <c:pt idx="297">
                    <c:v>0</c:v>
                  </c:pt>
                </c:numCache>
              </c:numRef>
            </c:plus>
            <c:minus>
              <c:numRef>
                <c:f>Daten!$K$3:$K$301</c:f>
                <c:numCache>
                  <c:formatCode>General</c:formatCode>
                  <c:ptCount val="29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-3</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-3</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-3</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-3</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-3</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-3</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-3</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-3</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-3</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-3</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-3</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-3</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-3</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-3</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-3</c:v>
                  </c:pt>
                  <c:pt idx="294">
                    <c:v>0</c:v>
                  </c:pt>
                  <c:pt idx="295">
                    <c:v>0</c:v>
                  </c:pt>
                  <c:pt idx="296">
                    <c:v>0</c:v>
                  </c:pt>
                  <c:pt idx="297">
                    <c:v>0</c:v>
                  </c:pt>
                  <c:pt idx="298">
                    <c:v>0</c:v>
                  </c:pt>
                </c:numCache>
              </c:numRef>
            </c:minus>
            <c:spPr>
              <a:noFill/>
              <a:ln w="9525" cap="flat" cmpd="sng" algn="ctr">
                <a:solidFill>
                  <a:schemeClr val="tx1">
                    <a:lumMod val="65000"/>
                    <a:lumOff val="35000"/>
                  </a:schemeClr>
                </a:solidFill>
                <a:prstDash val="dash"/>
                <a:round/>
              </a:ln>
              <a:effectLst/>
            </c:spPr>
          </c:errBars>
          <c:xVal>
            <c:numRef>
              <c:f>Daten!$A$3:$A$301</c:f>
              <c:numCache>
                <c:formatCode>General</c:formatCode>
                <c:ptCount val="2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numCache>
            </c:numRef>
          </c:xVal>
          <c:yVal>
            <c:numRef>
              <c:f>Daten!$I$3:$I$301</c:f>
              <c:numCache>
                <c:formatCode>General</c:formatCode>
                <c:ptCount val="299"/>
                <c:pt idx="0">
                  <c:v>-2</c:v>
                </c:pt>
                <c:pt idx="1">
                  <c:v>-2</c:v>
                </c:pt>
                <c:pt idx="2">
                  <c:v>-2</c:v>
                </c:pt>
                <c:pt idx="3">
                  <c:v>-2</c:v>
                </c:pt>
                <c:pt idx="4">
                  <c:v>1</c:v>
                </c:pt>
                <c:pt idx="5">
                  <c:v>1</c:v>
                </c:pt>
                <c:pt idx="6">
                  <c:v>1</c:v>
                </c:pt>
                <c:pt idx="7">
                  <c:v>1</c:v>
                </c:pt>
                <c:pt idx="8">
                  <c:v>1</c:v>
                </c:pt>
                <c:pt idx="9">
                  <c:v>1</c:v>
                </c:pt>
                <c:pt idx="10">
                  <c:v>1</c:v>
                </c:pt>
                <c:pt idx="11">
                  <c:v>1</c:v>
                </c:pt>
                <c:pt idx="12">
                  <c:v>1</c:v>
                </c:pt>
                <c:pt idx="13">
                  <c:v>1</c:v>
                </c:pt>
                <c:pt idx="14">
                  <c:v>1</c:v>
                </c:pt>
                <c:pt idx="15">
                  <c:v>1</c:v>
                </c:pt>
                <c:pt idx="16">
                  <c:v>1</c:v>
                </c:pt>
                <c:pt idx="17">
                  <c:v>-2</c:v>
                </c:pt>
                <c:pt idx="18">
                  <c:v>-2</c:v>
                </c:pt>
                <c:pt idx="19">
                  <c:v>-2</c:v>
                </c:pt>
                <c:pt idx="20">
                  <c:v>-2</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-2</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-2</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-2</c:v>
                </c:pt>
                <c:pt idx="78">
                  <c:v>-2</c:v>
                </c:pt>
                <c:pt idx="79">
                  <c:v>-2</c:v>
                </c:pt>
                <c:pt idx="80">
                  <c:v>-2</c:v>
                </c:pt>
                <c:pt idx="81">
                  <c:v>-2</c:v>
                </c:pt>
                <c:pt idx="82">
                  <c:v>-2</c:v>
                </c:pt>
                <c:pt idx="83">
                  <c:v>1</c:v>
                </c:pt>
                <c:pt idx="84">
                  <c:v>1</c:v>
                </c:pt>
                <c:pt idx="85">
                  <c:v>1</c:v>
                </c:pt>
                <c:pt idx="86">
                  <c:v>1</c:v>
                </c:pt>
                <c:pt idx="87">
                  <c:v>1</c:v>
                </c:pt>
                <c:pt idx="88">
                  <c:v>1</c:v>
                </c:pt>
                <c:pt idx="89">
                  <c:v>1</c:v>
                </c:pt>
                <c:pt idx="90">
                  <c:v>1</c:v>
                </c:pt>
                <c:pt idx="91">
                  <c:v>1</c:v>
                </c:pt>
                <c:pt idx="92">
                  <c:v>1</c:v>
                </c:pt>
                <c:pt idx="93">
                  <c:v>1</c:v>
                </c:pt>
                <c:pt idx="94">
                  <c:v>-2</c:v>
                </c:pt>
                <c:pt idx="95">
                  <c:v>-2</c:v>
                </c:pt>
                <c:pt idx="96">
                  <c:v>-2</c:v>
                </c:pt>
                <c:pt idx="97">
                  <c:v>-2</c:v>
                </c:pt>
                <c:pt idx="98">
                  <c:v>-2</c:v>
                </c:pt>
                <c:pt idx="99">
                  <c:v>-2</c:v>
                </c:pt>
                <c:pt idx="100">
                  <c:v>-2</c:v>
                </c:pt>
                <c:pt idx="101">
                  <c:v>-2</c:v>
                </c:pt>
                <c:pt idx="102">
                  <c:v>-2</c:v>
                </c:pt>
                <c:pt idx="103">
                  <c:v>-2</c:v>
                </c:pt>
                <c:pt idx="104">
                  <c:v>-2</c:v>
                </c:pt>
                <c:pt idx="105">
                  <c:v>-2</c:v>
                </c:pt>
                <c:pt idx="106">
                  <c:v>-2</c:v>
                </c:pt>
                <c:pt idx="107">
                  <c:v>1</c:v>
                </c:pt>
                <c:pt idx="108">
                  <c:v>1</c:v>
                </c:pt>
                <c:pt idx="109">
                  <c:v>1</c:v>
                </c:pt>
                <c:pt idx="110">
                  <c:v>1</c:v>
                </c:pt>
                <c:pt idx="111">
                  <c:v>1</c:v>
                </c:pt>
                <c:pt idx="112">
                  <c:v>-2</c:v>
                </c:pt>
                <c:pt idx="113">
                  <c:v>-2</c:v>
                </c:pt>
                <c:pt idx="114">
                  <c:v>-2</c:v>
                </c:pt>
                <c:pt idx="115">
                  <c:v>-2</c:v>
                </c:pt>
                <c:pt idx="116">
                  <c:v>-2</c:v>
                </c:pt>
                <c:pt idx="117">
                  <c:v>-2</c:v>
                </c:pt>
                <c:pt idx="118">
                  <c:v>-2</c:v>
                </c:pt>
                <c:pt idx="119">
                  <c:v>-2</c:v>
                </c:pt>
                <c:pt idx="120">
                  <c:v>-2</c:v>
                </c:pt>
                <c:pt idx="121">
                  <c:v>-2</c:v>
                </c:pt>
                <c:pt idx="122">
                  <c:v>-2</c:v>
                </c:pt>
                <c:pt idx="123">
                  <c:v>-2</c:v>
                </c:pt>
                <c:pt idx="124">
                  <c:v>-2</c:v>
                </c:pt>
                <c:pt idx="125">
                  <c:v>-2</c:v>
                </c:pt>
                <c:pt idx="126">
                  <c:v>-2</c:v>
                </c:pt>
                <c:pt idx="127">
                  <c:v>-2</c:v>
                </c:pt>
                <c:pt idx="128">
                  <c:v>-2</c:v>
                </c:pt>
                <c:pt idx="129">
                  <c:v>1</c:v>
                </c:pt>
                <c:pt idx="130">
                  <c:v>-2</c:v>
                </c:pt>
                <c:pt idx="131">
                  <c:v>-2</c:v>
                </c:pt>
                <c:pt idx="132">
                  <c:v>-2</c:v>
                </c:pt>
                <c:pt idx="133">
                  <c:v>-2</c:v>
                </c:pt>
                <c:pt idx="134">
                  <c:v>-2</c:v>
                </c:pt>
                <c:pt idx="135">
                  <c:v>-2</c:v>
                </c:pt>
                <c:pt idx="136">
                  <c:v>-2</c:v>
                </c:pt>
                <c:pt idx="137">
                  <c:v>-2</c:v>
                </c:pt>
                <c:pt idx="138">
                  <c:v>-2</c:v>
                </c:pt>
                <c:pt idx="139">
                  <c:v>-2</c:v>
                </c:pt>
                <c:pt idx="140">
                  <c:v>-2</c:v>
                </c:pt>
                <c:pt idx="141">
                  <c:v>-2</c:v>
                </c:pt>
                <c:pt idx="142">
                  <c:v>-2</c:v>
                </c:pt>
                <c:pt idx="143">
                  <c:v>-2</c:v>
                </c:pt>
                <c:pt idx="144">
                  <c:v>-2</c:v>
                </c:pt>
                <c:pt idx="145">
                  <c:v>-2</c:v>
                </c:pt>
                <c:pt idx="146">
                  <c:v>-2</c:v>
                </c:pt>
                <c:pt idx="147">
                  <c:v>-2</c:v>
                </c:pt>
                <c:pt idx="148">
                  <c:v>-2</c:v>
                </c:pt>
                <c:pt idx="149">
                  <c:v>1</c:v>
                </c:pt>
                <c:pt idx="150">
                  <c:v>-2</c:v>
                </c:pt>
                <c:pt idx="151">
                  <c:v>-2</c:v>
                </c:pt>
                <c:pt idx="152">
                  <c:v>-2</c:v>
                </c:pt>
                <c:pt idx="153">
                  <c:v>-2</c:v>
                </c:pt>
                <c:pt idx="154">
                  <c:v>-2</c:v>
                </c:pt>
                <c:pt idx="155">
                  <c:v>-2</c:v>
                </c:pt>
                <c:pt idx="156">
                  <c:v>-2</c:v>
                </c:pt>
                <c:pt idx="157">
                  <c:v>-2</c:v>
                </c:pt>
                <c:pt idx="158">
                  <c:v>-2</c:v>
                </c:pt>
                <c:pt idx="159">
                  <c:v>-2</c:v>
                </c:pt>
                <c:pt idx="160">
                  <c:v>-2</c:v>
                </c:pt>
                <c:pt idx="161">
                  <c:v>-2</c:v>
                </c:pt>
                <c:pt idx="162">
                  <c:v>-2</c:v>
                </c:pt>
                <c:pt idx="163">
                  <c:v>-2</c:v>
                </c:pt>
                <c:pt idx="164">
                  <c:v>-2</c:v>
                </c:pt>
                <c:pt idx="165">
                  <c:v>-2</c:v>
                </c:pt>
                <c:pt idx="166">
                  <c:v>-2</c:v>
                </c:pt>
                <c:pt idx="167">
                  <c:v>-2</c:v>
                </c:pt>
                <c:pt idx="168">
                  <c:v>1</c:v>
                </c:pt>
                <c:pt idx="169">
                  <c:v>1</c:v>
                </c:pt>
                <c:pt idx="170">
                  <c:v>1</c:v>
                </c:pt>
                <c:pt idx="171">
                  <c:v>1</c:v>
                </c:pt>
                <c:pt idx="172">
                  <c:v>-2</c:v>
                </c:pt>
                <c:pt idx="173">
                  <c:v>-2</c:v>
                </c:pt>
                <c:pt idx="174">
                  <c:v>-2</c:v>
                </c:pt>
                <c:pt idx="175">
                  <c:v>-2</c:v>
                </c:pt>
                <c:pt idx="176">
                  <c:v>-2</c:v>
                </c:pt>
                <c:pt idx="177">
                  <c:v>-2</c:v>
                </c:pt>
                <c:pt idx="178">
                  <c:v>-2</c:v>
                </c:pt>
                <c:pt idx="179">
                  <c:v>-2</c:v>
                </c:pt>
                <c:pt idx="180">
                  <c:v>-2</c:v>
                </c:pt>
                <c:pt idx="181">
                  <c:v>-2</c:v>
                </c:pt>
                <c:pt idx="182">
                  <c:v>-2</c:v>
                </c:pt>
                <c:pt idx="183">
                  <c:v>-2</c:v>
                </c:pt>
                <c:pt idx="184">
                  <c:v>-2</c:v>
                </c:pt>
                <c:pt idx="185">
                  <c:v>1</c:v>
                </c:pt>
                <c:pt idx="186">
                  <c:v>1</c:v>
                </c:pt>
                <c:pt idx="187">
                  <c:v>1</c:v>
                </c:pt>
                <c:pt idx="188">
                  <c:v>1</c:v>
                </c:pt>
                <c:pt idx="189">
                  <c:v>1</c:v>
                </c:pt>
                <c:pt idx="190">
                  <c:v>1</c:v>
                </c:pt>
                <c:pt idx="191">
                  <c:v>1</c:v>
                </c:pt>
                <c:pt idx="192">
                  <c:v>1</c:v>
                </c:pt>
                <c:pt idx="193">
                  <c:v>1</c:v>
                </c:pt>
                <c:pt idx="194">
                  <c:v>1</c:v>
                </c:pt>
                <c:pt idx="195">
                  <c:v>1</c:v>
                </c:pt>
                <c:pt idx="196">
                  <c:v>-2</c:v>
                </c:pt>
                <c:pt idx="197">
                  <c:v>-2</c:v>
                </c:pt>
                <c:pt idx="198">
                  <c:v>-2</c:v>
                </c:pt>
                <c:pt idx="199">
                  <c:v>-2</c:v>
                </c:pt>
                <c:pt idx="200">
                  <c:v>-2</c:v>
                </c:pt>
                <c:pt idx="201">
                  <c:v>-2</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-2</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-2</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-2</c:v>
                </c:pt>
                <c:pt idx="259">
                  <c:v>-2</c:v>
                </c:pt>
                <c:pt idx="260">
                  <c:v>-2</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-2</c:v>
                </c:pt>
                <c:pt idx="277">
                  <c:v>-2</c:v>
                </c:pt>
                <c:pt idx="278">
                  <c:v>-2</c:v>
                </c:pt>
                <c:pt idx="279">
                  <c:v>-2</c:v>
                </c:pt>
                <c:pt idx="280">
                  <c:v>-2</c:v>
                </c:pt>
                <c:pt idx="281">
                  <c:v>-2</c:v>
                </c:pt>
                <c:pt idx="282">
                  <c:v>-2</c:v>
                </c:pt>
                <c:pt idx="283">
                  <c:v>-2</c:v>
                </c:pt>
                <c:pt idx="284">
                  <c:v>-2</c:v>
                </c:pt>
                <c:pt idx="285">
                  <c:v>1</c:v>
                </c:pt>
                <c:pt idx="286">
                  <c:v>1</c:v>
                </c:pt>
                <c:pt idx="287">
                  <c:v>1</c:v>
                </c:pt>
                <c:pt idx="288">
                  <c:v>1</c:v>
                </c:pt>
                <c:pt idx="289">
                  <c:v>1</c:v>
                </c:pt>
                <c:pt idx="290">
                  <c:v>1</c:v>
                </c:pt>
                <c:pt idx="291">
                  <c:v>1</c:v>
                </c:pt>
                <c:pt idx="292">
                  <c:v>1</c:v>
                </c:pt>
                <c:pt idx="293">
                  <c:v>-2</c:v>
                </c:pt>
                <c:pt idx="294">
                  <c:v>-2</c:v>
                </c:pt>
                <c:pt idx="295">
                  <c:v>-2</c:v>
                </c:pt>
                <c:pt idx="296">
                  <c:v>-2</c:v>
                </c:pt>
                <c:pt idx="297">
                  <c:v>-2</c:v>
                </c:pt>
                <c:pt idx="298">
                  <c:v>-2</c:v>
                </c:pt>
              </c:numCache>
            </c:numRef>
          </c:yVal>
          <c:smooth val="1"/>
        </c:ser>
        <c:dLbls>
          <c:showLegendKey val="0"/>
          <c:showVal val="0"/>
          <c:showCatName val="0"/>
          <c:showSerName val="0"/>
          <c:showPercent val="0"/>
          <c:showBubbleSize val="0"/>
        </c:dLbls>
        <c:axId val="520447272"/>
        <c:axId val="520446096"/>
      </c:scatterChart>
      <c:scatterChart>
        <c:scatterStyle val="lineMarker"/>
        <c:varyColors val="0"/>
        <c:ser>
          <c:idx val="3"/>
          <c:order val="1"/>
          <c:tx>
            <c:strRef>
              <c:f>Daten!$D$1</c:f>
              <c:strCache>
                <c:ptCount val="1"/>
                <c:pt idx="0">
                  <c:v>Dreieck</c:v>
                </c:pt>
              </c:strCache>
            </c:strRef>
          </c:tx>
          <c:spPr>
            <a:ln w="28575" cap="rnd">
              <a:solidFill>
                <a:schemeClr val="accent4"/>
              </a:solidFill>
              <a:prstDash val="solid"/>
              <a:round/>
            </a:ln>
            <a:effectLst/>
          </c:spPr>
          <c:marker>
            <c:symbol val="none"/>
          </c:marker>
          <c:yVal>
            <c:numRef>
              <c:f>Daten!$D$3:$D$302</c:f>
              <c:numCache>
                <c:formatCode>General</c:formatCode>
                <c:ptCount val="300"/>
                <c:pt idx="0">
                  <c:v>0.8</c:v>
                </c:pt>
                <c:pt idx="1">
                  <c:v>0.60000000000000009</c:v>
                </c:pt>
                <c:pt idx="2">
                  <c:v>0.39999999999999991</c:v>
                </c:pt>
                <c:pt idx="3">
                  <c:v>0.19999999999999996</c:v>
                </c:pt>
                <c:pt idx="4">
                  <c:v>0</c:v>
                </c:pt>
                <c:pt idx="5">
                  <c:v>-0.19999999999999996</c:v>
                </c:pt>
                <c:pt idx="6">
                  <c:v>-0.39999999999999991</c:v>
                </c:pt>
                <c:pt idx="7">
                  <c:v>-0.60000000000000009</c:v>
                </c:pt>
                <c:pt idx="8">
                  <c:v>-0.8</c:v>
                </c:pt>
                <c:pt idx="9">
                  <c:v>-1</c:v>
                </c:pt>
                <c:pt idx="10">
                  <c:v>-0.79999999999999982</c:v>
                </c:pt>
                <c:pt idx="11">
                  <c:v>-0.60000000000000009</c:v>
                </c:pt>
                <c:pt idx="12">
                  <c:v>-0.39999999999999991</c:v>
                </c:pt>
                <c:pt idx="13">
                  <c:v>-0.20000000000000018</c:v>
                </c:pt>
                <c:pt idx="14">
                  <c:v>0</c:v>
                </c:pt>
                <c:pt idx="15">
                  <c:v>0.20000000000000018</c:v>
                </c:pt>
                <c:pt idx="16">
                  <c:v>0.39999999999999991</c:v>
                </c:pt>
                <c:pt idx="17">
                  <c:v>0.60000000000000009</c:v>
                </c:pt>
                <c:pt idx="18">
                  <c:v>0.79999999999999982</c:v>
                </c:pt>
                <c:pt idx="19">
                  <c:v>1</c:v>
                </c:pt>
                <c:pt idx="20">
                  <c:v>0.8</c:v>
                </c:pt>
                <c:pt idx="21">
                  <c:v>0.60000000000000009</c:v>
                </c:pt>
                <c:pt idx="22">
                  <c:v>0.39999999999999991</c:v>
                </c:pt>
                <c:pt idx="23">
                  <c:v>0.19999999999999996</c:v>
                </c:pt>
                <c:pt idx="24">
                  <c:v>0</c:v>
                </c:pt>
                <c:pt idx="25">
                  <c:v>-0.19999999999999996</c:v>
                </c:pt>
                <c:pt idx="26">
                  <c:v>-0.39999999999999991</c:v>
                </c:pt>
                <c:pt idx="27">
                  <c:v>-0.60000000000000009</c:v>
                </c:pt>
                <c:pt idx="28">
                  <c:v>-0.8</c:v>
                </c:pt>
                <c:pt idx="29">
                  <c:v>-1</c:v>
                </c:pt>
                <c:pt idx="30">
                  <c:v>-0.79999999999999982</c:v>
                </c:pt>
                <c:pt idx="31">
                  <c:v>-0.60000000000000009</c:v>
                </c:pt>
                <c:pt idx="32">
                  <c:v>-0.39999999999999991</c:v>
                </c:pt>
                <c:pt idx="33">
                  <c:v>-0.20000000000000018</c:v>
                </c:pt>
                <c:pt idx="34">
                  <c:v>0</c:v>
                </c:pt>
                <c:pt idx="35">
                  <c:v>0.20000000000000018</c:v>
                </c:pt>
                <c:pt idx="36">
                  <c:v>0.39999999999999991</c:v>
                </c:pt>
                <c:pt idx="37">
                  <c:v>0.60000000000000009</c:v>
                </c:pt>
                <c:pt idx="38">
                  <c:v>0.79999999999999982</c:v>
                </c:pt>
                <c:pt idx="39">
                  <c:v>1</c:v>
                </c:pt>
                <c:pt idx="40">
                  <c:v>0.8</c:v>
                </c:pt>
                <c:pt idx="41">
                  <c:v>0.60000000000000009</c:v>
                </c:pt>
                <c:pt idx="42">
                  <c:v>0.39999999999999991</c:v>
                </c:pt>
                <c:pt idx="43">
                  <c:v>0.19999999999999996</c:v>
                </c:pt>
                <c:pt idx="44">
                  <c:v>0</c:v>
                </c:pt>
                <c:pt idx="45">
                  <c:v>-0.19999999999999996</c:v>
                </c:pt>
                <c:pt idx="46">
                  <c:v>-0.39999999999999991</c:v>
                </c:pt>
                <c:pt idx="47">
                  <c:v>-0.60000000000000009</c:v>
                </c:pt>
                <c:pt idx="48">
                  <c:v>-0.8</c:v>
                </c:pt>
                <c:pt idx="49">
                  <c:v>-1</c:v>
                </c:pt>
                <c:pt idx="50">
                  <c:v>-0.79999999999999982</c:v>
                </c:pt>
                <c:pt idx="51">
                  <c:v>-0.60000000000000009</c:v>
                </c:pt>
                <c:pt idx="52">
                  <c:v>-0.39999999999999991</c:v>
                </c:pt>
                <c:pt idx="53">
                  <c:v>-0.20000000000000018</c:v>
                </c:pt>
                <c:pt idx="54">
                  <c:v>0</c:v>
                </c:pt>
                <c:pt idx="55">
                  <c:v>0.20000000000000018</c:v>
                </c:pt>
                <c:pt idx="56">
                  <c:v>0.39999999999999991</c:v>
                </c:pt>
                <c:pt idx="57">
                  <c:v>0.60000000000000009</c:v>
                </c:pt>
                <c:pt idx="58">
                  <c:v>0.79999999999999982</c:v>
                </c:pt>
                <c:pt idx="59">
                  <c:v>1</c:v>
                </c:pt>
                <c:pt idx="60">
                  <c:v>0.8</c:v>
                </c:pt>
                <c:pt idx="61">
                  <c:v>0.60000000000000009</c:v>
                </c:pt>
                <c:pt idx="62">
                  <c:v>0.39999999999999991</c:v>
                </c:pt>
                <c:pt idx="63">
                  <c:v>0.19999999999999996</c:v>
                </c:pt>
                <c:pt idx="64">
                  <c:v>0</c:v>
                </c:pt>
                <c:pt idx="65">
                  <c:v>-0.19999999999999996</c:v>
                </c:pt>
                <c:pt idx="66">
                  <c:v>-0.39999999999999991</c:v>
                </c:pt>
                <c:pt idx="67">
                  <c:v>-0.60000000000000009</c:v>
                </c:pt>
                <c:pt idx="68">
                  <c:v>-0.8</c:v>
                </c:pt>
                <c:pt idx="69">
                  <c:v>-1</c:v>
                </c:pt>
                <c:pt idx="70">
                  <c:v>-0.79999999999999982</c:v>
                </c:pt>
                <c:pt idx="71">
                  <c:v>-0.60000000000000009</c:v>
                </c:pt>
                <c:pt idx="72">
                  <c:v>-0.39999999999999991</c:v>
                </c:pt>
                <c:pt idx="73">
                  <c:v>-0.20000000000000018</c:v>
                </c:pt>
                <c:pt idx="74">
                  <c:v>0</c:v>
                </c:pt>
                <c:pt idx="75">
                  <c:v>0.20000000000000018</c:v>
                </c:pt>
                <c:pt idx="76">
                  <c:v>0.39999999999999991</c:v>
                </c:pt>
                <c:pt idx="77">
                  <c:v>0.60000000000000009</c:v>
                </c:pt>
                <c:pt idx="78">
                  <c:v>0.79999999999999982</c:v>
                </c:pt>
                <c:pt idx="79">
                  <c:v>1</c:v>
                </c:pt>
                <c:pt idx="80">
                  <c:v>0.8</c:v>
                </c:pt>
                <c:pt idx="81">
                  <c:v>0.60000000000000009</c:v>
                </c:pt>
                <c:pt idx="82">
                  <c:v>0.39999999999999991</c:v>
                </c:pt>
                <c:pt idx="83">
                  <c:v>0.19999999999999996</c:v>
                </c:pt>
                <c:pt idx="84">
                  <c:v>0</c:v>
                </c:pt>
                <c:pt idx="85">
                  <c:v>-0.19999999999999996</c:v>
                </c:pt>
                <c:pt idx="86">
                  <c:v>-0.39999999999999991</c:v>
                </c:pt>
                <c:pt idx="87">
                  <c:v>-0.60000000000000009</c:v>
                </c:pt>
                <c:pt idx="88">
                  <c:v>-0.8</c:v>
                </c:pt>
                <c:pt idx="89">
                  <c:v>-1</c:v>
                </c:pt>
                <c:pt idx="90">
                  <c:v>-0.79999999999999982</c:v>
                </c:pt>
                <c:pt idx="91">
                  <c:v>-0.60000000000000009</c:v>
                </c:pt>
                <c:pt idx="92">
                  <c:v>-0.39999999999999991</c:v>
                </c:pt>
                <c:pt idx="93">
                  <c:v>-0.20000000000000018</c:v>
                </c:pt>
                <c:pt idx="94">
                  <c:v>0</c:v>
                </c:pt>
                <c:pt idx="95">
                  <c:v>0.20000000000000018</c:v>
                </c:pt>
                <c:pt idx="96">
                  <c:v>0.39999999999999991</c:v>
                </c:pt>
                <c:pt idx="97">
                  <c:v>0.60000000000000009</c:v>
                </c:pt>
                <c:pt idx="98">
                  <c:v>0.79999999999999982</c:v>
                </c:pt>
                <c:pt idx="99">
                  <c:v>1</c:v>
                </c:pt>
                <c:pt idx="100">
                  <c:v>0.8</c:v>
                </c:pt>
                <c:pt idx="101">
                  <c:v>0.60000000000000009</c:v>
                </c:pt>
                <c:pt idx="102">
                  <c:v>0.39999999999999991</c:v>
                </c:pt>
                <c:pt idx="103">
                  <c:v>0.19999999999999996</c:v>
                </c:pt>
                <c:pt idx="104">
                  <c:v>0</c:v>
                </c:pt>
                <c:pt idx="105">
                  <c:v>-0.19999999999999996</c:v>
                </c:pt>
                <c:pt idx="106">
                  <c:v>-0.39999999999999991</c:v>
                </c:pt>
                <c:pt idx="107">
                  <c:v>-0.60000000000000009</c:v>
                </c:pt>
                <c:pt idx="108">
                  <c:v>-0.8</c:v>
                </c:pt>
                <c:pt idx="109">
                  <c:v>-1</c:v>
                </c:pt>
                <c:pt idx="110">
                  <c:v>-0.79999999999999982</c:v>
                </c:pt>
                <c:pt idx="111">
                  <c:v>-0.60000000000000009</c:v>
                </c:pt>
                <c:pt idx="112">
                  <c:v>-0.39999999999999991</c:v>
                </c:pt>
                <c:pt idx="113">
                  <c:v>-0.20000000000000018</c:v>
                </c:pt>
                <c:pt idx="114">
                  <c:v>0</c:v>
                </c:pt>
                <c:pt idx="115">
                  <c:v>0.20000000000000018</c:v>
                </c:pt>
                <c:pt idx="116">
                  <c:v>0.39999999999999991</c:v>
                </c:pt>
                <c:pt idx="117">
                  <c:v>0.60000000000000009</c:v>
                </c:pt>
                <c:pt idx="118">
                  <c:v>0.79999999999999982</c:v>
                </c:pt>
                <c:pt idx="119">
                  <c:v>1</c:v>
                </c:pt>
                <c:pt idx="120">
                  <c:v>0.8</c:v>
                </c:pt>
                <c:pt idx="121">
                  <c:v>0.60000000000000009</c:v>
                </c:pt>
                <c:pt idx="122">
                  <c:v>0.39999999999999991</c:v>
                </c:pt>
                <c:pt idx="123">
                  <c:v>0.19999999999999996</c:v>
                </c:pt>
                <c:pt idx="124">
                  <c:v>0</c:v>
                </c:pt>
                <c:pt idx="125">
                  <c:v>-0.19999999999999996</c:v>
                </c:pt>
                <c:pt idx="126">
                  <c:v>-0.39999999999999991</c:v>
                </c:pt>
                <c:pt idx="127">
                  <c:v>-0.60000000000000009</c:v>
                </c:pt>
                <c:pt idx="128">
                  <c:v>-0.8</c:v>
                </c:pt>
                <c:pt idx="129">
                  <c:v>-1</c:v>
                </c:pt>
                <c:pt idx="130">
                  <c:v>-0.79999999999999982</c:v>
                </c:pt>
                <c:pt idx="131">
                  <c:v>-0.60000000000000009</c:v>
                </c:pt>
                <c:pt idx="132">
                  <c:v>-0.39999999999999991</c:v>
                </c:pt>
                <c:pt idx="133">
                  <c:v>-0.20000000000000018</c:v>
                </c:pt>
                <c:pt idx="134">
                  <c:v>0</c:v>
                </c:pt>
                <c:pt idx="135">
                  <c:v>0.20000000000000018</c:v>
                </c:pt>
                <c:pt idx="136">
                  <c:v>0.39999999999999991</c:v>
                </c:pt>
                <c:pt idx="137">
                  <c:v>0.60000000000000009</c:v>
                </c:pt>
                <c:pt idx="138">
                  <c:v>0.79999999999999982</c:v>
                </c:pt>
                <c:pt idx="139">
                  <c:v>1</c:v>
                </c:pt>
                <c:pt idx="140">
                  <c:v>0.8</c:v>
                </c:pt>
                <c:pt idx="141">
                  <c:v>0.60000000000000009</c:v>
                </c:pt>
                <c:pt idx="142">
                  <c:v>0.39999999999999991</c:v>
                </c:pt>
                <c:pt idx="143">
                  <c:v>0.19999999999999996</c:v>
                </c:pt>
                <c:pt idx="144">
                  <c:v>0</c:v>
                </c:pt>
                <c:pt idx="145">
                  <c:v>-0.19999999999999996</c:v>
                </c:pt>
                <c:pt idx="146">
                  <c:v>-0.39999999999999991</c:v>
                </c:pt>
                <c:pt idx="147">
                  <c:v>-0.60000000000000009</c:v>
                </c:pt>
                <c:pt idx="148">
                  <c:v>-0.8</c:v>
                </c:pt>
                <c:pt idx="149">
                  <c:v>-1</c:v>
                </c:pt>
                <c:pt idx="150">
                  <c:v>-0.79999999999999982</c:v>
                </c:pt>
                <c:pt idx="151">
                  <c:v>-0.60000000000000009</c:v>
                </c:pt>
                <c:pt idx="152">
                  <c:v>-0.39999999999999991</c:v>
                </c:pt>
                <c:pt idx="153">
                  <c:v>-0.20000000000000018</c:v>
                </c:pt>
                <c:pt idx="154">
                  <c:v>0</c:v>
                </c:pt>
                <c:pt idx="155">
                  <c:v>0.20000000000000018</c:v>
                </c:pt>
                <c:pt idx="156">
                  <c:v>0.39999999999999991</c:v>
                </c:pt>
                <c:pt idx="157">
                  <c:v>0.60000000000000009</c:v>
                </c:pt>
                <c:pt idx="158">
                  <c:v>0.79999999999999982</c:v>
                </c:pt>
                <c:pt idx="159">
                  <c:v>1</c:v>
                </c:pt>
                <c:pt idx="160">
                  <c:v>0.8</c:v>
                </c:pt>
                <c:pt idx="161">
                  <c:v>0.60000000000000009</c:v>
                </c:pt>
                <c:pt idx="162">
                  <c:v>0.39999999999999991</c:v>
                </c:pt>
                <c:pt idx="163">
                  <c:v>0.19999999999999996</c:v>
                </c:pt>
                <c:pt idx="164">
                  <c:v>0</c:v>
                </c:pt>
                <c:pt idx="165">
                  <c:v>-0.19999999999999996</c:v>
                </c:pt>
                <c:pt idx="166">
                  <c:v>-0.39999999999999991</c:v>
                </c:pt>
                <c:pt idx="167">
                  <c:v>-0.60000000000000009</c:v>
                </c:pt>
                <c:pt idx="168">
                  <c:v>-0.8</c:v>
                </c:pt>
                <c:pt idx="169">
                  <c:v>-1</c:v>
                </c:pt>
                <c:pt idx="170">
                  <c:v>-0.79999999999999982</c:v>
                </c:pt>
                <c:pt idx="171">
                  <c:v>-0.60000000000000009</c:v>
                </c:pt>
                <c:pt idx="172">
                  <c:v>-0.39999999999999991</c:v>
                </c:pt>
                <c:pt idx="173">
                  <c:v>-0.20000000000000018</c:v>
                </c:pt>
                <c:pt idx="174">
                  <c:v>0</c:v>
                </c:pt>
                <c:pt idx="175">
                  <c:v>0.20000000000000018</c:v>
                </c:pt>
                <c:pt idx="176">
                  <c:v>0.39999999999999991</c:v>
                </c:pt>
                <c:pt idx="177">
                  <c:v>0.60000000000000009</c:v>
                </c:pt>
                <c:pt idx="178">
                  <c:v>0.79999999999999982</c:v>
                </c:pt>
                <c:pt idx="179">
                  <c:v>1</c:v>
                </c:pt>
                <c:pt idx="180">
                  <c:v>0.8</c:v>
                </c:pt>
                <c:pt idx="181">
                  <c:v>0.60000000000000009</c:v>
                </c:pt>
                <c:pt idx="182">
                  <c:v>0.39999999999999991</c:v>
                </c:pt>
                <c:pt idx="183">
                  <c:v>0.19999999999999996</c:v>
                </c:pt>
                <c:pt idx="184">
                  <c:v>0</c:v>
                </c:pt>
                <c:pt idx="185">
                  <c:v>-0.19999999999999996</c:v>
                </c:pt>
                <c:pt idx="186">
                  <c:v>-0.39999999999999991</c:v>
                </c:pt>
                <c:pt idx="187">
                  <c:v>-0.60000000000000009</c:v>
                </c:pt>
                <c:pt idx="188">
                  <c:v>-0.8</c:v>
                </c:pt>
                <c:pt idx="189">
                  <c:v>-1</c:v>
                </c:pt>
                <c:pt idx="190">
                  <c:v>-0.79999999999999982</c:v>
                </c:pt>
                <c:pt idx="191">
                  <c:v>-0.60000000000000009</c:v>
                </c:pt>
                <c:pt idx="192">
                  <c:v>-0.39999999999999991</c:v>
                </c:pt>
                <c:pt idx="193">
                  <c:v>-0.20000000000000018</c:v>
                </c:pt>
                <c:pt idx="194">
                  <c:v>0</c:v>
                </c:pt>
                <c:pt idx="195">
                  <c:v>0.20000000000000018</c:v>
                </c:pt>
                <c:pt idx="196">
                  <c:v>0.39999999999999991</c:v>
                </c:pt>
                <c:pt idx="197">
                  <c:v>0.60000000000000009</c:v>
                </c:pt>
                <c:pt idx="198">
                  <c:v>0.79999999999999982</c:v>
                </c:pt>
                <c:pt idx="199">
                  <c:v>1</c:v>
                </c:pt>
                <c:pt idx="200">
                  <c:v>0.8</c:v>
                </c:pt>
                <c:pt idx="201">
                  <c:v>0.60000000000000009</c:v>
                </c:pt>
                <c:pt idx="202">
                  <c:v>0.39999999999999991</c:v>
                </c:pt>
                <c:pt idx="203">
                  <c:v>0.19999999999999996</c:v>
                </c:pt>
                <c:pt idx="204">
                  <c:v>0</c:v>
                </c:pt>
                <c:pt idx="205">
                  <c:v>-0.19999999999999996</c:v>
                </c:pt>
                <c:pt idx="206">
                  <c:v>-0.39999999999999991</c:v>
                </c:pt>
                <c:pt idx="207">
                  <c:v>-0.60000000000000009</c:v>
                </c:pt>
                <c:pt idx="208">
                  <c:v>-0.8</c:v>
                </c:pt>
                <c:pt idx="209">
                  <c:v>-1</c:v>
                </c:pt>
                <c:pt idx="210">
                  <c:v>-0.79999999999999982</c:v>
                </c:pt>
                <c:pt idx="211">
                  <c:v>-0.60000000000000009</c:v>
                </c:pt>
                <c:pt idx="212">
                  <c:v>-0.39999999999999991</c:v>
                </c:pt>
                <c:pt idx="213">
                  <c:v>-0.20000000000000018</c:v>
                </c:pt>
                <c:pt idx="214">
                  <c:v>0</c:v>
                </c:pt>
                <c:pt idx="215">
                  <c:v>0.20000000000000018</c:v>
                </c:pt>
                <c:pt idx="216">
                  <c:v>0.39999999999999991</c:v>
                </c:pt>
                <c:pt idx="217">
                  <c:v>0.60000000000000009</c:v>
                </c:pt>
                <c:pt idx="218">
                  <c:v>0.79999999999999982</c:v>
                </c:pt>
                <c:pt idx="219">
                  <c:v>1</c:v>
                </c:pt>
                <c:pt idx="220">
                  <c:v>0.8</c:v>
                </c:pt>
                <c:pt idx="221">
                  <c:v>0.60000000000000009</c:v>
                </c:pt>
                <c:pt idx="222">
                  <c:v>0.39999999999999991</c:v>
                </c:pt>
                <c:pt idx="223">
                  <c:v>0.19999999999999996</c:v>
                </c:pt>
                <c:pt idx="224">
                  <c:v>0</c:v>
                </c:pt>
                <c:pt idx="225">
                  <c:v>-0.19999999999999996</c:v>
                </c:pt>
                <c:pt idx="226">
                  <c:v>-0.39999999999999991</c:v>
                </c:pt>
                <c:pt idx="227">
                  <c:v>-0.60000000000000009</c:v>
                </c:pt>
                <c:pt idx="228">
                  <c:v>-0.8</c:v>
                </c:pt>
                <c:pt idx="229">
                  <c:v>-1</c:v>
                </c:pt>
                <c:pt idx="230">
                  <c:v>-0.79999999999999982</c:v>
                </c:pt>
                <c:pt idx="231">
                  <c:v>-0.60000000000000009</c:v>
                </c:pt>
                <c:pt idx="232">
                  <c:v>-0.39999999999999991</c:v>
                </c:pt>
                <c:pt idx="233">
                  <c:v>-0.20000000000000018</c:v>
                </c:pt>
                <c:pt idx="234">
                  <c:v>0</c:v>
                </c:pt>
                <c:pt idx="235">
                  <c:v>0.20000000000000018</c:v>
                </c:pt>
                <c:pt idx="236">
                  <c:v>0.39999999999999991</c:v>
                </c:pt>
                <c:pt idx="237">
                  <c:v>0.60000000000000009</c:v>
                </c:pt>
                <c:pt idx="238">
                  <c:v>0.79999999999999982</c:v>
                </c:pt>
                <c:pt idx="239">
                  <c:v>1</c:v>
                </c:pt>
                <c:pt idx="240">
                  <c:v>0.8</c:v>
                </c:pt>
                <c:pt idx="241">
                  <c:v>0.60000000000000009</c:v>
                </c:pt>
                <c:pt idx="242">
                  <c:v>0.39999999999999991</c:v>
                </c:pt>
                <c:pt idx="243">
                  <c:v>0.19999999999999996</c:v>
                </c:pt>
                <c:pt idx="244">
                  <c:v>0</c:v>
                </c:pt>
                <c:pt idx="245">
                  <c:v>-0.19999999999999996</c:v>
                </c:pt>
                <c:pt idx="246">
                  <c:v>-0.39999999999999991</c:v>
                </c:pt>
                <c:pt idx="247">
                  <c:v>-0.60000000000000009</c:v>
                </c:pt>
                <c:pt idx="248">
                  <c:v>-0.8</c:v>
                </c:pt>
                <c:pt idx="249">
                  <c:v>-1</c:v>
                </c:pt>
                <c:pt idx="250">
                  <c:v>-0.79999999999999982</c:v>
                </c:pt>
                <c:pt idx="251">
                  <c:v>-0.60000000000000009</c:v>
                </c:pt>
                <c:pt idx="252">
                  <c:v>-0.39999999999999991</c:v>
                </c:pt>
                <c:pt idx="253">
                  <c:v>-0.20000000000000018</c:v>
                </c:pt>
                <c:pt idx="254">
                  <c:v>0</c:v>
                </c:pt>
                <c:pt idx="255">
                  <c:v>0.20000000000000018</c:v>
                </c:pt>
                <c:pt idx="256">
                  <c:v>0.39999999999999991</c:v>
                </c:pt>
                <c:pt idx="257">
                  <c:v>0.60000000000000009</c:v>
                </c:pt>
                <c:pt idx="258">
                  <c:v>0.79999999999999982</c:v>
                </c:pt>
                <c:pt idx="259">
                  <c:v>1</c:v>
                </c:pt>
                <c:pt idx="260">
                  <c:v>0.8</c:v>
                </c:pt>
                <c:pt idx="261">
                  <c:v>0.60000000000000009</c:v>
                </c:pt>
                <c:pt idx="262">
                  <c:v>0.39999999999999991</c:v>
                </c:pt>
                <c:pt idx="263">
                  <c:v>0.19999999999999996</c:v>
                </c:pt>
                <c:pt idx="264">
                  <c:v>0</c:v>
                </c:pt>
                <c:pt idx="265">
                  <c:v>-0.19999999999999996</c:v>
                </c:pt>
                <c:pt idx="266">
                  <c:v>-0.39999999999999991</c:v>
                </c:pt>
                <c:pt idx="267">
                  <c:v>-0.60000000000000009</c:v>
                </c:pt>
                <c:pt idx="268">
                  <c:v>-0.8</c:v>
                </c:pt>
                <c:pt idx="269">
                  <c:v>-1</c:v>
                </c:pt>
                <c:pt idx="270">
                  <c:v>-0.79999999999999982</c:v>
                </c:pt>
                <c:pt idx="271">
                  <c:v>-0.60000000000000009</c:v>
                </c:pt>
                <c:pt idx="272">
                  <c:v>-0.39999999999999991</c:v>
                </c:pt>
                <c:pt idx="273">
                  <c:v>-0.20000000000000018</c:v>
                </c:pt>
                <c:pt idx="274">
                  <c:v>0</c:v>
                </c:pt>
                <c:pt idx="275">
                  <c:v>0.20000000000000018</c:v>
                </c:pt>
                <c:pt idx="276">
                  <c:v>0.39999999999999991</c:v>
                </c:pt>
                <c:pt idx="277">
                  <c:v>0.60000000000000009</c:v>
                </c:pt>
                <c:pt idx="278">
                  <c:v>0.79999999999999982</c:v>
                </c:pt>
                <c:pt idx="279">
                  <c:v>1</c:v>
                </c:pt>
                <c:pt idx="280">
                  <c:v>0.8</c:v>
                </c:pt>
                <c:pt idx="281">
                  <c:v>0.60000000000000009</c:v>
                </c:pt>
                <c:pt idx="282">
                  <c:v>0.39999999999999991</c:v>
                </c:pt>
                <c:pt idx="283">
                  <c:v>0.19999999999999996</c:v>
                </c:pt>
                <c:pt idx="284">
                  <c:v>0</c:v>
                </c:pt>
                <c:pt idx="285">
                  <c:v>-0.19999999999999996</c:v>
                </c:pt>
                <c:pt idx="286">
                  <c:v>-0.39999999999999991</c:v>
                </c:pt>
                <c:pt idx="287">
                  <c:v>-0.60000000000000009</c:v>
                </c:pt>
                <c:pt idx="288">
                  <c:v>-0.8</c:v>
                </c:pt>
                <c:pt idx="289">
                  <c:v>-1</c:v>
                </c:pt>
                <c:pt idx="290">
                  <c:v>-0.79999999999999982</c:v>
                </c:pt>
                <c:pt idx="291">
                  <c:v>-0.60000000000000009</c:v>
                </c:pt>
                <c:pt idx="292">
                  <c:v>-0.39999999999999991</c:v>
                </c:pt>
                <c:pt idx="293">
                  <c:v>-0.20000000000000018</c:v>
                </c:pt>
                <c:pt idx="294">
                  <c:v>0</c:v>
                </c:pt>
                <c:pt idx="295">
                  <c:v>0.20000000000000018</c:v>
                </c:pt>
                <c:pt idx="296">
                  <c:v>0.39999999999999991</c:v>
                </c:pt>
                <c:pt idx="297">
                  <c:v>0.60000000000000009</c:v>
                </c:pt>
                <c:pt idx="298">
                  <c:v>0.79999999999999982</c:v>
                </c:pt>
              </c:numCache>
            </c:numRef>
          </c:yVal>
          <c:smooth val="0"/>
        </c:ser>
        <c:dLbls>
          <c:showLegendKey val="0"/>
          <c:showVal val="0"/>
          <c:showCatName val="0"/>
          <c:showSerName val="0"/>
          <c:showPercent val="0"/>
          <c:showBubbleSize val="0"/>
        </c:dLbls>
        <c:axId val="520447272"/>
        <c:axId val="520446096"/>
      </c:scatterChart>
      <c:scatterChart>
        <c:scatterStyle val="smoothMarker"/>
        <c:varyColors val="0"/>
        <c:ser>
          <c:idx val="4"/>
          <c:order val="2"/>
          <c:tx>
            <c:strRef>
              <c:f>Daten!$E$1</c:f>
              <c:strCache>
                <c:ptCount val="1"/>
                <c:pt idx="0">
                  <c:v>Pulse</c:v>
                </c:pt>
              </c:strCache>
            </c:strRef>
          </c:tx>
          <c:spPr>
            <a:ln w="25400" cap="rnd">
              <a:noFill/>
              <a:round/>
            </a:ln>
            <a:effectLst/>
          </c:spPr>
          <c:marker>
            <c:symbol val="none"/>
          </c:marker>
          <c:errBars>
            <c:errDir val="y"/>
            <c:errBarType val="both"/>
            <c:errValType val="cust"/>
            <c:noEndCap val="1"/>
            <c:plus>
              <c:numRef>
                <c:f>Daten!$G$4:$G$302</c:f>
                <c:numCache>
                  <c:formatCode>General</c:formatCode>
                  <c:ptCount val="299"/>
                  <c:pt idx="0">
                    <c:v>0</c:v>
                  </c:pt>
                  <c:pt idx="1">
                    <c:v>0</c:v>
                  </c:pt>
                  <c:pt idx="2">
                    <c:v>0</c:v>
                  </c:pt>
                  <c:pt idx="3">
                    <c:v>0</c:v>
                  </c:pt>
                  <c:pt idx="4">
                    <c:v>-2</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-2</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-2</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-2</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-2</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-2</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-2</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-2</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-2</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-2</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-2</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-2</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-2</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-2</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-2</c:v>
                  </c:pt>
                  <c:pt idx="286">
                    <c:v>0</c:v>
                  </c:pt>
                  <c:pt idx="287">
                    <c:v>0</c:v>
                  </c:pt>
                  <c:pt idx="288">
                    <c:v>0</c:v>
                  </c:pt>
                  <c:pt idx="289">
                    <c:v>0</c:v>
                  </c:pt>
                  <c:pt idx="290">
                    <c:v>0</c:v>
                  </c:pt>
                  <c:pt idx="291">
                    <c:v>0</c:v>
                  </c:pt>
                  <c:pt idx="292">
                    <c:v>0</c:v>
                  </c:pt>
                  <c:pt idx="293">
                    <c:v>0</c:v>
                  </c:pt>
                  <c:pt idx="294">
                    <c:v>0</c:v>
                  </c:pt>
                  <c:pt idx="295">
                    <c:v>0</c:v>
                  </c:pt>
                  <c:pt idx="296">
                    <c:v>0</c:v>
                  </c:pt>
                  <c:pt idx="297">
                    <c:v>0</c:v>
                  </c:pt>
                </c:numCache>
              </c:numRef>
            </c:plus>
            <c:minus>
              <c:numRef>
                <c:f>Daten!$H$3:$H$301</c:f>
                <c:numCache>
                  <c:formatCode>General</c:formatCode>
                  <c:ptCount val="29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-2</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-2</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-2</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-2</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-2</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-2</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-2</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-2</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-2</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-2</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-2</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-2</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-2</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-2</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-2</c:v>
                  </c:pt>
                  <c:pt idx="294">
                    <c:v>0</c:v>
                  </c:pt>
                  <c:pt idx="295">
                    <c:v>0</c:v>
                  </c:pt>
                  <c:pt idx="296">
                    <c:v>0</c:v>
                  </c:pt>
                  <c:pt idx="297">
                    <c:v>0</c:v>
                  </c:pt>
                  <c:pt idx="298">
                    <c:v>0</c:v>
                  </c:pt>
                </c:numCache>
              </c:numRef>
            </c:minus>
            <c:spPr>
              <a:noFill/>
              <a:ln w="25400" cap="flat" cmpd="sng" algn="ctr">
                <a:solidFill>
                  <a:schemeClr val="tx1">
                    <a:lumMod val="65000"/>
                    <a:lumOff val="35000"/>
                  </a:schemeClr>
                </a:solidFill>
                <a:round/>
              </a:ln>
              <a:effectLst/>
            </c:spPr>
          </c:errBars>
          <c:errBars>
            <c:errDir val="x"/>
            <c:errBarType val="plus"/>
            <c:errValType val="fixedVal"/>
            <c:noEndCap val="1"/>
            <c:val val="1"/>
            <c:spPr>
              <a:noFill/>
              <a:ln w="25400" cap="flat" cmpd="sng" algn="ctr">
                <a:solidFill>
                  <a:schemeClr val="tx1">
                    <a:lumMod val="65000"/>
                    <a:lumOff val="35000"/>
                  </a:schemeClr>
                </a:solidFill>
                <a:round/>
              </a:ln>
              <a:effectLst/>
            </c:spPr>
          </c:errBars>
          <c:yVal>
            <c:numRef>
              <c:f>Daten!$E$3:$E$302</c:f>
              <c:numCache>
                <c:formatCode>General</c:formatCode>
                <c:ptCount val="30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numCache>
            </c:numRef>
          </c:yVal>
          <c:smooth val="1"/>
        </c:ser>
        <c:ser>
          <c:idx val="0"/>
          <c:order val="3"/>
          <c:tx>
            <c:strRef>
              <c:f>Daten!$M$3</c:f>
              <c:strCache>
                <c:ptCount val="1"/>
                <c:pt idx="0">
                  <c:v>0,3</c:v>
                </c:pt>
              </c:strCache>
            </c:strRef>
          </c:tx>
          <c:spPr>
            <a:ln w="28575" cap="rnd">
              <a:noFill/>
              <a:round/>
            </a:ln>
            <a:effectLst/>
          </c:spPr>
          <c:marker>
            <c:symbol val="dash"/>
            <c:size val="5"/>
            <c:spPr>
              <a:solidFill>
                <a:schemeClr val="accent1"/>
              </a:solidFill>
              <a:ln w="9525">
                <a:solidFill>
                  <a:schemeClr val="accent1"/>
                </a:solidFill>
              </a:ln>
              <a:effectLst/>
            </c:spPr>
          </c:marker>
          <c:xVal>
            <c:numRef>
              <c:f>Daten!$A$3:$A$301</c:f>
              <c:numCache>
                <c:formatCode>General</c:formatCode>
                <c:ptCount val="2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numCache>
            </c:numRef>
          </c:xVal>
          <c:yVal>
            <c:numRef>
              <c:f>Daten!$M$3:$M$301</c:f>
              <c:numCache>
                <c:formatCode>General</c:formatCode>
                <c:ptCount val="299"/>
                <c:pt idx="0">
                  <c:v>0.3</c:v>
                </c:pt>
                <c:pt idx="1">
                  <c:v>0.3</c:v>
                </c:pt>
                <c:pt idx="2">
                  <c:v>0.3</c:v>
                </c:pt>
                <c:pt idx="3">
                  <c:v>0.3</c:v>
                </c:pt>
                <c:pt idx="4">
                  <c:v>0.3</c:v>
                </c:pt>
                <c:pt idx="5">
                  <c:v>0.3</c:v>
                </c:pt>
                <c:pt idx="6">
                  <c:v>0.3</c:v>
                </c:pt>
                <c:pt idx="7">
                  <c:v>0.3</c:v>
                </c:pt>
                <c:pt idx="8">
                  <c:v>0.3</c:v>
                </c:pt>
                <c:pt idx="9">
                  <c:v>0.3</c:v>
                </c:pt>
                <c:pt idx="10">
                  <c:v>0.3</c:v>
                </c:pt>
                <c:pt idx="11">
                  <c:v>0.3</c:v>
                </c:pt>
                <c:pt idx="12">
                  <c:v>0.3</c:v>
                </c:pt>
                <c:pt idx="13">
                  <c:v>0.3</c:v>
                </c:pt>
                <c:pt idx="14">
                  <c:v>0.3</c:v>
                </c:pt>
                <c:pt idx="15">
                  <c:v>0.3</c:v>
                </c:pt>
                <c:pt idx="16">
                  <c:v>0.3</c:v>
                </c:pt>
                <c:pt idx="17">
                  <c:v>0.3</c:v>
                </c:pt>
                <c:pt idx="18">
                  <c:v>0.3</c:v>
                </c:pt>
                <c:pt idx="19">
                  <c:v>0.3</c:v>
                </c:pt>
                <c:pt idx="20">
                  <c:v>0.8</c:v>
                </c:pt>
                <c:pt idx="21">
                  <c:v>0.8</c:v>
                </c:pt>
                <c:pt idx="22">
                  <c:v>0.8</c:v>
                </c:pt>
                <c:pt idx="23">
                  <c:v>0.8</c:v>
                </c:pt>
                <c:pt idx="24">
                  <c:v>0.8</c:v>
                </c:pt>
                <c:pt idx="25">
                  <c:v>0.8</c:v>
                </c:pt>
                <c:pt idx="26">
                  <c:v>0.8</c:v>
                </c:pt>
                <c:pt idx="27">
                  <c:v>0.8</c:v>
                </c:pt>
                <c:pt idx="28">
                  <c:v>0.8</c:v>
                </c:pt>
                <c:pt idx="29">
                  <c:v>0.8</c:v>
                </c:pt>
                <c:pt idx="30">
                  <c:v>0.8</c:v>
                </c:pt>
                <c:pt idx="31">
                  <c:v>0.8</c:v>
                </c:pt>
                <c:pt idx="32">
                  <c:v>0.8</c:v>
                </c:pt>
                <c:pt idx="33">
                  <c:v>0.8</c:v>
                </c:pt>
                <c:pt idx="34">
                  <c:v>0.8</c:v>
                </c:pt>
                <c:pt idx="35">
                  <c:v>0.8</c:v>
                </c:pt>
                <c:pt idx="36">
                  <c:v>0.8</c:v>
                </c:pt>
                <c:pt idx="37">
                  <c:v>0.8</c:v>
                </c:pt>
                <c:pt idx="38">
                  <c:v>0.8</c:v>
                </c:pt>
                <c:pt idx="39">
                  <c:v>0.8</c:v>
                </c:pt>
                <c:pt idx="40">
                  <c:v>0.9</c:v>
                </c:pt>
                <c:pt idx="41">
                  <c:v>0.9</c:v>
                </c:pt>
                <c:pt idx="42">
                  <c:v>0.9</c:v>
                </c:pt>
                <c:pt idx="43">
                  <c:v>0.9</c:v>
                </c:pt>
                <c:pt idx="44">
                  <c:v>0.9</c:v>
                </c:pt>
                <c:pt idx="45">
                  <c:v>0.9</c:v>
                </c:pt>
                <c:pt idx="46">
                  <c:v>0.9</c:v>
                </c:pt>
                <c:pt idx="47">
                  <c:v>0.9</c:v>
                </c:pt>
                <c:pt idx="48">
                  <c:v>0.9</c:v>
                </c:pt>
                <c:pt idx="49">
                  <c:v>0.9</c:v>
                </c:pt>
                <c:pt idx="50">
                  <c:v>0.9</c:v>
                </c:pt>
                <c:pt idx="51">
                  <c:v>0.9</c:v>
                </c:pt>
                <c:pt idx="52">
                  <c:v>0.9</c:v>
                </c:pt>
                <c:pt idx="53">
                  <c:v>0.9</c:v>
                </c:pt>
                <c:pt idx="54">
                  <c:v>0.9</c:v>
                </c:pt>
                <c:pt idx="55">
                  <c:v>0.9</c:v>
                </c:pt>
                <c:pt idx="56">
                  <c:v>0.9</c:v>
                </c:pt>
                <c:pt idx="57">
                  <c:v>0.9</c:v>
                </c:pt>
                <c:pt idx="58">
                  <c:v>0.9</c:v>
                </c:pt>
                <c:pt idx="59">
                  <c:v>0.9</c:v>
                </c:pt>
                <c:pt idx="60">
                  <c:v>0.7</c:v>
                </c:pt>
                <c:pt idx="61">
                  <c:v>0.7</c:v>
                </c:pt>
                <c:pt idx="62">
                  <c:v>0.7</c:v>
                </c:pt>
                <c:pt idx="63">
                  <c:v>0.7</c:v>
                </c:pt>
                <c:pt idx="64">
                  <c:v>0.7</c:v>
                </c:pt>
                <c:pt idx="65">
                  <c:v>0.7</c:v>
                </c:pt>
                <c:pt idx="66">
                  <c:v>0.7</c:v>
                </c:pt>
                <c:pt idx="67">
                  <c:v>0.7</c:v>
                </c:pt>
                <c:pt idx="68">
                  <c:v>0.7</c:v>
                </c:pt>
                <c:pt idx="69">
                  <c:v>0.7</c:v>
                </c:pt>
                <c:pt idx="70">
                  <c:v>0.7</c:v>
                </c:pt>
                <c:pt idx="71">
                  <c:v>0.7</c:v>
                </c:pt>
                <c:pt idx="72">
                  <c:v>0.7</c:v>
                </c:pt>
                <c:pt idx="73">
                  <c:v>0.7</c:v>
                </c:pt>
                <c:pt idx="74">
                  <c:v>0.7</c:v>
                </c:pt>
                <c:pt idx="75">
                  <c:v>0.7</c:v>
                </c:pt>
                <c:pt idx="76">
                  <c:v>0.7</c:v>
                </c:pt>
                <c:pt idx="77">
                  <c:v>0.7</c:v>
                </c:pt>
                <c:pt idx="78">
                  <c:v>0.7</c:v>
                </c:pt>
                <c:pt idx="79">
                  <c:v>0.7</c:v>
                </c:pt>
                <c:pt idx="80">
                  <c:v>0.1</c:v>
                </c:pt>
                <c:pt idx="81">
                  <c:v>0.1</c:v>
                </c:pt>
                <c:pt idx="82">
                  <c:v>0.1</c:v>
                </c:pt>
                <c:pt idx="83">
                  <c:v>0.1</c:v>
                </c:pt>
                <c:pt idx="84">
                  <c:v>0.1</c:v>
                </c:pt>
                <c:pt idx="85">
                  <c:v>0.1</c:v>
                </c:pt>
                <c:pt idx="86">
                  <c:v>0.1</c:v>
                </c:pt>
                <c:pt idx="87">
                  <c:v>0.1</c:v>
                </c:pt>
                <c:pt idx="88">
                  <c:v>0.1</c:v>
                </c:pt>
                <c:pt idx="89">
                  <c:v>0.1</c:v>
                </c:pt>
                <c:pt idx="90">
                  <c:v>0.1</c:v>
                </c:pt>
                <c:pt idx="91">
                  <c:v>0.1</c:v>
                </c:pt>
                <c:pt idx="92">
                  <c:v>0.1</c:v>
                </c:pt>
                <c:pt idx="93">
                  <c:v>0.1</c:v>
                </c:pt>
                <c:pt idx="94">
                  <c:v>0.1</c:v>
                </c:pt>
                <c:pt idx="95">
                  <c:v>0.1</c:v>
                </c:pt>
                <c:pt idx="96">
                  <c:v>0.1</c:v>
                </c:pt>
                <c:pt idx="97">
                  <c:v>0.1</c:v>
                </c:pt>
                <c:pt idx="98">
                  <c:v>0.1</c:v>
                </c:pt>
                <c:pt idx="99">
                  <c:v>0.1</c:v>
                </c:pt>
                <c:pt idx="100">
                  <c:v>-0.5</c:v>
                </c:pt>
                <c:pt idx="101">
                  <c:v>-0.5</c:v>
                </c:pt>
                <c:pt idx="102">
                  <c:v>-0.5</c:v>
                </c:pt>
                <c:pt idx="103">
                  <c:v>-0.5</c:v>
                </c:pt>
                <c:pt idx="104">
                  <c:v>-0.5</c:v>
                </c:pt>
                <c:pt idx="105">
                  <c:v>-0.5</c:v>
                </c:pt>
                <c:pt idx="106">
                  <c:v>-0.5</c:v>
                </c:pt>
                <c:pt idx="107">
                  <c:v>-0.5</c:v>
                </c:pt>
                <c:pt idx="108">
                  <c:v>-0.5</c:v>
                </c:pt>
                <c:pt idx="109">
                  <c:v>-0.5</c:v>
                </c:pt>
                <c:pt idx="110">
                  <c:v>-0.5</c:v>
                </c:pt>
                <c:pt idx="111">
                  <c:v>-0.5</c:v>
                </c:pt>
                <c:pt idx="112">
                  <c:v>-0.5</c:v>
                </c:pt>
                <c:pt idx="113">
                  <c:v>-0.5</c:v>
                </c:pt>
                <c:pt idx="114">
                  <c:v>-0.5</c:v>
                </c:pt>
                <c:pt idx="115">
                  <c:v>-0.5</c:v>
                </c:pt>
                <c:pt idx="116">
                  <c:v>-0.5</c:v>
                </c:pt>
                <c:pt idx="117">
                  <c:v>-0.5</c:v>
                </c:pt>
                <c:pt idx="118">
                  <c:v>-0.5</c:v>
                </c:pt>
                <c:pt idx="119">
                  <c:v>-0.5</c:v>
                </c:pt>
                <c:pt idx="120">
                  <c:v>-0.9</c:v>
                </c:pt>
                <c:pt idx="121">
                  <c:v>-0.9</c:v>
                </c:pt>
                <c:pt idx="122">
                  <c:v>-0.9</c:v>
                </c:pt>
                <c:pt idx="123">
                  <c:v>-0.9</c:v>
                </c:pt>
                <c:pt idx="124">
                  <c:v>-0.9</c:v>
                </c:pt>
                <c:pt idx="125">
                  <c:v>-0.9</c:v>
                </c:pt>
                <c:pt idx="126">
                  <c:v>-0.9</c:v>
                </c:pt>
                <c:pt idx="127">
                  <c:v>-0.9</c:v>
                </c:pt>
                <c:pt idx="128">
                  <c:v>-0.9</c:v>
                </c:pt>
                <c:pt idx="129">
                  <c:v>-0.9</c:v>
                </c:pt>
                <c:pt idx="130">
                  <c:v>-0.9</c:v>
                </c:pt>
                <c:pt idx="131">
                  <c:v>-0.9</c:v>
                </c:pt>
                <c:pt idx="132">
                  <c:v>-0.9</c:v>
                </c:pt>
                <c:pt idx="133">
                  <c:v>-0.9</c:v>
                </c:pt>
                <c:pt idx="134">
                  <c:v>-0.9</c:v>
                </c:pt>
                <c:pt idx="135">
                  <c:v>-0.9</c:v>
                </c:pt>
                <c:pt idx="136">
                  <c:v>-0.9</c:v>
                </c:pt>
                <c:pt idx="137">
                  <c:v>-0.9</c:v>
                </c:pt>
                <c:pt idx="138">
                  <c:v>-0.9</c:v>
                </c:pt>
                <c:pt idx="139">
                  <c:v>-0.9</c:v>
                </c:pt>
                <c:pt idx="140">
                  <c:v>-0.9</c:v>
                </c:pt>
                <c:pt idx="141">
                  <c:v>-0.9</c:v>
                </c:pt>
                <c:pt idx="142">
                  <c:v>-0.9</c:v>
                </c:pt>
                <c:pt idx="143">
                  <c:v>-0.9</c:v>
                </c:pt>
                <c:pt idx="144">
                  <c:v>-0.9</c:v>
                </c:pt>
                <c:pt idx="145">
                  <c:v>-0.9</c:v>
                </c:pt>
                <c:pt idx="146">
                  <c:v>-0.9</c:v>
                </c:pt>
                <c:pt idx="147">
                  <c:v>-0.9</c:v>
                </c:pt>
                <c:pt idx="148">
                  <c:v>-0.9</c:v>
                </c:pt>
                <c:pt idx="149">
                  <c:v>-0.9</c:v>
                </c:pt>
                <c:pt idx="150">
                  <c:v>-0.9</c:v>
                </c:pt>
                <c:pt idx="151">
                  <c:v>-0.9</c:v>
                </c:pt>
                <c:pt idx="152">
                  <c:v>-0.9</c:v>
                </c:pt>
                <c:pt idx="153">
                  <c:v>-0.9</c:v>
                </c:pt>
                <c:pt idx="154">
                  <c:v>-0.9</c:v>
                </c:pt>
                <c:pt idx="155">
                  <c:v>-0.9</c:v>
                </c:pt>
                <c:pt idx="156">
                  <c:v>-0.9</c:v>
                </c:pt>
                <c:pt idx="157">
                  <c:v>-0.9</c:v>
                </c:pt>
                <c:pt idx="158">
                  <c:v>-0.9</c:v>
                </c:pt>
                <c:pt idx="159">
                  <c:v>-0.9</c:v>
                </c:pt>
                <c:pt idx="160">
                  <c:v>-0.6</c:v>
                </c:pt>
                <c:pt idx="161">
                  <c:v>-0.6</c:v>
                </c:pt>
                <c:pt idx="162">
                  <c:v>-0.6</c:v>
                </c:pt>
                <c:pt idx="163">
                  <c:v>-0.6</c:v>
                </c:pt>
                <c:pt idx="164">
                  <c:v>-0.6</c:v>
                </c:pt>
                <c:pt idx="165">
                  <c:v>-0.6</c:v>
                </c:pt>
                <c:pt idx="166">
                  <c:v>-0.6</c:v>
                </c:pt>
                <c:pt idx="167">
                  <c:v>-0.6</c:v>
                </c:pt>
                <c:pt idx="168">
                  <c:v>-0.6</c:v>
                </c:pt>
                <c:pt idx="169">
                  <c:v>-0.6</c:v>
                </c:pt>
                <c:pt idx="170">
                  <c:v>-0.6</c:v>
                </c:pt>
                <c:pt idx="171">
                  <c:v>-0.6</c:v>
                </c:pt>
                <c:pt idx="172">
                  <c:v>-0.6</c:v>
                </c:pt>
                <c:pt idx="173">
                  <c:v>-0.6</c:v>
                </c:pt>
                <c:pt idx="174">
                  <c:v>-0.6</c:v>
                </c:pt>
                <c:pt idx="175">
                  <c:v>-0.6</c:v>
                </c:pt>
                <c:pt idx="176">
                  <c:v>-0.6</c:v>
                </c:pt>
                <c:pt idx="177">
                  <c:v>-0.6</c:v>
                </c:pt>
                <c:pt idx="178">
                  <c:v>-0.6</c:v>
                </c:pt>
                <c:pt idx="179">
                  <c:v>-0.6</c:v>
                </c:pt>
                <c:pt idx="180">
                  <c:v>0.1</c:v>
                </c:pt>
                <c:pt idx="181">
                  <c:v>0.1</c:v>
                </c:pt>
                <c:pt idx="182">
                  <c:v>0.1</c:v>
                </c:pt>
                <c:pt idx="183">
                  <c:v>0.1</c:v>
                </c:pt>
                <c:pt idx="184">
                  <c:v>0.1</c:v>
                </c:pt>
                <c:pt idx="185">
                  <c:v>0.1</c:v>
                </c:pt>
                <c:pt idx="186">
                  <c:v>0.1</c:v>
                </c:pt>
                <c:pt idx="187">
                  <c:v>0.1</c:v>
                </c:pt>
                <c:pt idx="188">
                  <c:v>0.1</c:v>
                </c:pt>
                <c:pt idx="189">
                  <c:v>0.1</c:v>
                </c:pt>
                <c:pt idx="190">
                  <c:v>0.1</c:v>
                </c:pt>
                <c:pt idx="191">
                  <c:v>0.1</c:v>
                </c:pt>
                <c:pt idx="192">
                  <c:v>0.1</c:v>
                </c:pt>
                <c:pt idx="193">
                  <c:v>0.1</c:v>
                </c:pt>
                <c:pt idx="194">
                  <c:v>0.1</c:v>
                </c:pt>
                <c:pt idx="195">
                  <c:v>0.1</c:v>
                </c:pt>
                <c:pt idx="196">
                  <c:v>0.1</c:v>
                </c:pt>
                <c:pt idx="197">
                  <c:v>0.1</c:v>
                </c:pt>
                <c:pt idx="198">
                  <c:v>0.1</c:v>
                </c:pt>
                <c:pt idx="199">
                  <c:v>0.1</c:v>
                </c:pt>
                <c:pt idx="200">
                  <c:v>0.7</c:v>
                </c:pt>
                <c:pt idx="201">
                  <c:v>0.7</c:v>
                </c:pt>
                <c:pt idx="202">
                  <c:v>0.7</c:v>
                </c:pt>
                <c:pt idx="203">
                  <c:v>0.7</c:v>
                </c:pt>
                <c:pt idx="204">
                  <c:v>0.7</c:v>
                </c:pt>
                <c:pt idx="205">
                  <c:v>0.7</c:v>
                </c:pt>
                <c:pt idx="206">
                  <c:v>0.7</c:v>
                </c:pt>
                <c:pt idx="207">
                  <c:v>0.7</c:v>
                </c:pt>
                <c:pt idx="208">
                  <c:v>0.7</c:v>
                </c:pt>
                <c:pt idx="209">
                  <c:v>0.7</c:v>
                </c:pt>
                <c:pt idx="210">
                  <c:v>0.7</c:v>
                </c:pt>
                <c:pt idx="211">
                  <c:v>0.7</c:v>
                </c:pt>
                <c:pt idx="212">
                  <c:v>0.7</c:v>
                </c:pt>
                <c:pt idx="213">
                  <c:v>0.7</c:v>
                </c:pt>
                <c:pt idx="214">
                  <c:v>0.7</c:v>
                </c:pt>
                <c:pt idx="215">
                  <c:v>0.7</c:v>
                </c:pt>
                <c:pt idx="216">
                  <c:v>0.7</c:v>
                </c:pt>
                <c:pt idx="217">
                  <c:v>0.7</c:v>
                </c:pt>
                <c:pt idx="218">
                  <c:v>0.7</c:v>
                </c:pt>
                <c:pt idx="219">
                  <c:v>0.7</c:v>
                </c:pt>
                <c:pt idx="220">
                  <c:v>0.9</c:v>
                </c:pt>
                <c:pt idx="221">
                  <c:v>0.9</c:v>
                </c:pt>
                <c:pt idx="222">
                  <c:v>0.9</c:v>
                </c:pt>
                <c:pt idx="223">
                  <c:v>0.9</c:v>
                </c:pt>
                <c:pt idx="224">
                  <c:v>0.9</c:v>
                </c:pt>
                <c:pt idx="225">
                  <c:v>0.9</c:v>
                </c:pt>
                <c:pt idx="226">
                  <c:v>0.9</c:v>
                </c:pt>
                <c:pt idx="227">
                  <c:v>0.9</c:v>
                </c:pt>
                <c:pt idx="228">
                  <c:v>0.9</c:v>
                </c:pt>
                <c:pt idx="229">
                  <c:v>0.9</c:v>
                </c:pt>
                <c:pt idx="230">
                  <c:v>0.9</c:v>
                </c:pt>
                <c:pt idx="231">
                  <c:v>0.9</c:v>
                </c:pt>
                <c:pt idx="232">
                  <c:v>0.9</c:v>
                </c:pt>
                <c:pt idx="233">
                  <c:v>0.9</c:v>
                </c:pt>
                <c:pt idx="234">
                  <c:v>0.9</c:v>
                </c:pt>
                <c:pt idx="235">
                  <c:v>0.9</c:v>
                </c:pt>
                <c:pt idx="236">
                  <c:v>0.9</c:v>
                </c:pt>
                <c:pt idx="237">
                  <c:v>0.9</c:v>
                </c:pt>
                <c:pt idx="238">
                  <c:v>0.9</c:v>
                </c:pt>
                <c:pt idx="239">
                  <c:v>0.9</c:v>
                </c:pt>
                <c:pt idx="240">
                  <c:v>0.8</c:v>
                </c:pt>
                <c:pt idx="241">
                  <c:v>0.8</c:v>
                </c:pt>
                <c:pt idx="242">
                  <c:v>0.8</c:v>
                </c:pt>
                <c:pt idx="243">
                  <c:v>0.8</c:v>
                </c:pt>
                <c:pt idx="244">
                  <c:v>0.8</c:v>
                </c:pt>
                <c:pt idx="245">
                  <c:v>0.8</c:v>
                </c:pt>
                <c:pt idx="246">
                  <c:v>0.8</c:v>
                </c:pt>
                <c:pt idx="247">
                  <c:v>0.8</c:v>
                </c:pt>
                <c:pt idx="248">
                  <c:v>0.8</c:v>
                </c:pt>
                <c:pt idx="249">
                  <c:v>0.8</c:v>
                </c:pt>
                <c:pt idx="250">
                  <c:v>0.8</c:v>
                </c:pt>
                <c:pt idx="251">
                  <c:v>0.8</c:v>
                </c:pt>
                <c:pt idx="252">
                  <c:v>0.8</c:v>
                </c:pt>
                <c:pt idx="253">
                  <c:v>0.8</c:v>
                </c:pt>
                <c:pt idx="254">
                  <c:v>0.8</c:v>
                </c:pt>
                <c:pt idx="255">
                  <c:v>0.8</c:v>
                </c:pt>
                <c:pt idx="256">
                  <c:v>0.8</c:v>
                </c:pt>
                <c:pt idx="257">
                  <c:v>0.8</c:v>
                </c:pt>
                <c:pt idx="258">
                  <c:v>0.8</c:v>
                </c:pt>
                <c:pt idx="259">
                  <c:v>0.8</c:v>
                </c:pt>
                <c:pt idx="260">
                  <c:v>0.5</c:v>
                </c:pt>
                <c:pt idx="261">
                  <c:v>0.5</c:v>
                </c:pt>
                <c:pt idx="262">
                  <c:v>0.5</c:v>
                </c:pt>
                <c:pt idx="263">
                  <c:v>0.5</c:v>
                </c:pt>
                <c:pt idx="264">
                  <c:v>0.5</c:v>
                </c:pt>
                <c:pt idx="265">
                  <c:v>0.5</c:v>
                </c:pt>
                <c:pt idx="266">
                  <c:v>0.5</c:v>
                </c:pt>
                <c:pt idx="267">
                  <c:v>0.5</c:v>
                </c:pt>
                <c:pt idx="268">
                  <c:v>0.5</c:v>
                </c:pt>
                <c:pt idx="269">
                  <c:v>0.5</c:v>
                </c:pt>
                <c:pt idx="270">
                  <c:v>0.5</c:v>
                </c:pt>
                <c:pt idx="271">
                  <c:v>0.5</c:v>
                </c:pt>
                <c:pt idx="272">
                  <c:v>0.5</c:v>
                </c:pt>
                <c:pt idx="273">
                  <c:v>0.5</c:v>
                </c:pt>
                <c:pt idx="274">
                  <c:v>0.5</c:v>
                </c:pt>
                <c:pt idx="275">
                  <c:v>0.5</c:v>
                </c:pt>
                <c:pt idx="276">
                  <c:v>0.5</c:v>
                </c:pt>
                <c:pt idx="277">
                  <c:v>0.5</c:v>
                </c:pt>
                <c:pt idx="278">
                  <c:v>0.5</c:v>
                </c:pt>
                <c:pt idx="279">
                  <c:v>0.5</c:v>
                </c:pt>
                <c:pt idx="280">
                  <c:v>-0.2</c:v>
                </c:pt>
                <c:pt idx="281">
                  <c:v>-0.2</c:v>
                </c:pt>
                <c:pt idx="282">
                  <c:v>-0.2</c:v>
                </c:pt>
                <c:pt idx="283">
                  <c:v>-0.2</c:v>
                </c:pt>
                <c:pt idx="284">
                  <c:v>-0.2</c:v>
                </c:pt>
                <c:pt idx="285">
                  <c:v>-0.2</c:v>
                </c:pt>
                <c:pt idx="286">
                  <c:v>-0.2</c:v>
                </c:pt>
                <c:pt idx="287">
                  <c:v>-0.2</c:v>
                </c:pt>
                <c:pt idx="288">
                  <c:v>-0.2</c:v>
                </c:pt>
                <c:pt idx="289">
                  <c:v>-0.2</c:v>
                </c:pt>
                <c:pt idx="290">
                  <c:v>-0.2</c:v>
                </c:pt>
                <c:pt idx="291">
                  <c:v>-0.2</c:v>
                </c:pt>
                <c:pt idx="292">
                  <c:v>-0.2</c:v>
                </c:pt>
                <c:pt idx="293">
                  <c:v>-0.2</c:v>
                </c:pt>
                <c:pt idx="294">
                  <c:v>-0.2</c:v>
                </c:pt>
                <c:pt idx="295">
                  <c:v>-0.2</c:v>
                </c:pt>
                <c:pt idx="296">
                  <c:v>-0.2</c:v>
                </c:pt>
                <c:pt idx="297">
                  <c:v>-0.2</c:v>
                </c:pt>
                <c:pt idx="298">
                  <c:v>-0.2</c:v>
                </c:pt>
              </c:numCache>
            </c:numRef>
          </c:yVal>
          <c:smooth val="1"/>
        </c:ser>
        <c:dLbls>
          <c:showLegendKey val="0"/>
          <c:showVal val="0"/>
          <c:showCatName val="0"/>
          <c:showSerName val="0"/>
          <c:showPercent val="0"/>
          <c:showBubbleSize val="0"/>
        </c:dLbls>
        <c:axId val="520452760"/>
        <c:axId val="520450800"/>
      </c:scatterChart>
      <c:valAx>
        <c:axId val="520447272"/>
        <c:scaling>
          <c:orientation val="minMax"/>
          <c:max val="300"/>
        </c:scaling>
        <c:delete val="0"/>
        <c:axPos val="b"/>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0446096"/>
        <c:crosses val="autoZero"/>
        <c:crossBetween val="midCat"/>
      </c:valAx>
      <c:valAx>
        <c:axId val="520446096"/>
        <c:scaling>
          <c:orientation val="minMax"/>
          <c:max val="1.5"/>
          <c:min val="-4.5"/>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0447272"/>
        <c:crosses val="autoZero"/>
        <c:crossBetween val="midCat"/>
      </c:valAx>
      <c:valAx>
        <c:axId val="520450800"/>
        <c:scaling>
          <c:orientation val="minMax"/>
          <c:max val="4.5"/>
          <c:min val="-1.5"/>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0452760"/>
        <c:crosses val="max"/>
        <c:crossBetween val="midCat"/>
      </c:valAx>
      <c:valAx>
        <c:axId val="520452760"/>
        <c:scaling>
          <c:orientation val="minMax"/>
        </c:scaling>
        <c:delete val="1"/>
        <c:axPos val="b"/>
        <c:numFmt formatCode="General" sourceLinked="1"/>
        <c:majorTickMark val="out"/>
        <c:minorTickMark val="none"/>
        <c:tickLblPos val="nextTo"/>
        <c:crossAx val="520450800"/>
        <c:crosses val="autoZero"/>
        <c:crossBetween val="midCat"/>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olienbildplatzhalter 3"/>
          <p:cNvSpPr>
            <a:spLocks noGrp="1" noRot="1" noChangeAspect="1"/>
          </p:cNvSpPr>
          <p:nvPr>
            <p:ph type="sldImg" idx="2"/>
          </p:nvPr>
        </p:nvSpPr>
        <p:spPr>
          <a:xfrm>
            <a:off x="603250" y="228600"/>
            <a:ext cx="5649913" cy="3913188"/>
          </a:xfrm>
          <a:prstGeom prst="rect">
            <a:avLst/>
          </a:prstGeom>
          <a:noFill/>
          <a:ln w="12700">
            <a:solidFill>
              <a:schemeClr val="bg1"/>
            </a:solidFill>
          </a:ln>
        </p:spPr>
        <p:txBody>
          <a:bodyPr vert="horz" lIns="91440" tIns="45720" rIns="91440" bIns="45720" rtlCol="0" anchor="ctr"/>
          <a:lstStyle/>
          <a:p>
            <a:endParaRPr lang="de-DE"/>
          </a:p>
        </p:txBody>
      </p:sp>
      <p:sp>
        <p:nvSpPr>
          <p:cNvPr id="9" name="Notizenplatzhalter 4"/>
          <p:cNvSpPr>
            <a:spLocks noGrp="1"/>
          </p:cNvSpPr>
          <p:nvPr>
            <p:ph type="body" sz="quarter" idx="3"/>
          </p:nvPr>
        </p:nvSpPr>
        <p:spPr>
          <a:xfrm>
            <a:off x="602657" y="3926682"/>
            <a:ext cx="5651100" cy="4859509"/>
          </a:xfrm>
          <a:prstGeom prst="rect">
            <a:avLst/>
          </a:prstGeom>
          <a:solidFill>
            <a:schemeClr val="bg1"/>
          </a:solidFill>
          <a:ln>
            <a:solidFill>
              <a:schemeClr val="bg1"/>
            </a:solidFill>
          </a:ln>
        </p:spPr>
        <p:txBody>
          <a:bodyPr vert="horz" lIns="91440" tIns="45720" rIns="91440" bIns="4572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Foliennummernplatzhalter 6"/>
          <p:cNvSpPr>
            <a:spLocks noGrp="1"/>
          </p:cNvSpPr>
          <p:nvPr>
            <p:ph type="sldNum" sz="quarter" idx="5"/>
          </p:nvPr>
        </p:nvSpPr>
        <p:spPr>
          <a:xfrm>
            <a:off x="6312767" y="8892989"/>
            <a:ext cx="543645" cy="251012"/>
          </a:xfrm>
          <a:prstGeom prst="rect">
            <a:avLst/>
          </a:prstGeom>
        </p:spPr>
        <p:txBody>
          <a:bodyPr vert="horz" lIns="91440" tIns="45720" rIns="91440" bIns="45720" rtlCol="0" anchor="b"/>
          <a:lstStyle>
            <a:lvl1pPr algn="r">
              <a:defRPr sz="1200"/>
            </a:lvl1pPr>
          </a:lstStyle>
          <a:p>
            <a:fld id="{87B69DFD-B277-4758-94C3-C8FE9ED65486}" type="slidenum">
              <a:rPr lang="de-DE" smtClean="0"/>
              <a:pPr/>
              <a:t>‹Nr.›</a:t>
            </a:fld>
            <a:endParaRPr lang="de-DE"/>
          </a:p>
        </p:txBody>
      </p:sp>
      <p:sp>
        <p:nvSpPr>
          <p:cNvPr id="11" name="Rechteck 10"/>
          <p:cNvSpPr/>
          <p:nvPr/>
        </p:nvSpPr>
        <p:spPr>
          <a:xfrm>
            <a:off x="602657" y="3926682"/>
            <a:ext cx="5651100" cy="2150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6376556" y="239905"/>
            <a:ext cx="395560" cy="45027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54064803"/>
      </p:ext>
    </p:extLst>
  </p:cSld>
  <p:clrMap bg1="lt1" tx1="dk1" bg2="lt2" tx2="dk2" accent1="accent1" accent2="accent2" accent3="accent3" accent4="accent4" accent5="accent5" accent6="accent6" hlink="hlink" folHlink="folHlink"/>
  <p:notesStyle>
    <a:lvl1pPr marL="0" algn="just" defTabSz="914400" rtl="0" eaLnBrk="1" latinLnBrk="0" hangingPunct="1">
      <a:defRPr sz="1200" kern="1200">
        <a:solidFill>
          <a:schemeClr val="tx1"/>
        </a:solidFill>
        <a:latin typeface="+mn-lt"/>
        <a:ea typeface="+mn-ea"/>
        <a:cs typeface="+mn-cs"/>
      </a:defRPr>
    </a:lvl1pPr>
    <a:lvl2pPr marL="457200" algn="just" defTabSz="914400" rtl="0" eaLnBrk="1" latinLnBrk="0" hangingPunct="1">
      <a:defRPr sz="1200" kern="1200">
        <a:solidFill>
          <a:schemeClr val="tx1"/>
        </a:solidFill>
        <a:latin typeface="+mn-lt"/>
        <a:ea typeface="+mn-ea"/>
        <a:cs typeface="+mn-cs"/>
      </a:defRPr>
    </a:lvl2pPr>
    <a:lvl3pPr marL="914400" algn="just" defTabSz="914400" rtl="0" eaLnBrk="1" latinLnBrk="0" hangingPunct="1">
      <a:defRPr sz="1200" kern="1200">
        <a:solidFill>
          <a:schemeClr val="tx1"/>
        </a:solidFill>
        <a:latin typeface="+mn-lt"/>
        <a:ea typeface="+mn-ea"/>
        <a:cs typeface="+mn-cs"/>
      </a:defRPr>
    </a:lvl3pPr>
    <a:lvl4pPr marL="1371600" algn="just" defTabSz="914400" rtl="0" eaLnBrk="1" latinLnBrk="0" hangingPunct="1">
      <a:defRPr sz="1200" kern="1200">
        <a:solidFill>
          <a:schemeClr val="tx1"/>
        </a:solidFill>
        <a:latin typeface="+mn-lt"/>
        <a:ea typeface="+mn-ea"/>
        <a:cs typeface="+mn-cs"/>
      </a:defRPr>
    </a:lvl4pPr>
    <a:lvl5pPr marL="1828800" algn="just"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p:sp>
        <p:nvSpPr>
          <p:cNvPr id="3" name="Notizenplatzhalter 2"/>
          <p:cNvSpPr>
            <a:spLocks noGrp="1"/>
          </p:cNvSpPr>
          <p:nvPr>
            <p:ph type="body" idx="1"/>
          </p:nvPr>
        </p:nvSpPr>
        <p:spPr/>
        <p:txBody>
          <a:bodyPr/>
          <a:lstStyle/>
          <a:p>
            <a:r>
              <a:rPr lang="de-DE" dirty="0" err="1" smtClean="0"/>
              <a:t>Specialist</a:t>
            </a:r>
            <a:r>
              <a:rPr lang="de-DE" baseline="0" dirty="0" smtClean="0"/>
              <a:t> </a:t>
            </a:r>
            <a:r>
              <a:rPr lang="de-DE" baseline="0" dirty="0" err="1" smtClean="0"/>
              <a:t>topic</a:t>
            </a:r>
            <a:endParaRPr lang="de-DE" dirty="0"/>
          </a:p>
        </p:txBody>
      </p:sp>
      <p:sp>
        <p:nvSpPr>
          <p:cNvPr id="5" name="Notizenplatzhalter 2"/>
          <p:cNvSpPr txBox="1">
            <a:spLocks/>
          </p:cNvSpPr>
          <p:nvPr/>
        </p:nvSpPr>
        <p:spPr>
          <a:xfrm>
            <a:off x="602657" y="3926681"/>
            <a:ext cx="5651100" cy="4859509"/>
          </a:xfrm>
          <a:prstGeom prst="rect">
            <a:avLst/>
          </a:prstGeom>
          <a:solidFill>
            <a:schemeClr val="bg1"/>
          </a:solidFill>
          <a:ln>
            <a:solidFill>
              <a:schemeClr val="bg1"/>
            </a:solidFill>
          </a:ln>
        </p:spPr>
        <p:txBody>
          <a:bodyPr vert="horz" lIns="91440" tIns="45720" rIns="91440" bIns="45720" rtlCol="0"/>
          <a:lstStyle>
            <a:lvl1pPr marL="0" algn="just" defTabSz="914400" rtl="0" eaLnBrk="1" latinLnBrk="0" hangingPunct="1">
              <a:defRPr sz="1200" kern="1200">
                <a:solidFill>
                  <a:schemeClr val="tx1"/>
                </a:solidFill>
                <a:latin typeface="+mn-lt"/>
                <a:ea typeface="+mn-ea"/>
                <a:cs typeface="+mn-cs"/>
              </a:defRPr>
            </a:lvl1pPr>
            <a:lvl2pPr marL="457200" algn="just" defTabSz="914400" rtl="0" eaLnBrk="1" latinLnBrk="0" hangingPunct="1">
              <a:defRPr sz="1200" kern="1200">
                <a:solidFill>
                  <a:schemeClr val="tx1"/>
                </a:solidFill>
                <a:latin typeface="+mn-lt"/>
                <a:ea typeface="+mn-ea"/>
                <a:cs typeface="+mn-cs"/>
              </a:defRPr>
            </a:lvl2pPr>
            <a:lvl3pPr marL="914400" algn="just" defTabSz="914400" rtl="0" eaLnBrk="1" latinLnBrk="0" hangingPunct="1">
              <a:defRPr sz="1200" kern="1200">
                <a:solidFill>
                  <a:schemeClr val="tx1"/>
                </a:solidFill>
                <a:latin typeface="+mn-lt"/>
                <a:ea typeface="+mn-ea"/>
                <a:cs typeface="+mn-cs"/>
              </a:defRPr>
            </a:lvl3pPr>
            <a:lvl4pPr marL="1371600" algn="just" defTabSz="914400" rtl="0" eaLnBrk="1" latinLnBrk="0" hangingPunct="1">
              <a:defRPr sz="1200" kern="1200">
                <a:solidFill>
                  <a:schemeClr val="tx1"/>
                </a:solidFill>
                <a:latin typeface="+mn-lt"/>
                <a:ea typeface="+mn-ea"/>
                <a:cs typeface="+mn-cs"/>
              </a:defRPr>
            </a:lvl4pPr>
            <a:lvl5pPr marL="1828800" algn="just"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de-DE" dirty="0"/>
          </a:p>
        </p:txBody>
      </p:sp>
      <p:sp>
        <p:nvSpPr>
          <p:cNvPr id="6" name="Rechteck 5"/>
          <p:cNvSpPr/>
          <p:nvPr/>
        </p:nvSpPr>
        <p:spPr>
          <a:xfrm>
            <a:off x="602656" y="230188"/>
            <a:ext cx="6170838" cy="576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3677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7B69DFD-B277-4758-94C3-C8FE9ED65486}" type="slidenum">
              <a:rPr lang="de-DE" smtClean="0"/>
              <a:pPr/>
              <a:t>10</a:t>
            </a:fld>
            <a:endParaRPr lang="de-DE"/>
          </a:p>
        </p:txBody>
      </p:sp>
      <mc:AlternateContent xmlns:mc="http://schemas.openxmlformats.org/markup-compatibility/2006" xmlns:a14="http://schemas.microsoft.com/office/drawing/2010/main">
        <mc:Choice Requires="a14">
          <p:sp>
            <p:nvSpPr>
              <p:cNvPr id="5" name="Notizenplatzhalter 2"/>
              <p:cNvSpPr txBox="1">
                <a:spLocks/>
              </p:cNvSpPr>
              <p:nvPr/>
            </p:nvSpPr>
            <p:spPr>
              <a:xfrm>
                <a:off x="602657" y="3926681"/>
                <a:ext cx="5651100" cy="4859509"/>
              </a:xfrm>
              <a:prstGeom prst="rect">
                <a:avLst/>
              </a:prstGeom>
              <a:solidFill>
                <a:schemeClr val="bg1"/>
              </a:solidFill>
              <a:ln>
                <a:solidFill>
                  <a:schemeClr val="bg1"/>
                </a:solidFill>
              </a:ln>
            </p:spPr>
            <p:txBody>
              <a:bodyPr vert="horz" lIns="91440" tIns="45720" rIns="91440" bIns="45720" rtlCol="0"/>
              <a:lstStyle>
                <a:lvl1pPr marL="0" algn="just" defTabSz="914400" rtl="0" eaLnBrk="1" latinLnBrk="0" hangingPunct="1">
                  <a:defRPr sz="1200" kern="1200">
                    <a:solidFill>
                      <a:schemeClr val="tx1"/>
                    </a:solidFill>
                    <a:latin typeface="+mn-lt"/>
                    <a:ea typeface="+mn-ea"/>
                    <a:cs typeface="+mn-cs"/>
                  </a:defRPr>
                </a:lvl1pPr>
                <a:lvl2pPr marL="457200" algn="just" defTabSz="914400" rtl="0" eaLnBrk="1" latinLnBrk="0" hangingPunct="1">
                  <a:defRPr sz="1200" kern="1200">
                    <a:solidFill>
                      <a:schemeClr val="tx1"/>
                    </a:solidFill>
                    <a:latin typeface="+mn-lt"/>
                    <a:ea typeface="+mn-ea"/>
                    <a:cs typeface="+mn-cs"/>
                  </a:defRPr>
                </a:lvl2pPr>
                <a:lvl3pPr marL="914400" algn="just" defTabSz="914400" rtl="0" eaLnBrk="1" latinLnBrk="0" hangingPunct="1">
                  <a:defRPr sz="1200" kern="1200">
                    <a:solidFill>
                      <a:schemeClr val="tx1"/>
                    </a:solidFill>
                    <a:latin typeface="+mn-lt"/>
                    <a:ea typeface="+mn-ea"/>
                    <a:cs typeface="+mn-cs"/>
                  </a:defRPr>
                </a:lvl3pPr>
                <a:lvl4pPr marL="1371600" algn="just" defTabSz="914400" rtl="0" eaLnBrk="1" latinLnBrk="0" hangingPunct="1">
                  <a:defRPr sz="1200" kern="1200">
                    <a:solidFill>
                      <a:schemeClr val="tx1"/>
                    </a:solidFill>
                    <a:latin typeface="+mn-lt"/>
                    <a:ea typeface="+mn-ea"/>
                    <a:cs typeface="+mn-cs"/>
                  </a:defRPr>
                </a:lvl4pPr>
                <a:lvl5pPr marL="1828800" algn="just"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t>Most of the algorithms covered so far were crucial for driving the motor. </a:t>
                </a:r>
              </a:p>
              <a:p>
                <a:r>
                  <a:rPr lang="en-US" dirty="0" smtClean="0"/>
                  <a:t>It is assumed, that there will be more functionality in the inverter beyond the pure motor control. The reason for this are the differences between electric motors and combustion </a:t>
                </a:r>
                <a:r>
                  <a:rPr lang="en-US" smtClean="0"/>
                  <a:t>engine such </a:t>
                </a:r>
                <a:r>
                  <a:rPr lang="en-US" dirty="0" smtClean="0"/>
                  <a:t>as their integration into the vehicle. In </a:t>
                </a:r>
                <a:r>
                  <a:rPr lang="en-US" smtClean="0"/>
                  <a:t>the following chapter, </a:t>
                </a:r>
                <a:r>
                  <a:rPr lang="en-US" dirty="0" smtClean="0"/>
                  <a:t>some of these will be explained shortly.</a:t>
                </a:r>
              </a:p>
              <a:p>
                <a:endParaRPr lang="en-US" dirty="0"/>
              </a:p>
              <a:p>
                <a:r>
                  <a:rPr lang="en-US" dirty="0" smtClean="0"/>
                  <a:t>The </a:t>
                </a:r>
                <a:r>
                  <a:rPr lang="en-US" b="1" dirty="0" smtClean="0"/>
                  <a:t>hardware dynamics </a:t>
                </a:r>
                <a:r>
                  <a:rPr lang="en-US" dirty="0" smtClean="0"/>
                  <a:t>for setting a positive torque in the gasoline engine is given by the time constant of the intake manifold. This constant is in the range of 100..200ms. For electric motors the electric time constant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𝜏</m:t>
                        </m:r>
                      </m:e>
                      <m:sub>
                        <m:r>
                          <a:rPr lang="de-DE" b="0" i="1" smtClean="0">
                            <a:latin typeface="Cambria Math" panose="02040503050406030204" pitchFamily="18" charset="0"/>
                          </a:rPr>
                          <m:t>𝑒</m:t>
                        </m:r>
                      </m:sub>
                    </m:sSub>
                  </m:oMath>
                </a14:m>
                <a:r>
                  <a:rPr lang="en-US" dirty="0" smtClean="0"/>
                  <a:t> is governing the dynamics. It is given by the inductance and resistance of the motor: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𝜏</m:t>
                        </m:r>
                      </m:e>
                      <m:sub>
                        <m:r>
                          <a:rPr lang="de-DE" i="1">
                            <a:latin typeface="Cambria Math" panose="02040503050406030204" pitchFamily="18" charset="0"/>
                          </a:rPr>
                          <m:t>𝑒</m:t>
                        </m:r>
                      </m:sub>
                    </m:sSub>
                    <m:r>
                      <a:rPr lang="de-DE" b="0" i="1" smtClean="0">
                        <a:latin typeface="Cambria Math" panose="02040503050406030204" pitchFamily="18" charset="0"/>
                      </a:rPr>
                      <m:t>=</m:t>
                    </m:r>
                    <m:f>
                      <m:fPr>
                        <m:type m:val="skw"/>
                        <m:ctrlPr>
                          <a:rPr lang="de-DE" b="0" i="1" smtClean="0">
                            <a:latin typeface="Cambria Math" panose="02040503050406030204" pitchFamily="18" charset="0"/>
                          </a:rPr>
                        </m:ctrlPr>
                      </m:fPr>
                      <m:num>
                        <m:r>
                          <a:rPr lang="de-DE" b="0" i="1" smtClean="0">
                            <a:latin typeface="Cambria Math" panose="02040503050406030204" pitchFamily="18" charset="0"/>
                          </a:rPr>
                          <m:t>𝐿</m:t>
                        </m:r>
                      </m:num>
                      <m:den>
                        <m:r>
                          <a:rPr lang="de-DE" b="0" i="1" smtClean="0">
                            <a:latin typeface="Cambria Math" panose="02040503050406030204" pitchFamily="18" charset="0"/>
                          </a:rPr>
                          <m:t>𝑅</m:t>
                        </m:r>
                      </m:den>
                    </m:f>
                  </m:oMath>
                </a14:m>
                <a:r>
                  <a:rPr lang="en-US" dirty="0" smtClean="0"/>
                  <a:t> (cp. formula for PT1 at page 7). Often the resistance is virtually increased by inverter in order to increase the dynamics. </a:t>
                </a:r>
                <a:r>
                  <a:rPr lang="en-US" smtClean="0"/>
                  <a:t>Common time-constants  </a:t>
                </a:r>
                <a:r>
                  <a:rPr lang="en-US" dirty="0" smtClean="0"/>
                  <a:t>are in the range of 10..50ms. Furthermore, the electric motor is usually integrated into the vehicle without any gearbox, dual mass flywheel and clutch, and also with shorter axles. This leads to a better prediction of the wheel speed based on the motor speed.</a:t>
                </a:r>
              </a:p>
              <a:p>
                <a:r>
                  <a:rPr lang="en-US" dirty="0" smtClean="0"/>
                  <a:t>The </a:t>
                </a:r>
                <a:r>
                  <a:rPr lang="en-US" b="1" dirty="0" smtClean="0"/>
                  <a:t>software dynamics </a:t>
                </a:r>
                <a:r>
                  <a:rPr lang="en-US" dirty="0" smtClean="0"/>
                  <a:t>is based on the fastest task period. </a:t>
                </a:r>
                <a:r>
                  <a:rPr lang="en-US" dirty="0"/>
                  <a:t>At the corresponding frequency most of the internal </a:t>
                </a:r>
                <a:r>
                  <a:rPr lang="en-US" dirty="0" smtClean="0"/>
                  <a:t>variables, like actual torque or speed, are calculated and provided. </a:t>
                </a:r>
                <a:r>
                  <a:rPr lang="en-US" smtClean="0"/>
                  <a:t>For a combustion engine, </a:t>
                </a:r>
                <a:r>
                  <a:rPr lang="en-US" dirty="0" smtClean="0"/>
                  <a:t>this is synchronous to the crankshaft (about 1ms at  12’000 rpm for 4 cylinders). The fastest period of the inverter is 100µs independent from the speed of the motor. </a:t>
                </a:r>
              </a:p>
              <a:p>
                <a:r>
                  <a:rPr lang="en-US" dirty="0" smtClean="0"/>
                  <a:t>The </a:t>
                </a:r>
                <a:r>
                  <a:rPr lang="en-US" b="1" dirty="0" smtClean="0"/>
                  <a:t>range of negative torque </a:t>
                </a:r>
                <a:r>
                  <a:rPr lang="en-US" dirty="0" smtClean="0"/>
                  <a:t>of a combustion engine is limited by the motor drag torque. The electric motor can provide about the same minimum negative and maximum positive torque. </a:t>
                </a:r>
                <a:r>
                  <a:rPr lang="en-US" smtClean="0"/>
                  <a:t>The usage </a:t>
                </a:r>
                <a:r>
                  <a:rPr lang="en-US" dirty="0" smtClean="0"/>
                  <a:t>of higher negative torque is also beneficial in order to recharge the battery.</a:t>
                </a:r>
              </a:p>
              <a:p>
                <a:endParaRPr lang="en-US" dirty="0" smtClean="0"/>
              </a:p>
              <a:p>
                <a:endParaRPr lang="en-US" dirty="0"/>
              </a:p>
            </p:txBody>
          </p:sp>
        </mc:Choice>
        <mc:Fallback xmlns="">
          <p:sp>
            <p:nvSpPr>
              <p:cNvPr id="5" name="Notizenplatzhalter 2"/>
              <p:cNvSpPr txBox="1">
                <a:spLocks noRot="1" noChangeAspect="1" noMove="1" noResize="1" noEditPoints="1" noAdjustHandles="1" noChangeArrowheads="1" noChangeShapeType="1" noTextEdit="1"/>
              </p:cNvSpPr>
              <p:nvPr/>
            </p:nvSpPr>
            <p:spPr>
              <a:xfrm>
                <a:off x="602657" y="3926681"/>
                <a:ext cx="5651100" cy="4859509"/>
              </a:xfrm>
              <a:prstGeom prst="rect">
                <a:avLst/>
              </a:prstGeom>
              <a:blipFill rotWithShape="0">
                <a:blip r:embed="rId3"/>
                <a:stretch>
                  <a:fillRect/>
                </a:stretch>
              </a:blipFill>
              <a:ln>
                <a:solidFill>
                  <a:schemeClr val="bg1"/>
                </a:solidFill>
              </a:ln>
            </p:spPr>
            <p:txBody>
              <a:bodyPr/>
              <a:lstStyle/>
              <a:p>
                <a:r>
                  <a:rPr lang="en-US">
                    <a:noFill/>
                  </a:rPr>
                  <a:t> </a:t>
                </a:r>
              </a:p>
            </p:txBody>
          </p:sp>
        </mc:Fallback>
      </mc:AlternateContent>
      <p:sp>
        <p:nvSpPr>
          <p:cNvPr id="6" name="Rechteck 5"/>
          <p:cNvSpPr/>
          <p:nvPr/>
        </p:nvSpPr>
        <p:spPr>
          <a:xfrm>
            <a:off x="602656" y="230188"/>
            <a:ext cx="6170838" cy="470567"/>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feld 6"/>
          <p:cNvSpPr txBox="1"/>
          <p:nvPr/>
        </p:nvSpPr>
        <p:spPr>
          <a:xfrm>
            <a:off x="2276705" y="697891"/>
            <a:ext cx="2303003" cy="1077218"/>
          </a:xfrm>
          <a:prstGeom prst="rect">
            <a:avLst/>
          </a:prstGeom>
          <a:noFill/>
        </p:spPr>
        <p:txBody>
          <a:bodyPr wrap="none" rtlCol="0">
            <a:spAutoFit/>
          </a:bodyPr>
          <a:lstStyle/>
          <a:p>
            <a:pPr algn="ctr"/>
            <a:r>
              <a:rPr lang="en-US" sz="3200" dirty="0" smtClean="0"/>
              <a:t>Drag Torque </a:t>
            </a:r>
          </a:p>
          <a:p>
            <a:pPr algn="ctr"/>
            <a:r>
              <a:rPr lang="en-US" sz="3200" dirty="0" smtClean="0"/>
              <a:t>Control</a:t>
            </a:r>
            <a:endParaRPr lang="en-US" sz="3200" dirty="0"/>
          </a:p>
        </p:txBody>
      </p:sp>
    </p:spTree>
    <p:extLst>
      <p:ext uri="{BB962C8B-B14F-4D97-AF65-F5344CB8AC3E}">
        <p14:creationId xmlns:p14="http://schemas.microsoft.com/office/powerpoint/2010/main" val="2289335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p:sp>
        <p:nvSpPr>
          <p:cNvPr id="3" name="Notizenplatzhalter 2"/>
          <p:cNvSpPr>
            <a:spLocks noGrp="1"/>
          </p:cNvSpPr>
          <p:nvPr>
            <p:ph type="body" idx="1"/>
          </p:nvPr>
        </p:nvSpPr>
        <p:spPr/>
        <p:txBody>
          <a:bodyPr/>
          <a:lstStyle/>
          <a:p>
            <a:r>
              <a:rPr lang="de-DE" dirty="0" smtClean="0"/>
              <a:t>Drag</a:t>
            </a:r>
            <a:r>
              <a:rPr lang="de-DE" baseline="0" dirty="0" smtClean="0"/>
              <a:t> Control = Anti-Lock </a:t>
            </a:r>
            <a:r>
              <a:rPr lang="de-DE" baseline="0" dirty="0" err="1" smtClean="0"/>
              <a:t>for</a:t>
            </a:r>
            <a:r>
              <a:rPr lang="de-DE" baseline="0" dirty="0" smtClean="0"/>
              <a:t> </a:t>
            </a:r>
            <a:r>
              <a:rPr lang="de-DE" baseline="0" dirty="0" err="1" smtClean="0"/>
              <a:t>motor</a:t>
            </a:r>
            <a:r>
              <a:rPr lang="de-DE" baseline="0" dirty="0" smtClean="0"/>
              <a:t> </a:t>
            </a:r>
            <a:r>
              <a:rPr lang="de-DE" baseline="0" dirty="0" err="1" smtClean="0"/>
              <a:t>deceleration</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87B69DFD-B277-4758-94C3-C8FE9ED65486}" type="slidenum">
              <a:rPr lang="de-DE" smtClean="0"/>
              <a:pPr/>
              <a:t>11</a:t>
            </a:fld>
            <a:endParaRPr lang="de-DE"/>
          </a:p>
        </p:txBody>
      </p:sp>
      <mc:AlternateContent xmlns:mc="http://schemas.openxmlformats.org/markup-compatibility/2006" xmlns:a14="http://schemas.microsoft.com/office/drawing/2010/main">
        <mc:Choice Requires="a14">
          <p:sp>
            <p:nvSpPr>
              <p:cNvPr id="5" name="Notizenplatzhalter 2"/>
              <p:cNvSpPr txBox="1">
                <a:spLocks/>
              </p:cNvSpPr>
              <p:nvPr/>
            </p:nvSpPr>
            <p:spPr>
              <a:xfrm>
                <a:off x="602657" y="3926681"/>
                <a:ext cx="5651100" cy="4859509"/>
              </a:xfrm>
              <a:prstGeom prst="rect">
                <a:avLst/>
              </a:prstGeom>
              <a:solidFill>
                <a:schemeClr val="bg1"/>
              </a:solidFill>
              <a:ln>
                <a:solidFill>
                  <a:schemeClr val="bg1"/>
                </a:solidFill>
              </a:ln>
            </p:spPr>
            <p:txBody>
              <a:bodyPr vert="horz" lIns="91440" tIns="45720" rIns="91440" bIns="45720" rtlCol="0"/>
              <a:lstStyle>
                <a:lvl1pPr marL="0" algn="just" defTabSz="914400" rtl="0" eaLnBrk="1" latinLnBrk="0" hangingPunct="1">
                  <a:defRPr sz="1200" kern="1200">
                    <a:solidFill>
                      <a:schemeClr val="tx1"/>
                    </a:solidFill>
                    <a:latin typeface="+mn-lt"/>
                    <a:ea typeface="+mn-ea"/>
                    <a:cs typeface="+mn-cs"/>
                  </a:defRPr>
                </a:lvl1pPr>
                <a:lvl2pPr marL="457200" algn="just" defTabSz="914400" rtl="0" eaLnBrk="1" latinLnBrk="0" hangingPunct="1">
                  <a:defRPr sz="1200" kern="1200">
                    <a:solidFill>
                      <a:schemeClr val="tx1"/>
                    </a:solidFill>
                    <a:latin typeface="+mn-lt"/>
                    <a:ea typeface="+mn-ea"/>
                    <a:cs typeface="+mn-cs"/>
                  </a:defRPr>
                </a:lvl2pPr>
                <a:lvl3pPr marL="914400" algn="just" defTabSz="914400" rtl="0" eaLnBrk="1" latinLnBrk="0" hangingPunct="1">
                  <a:defRPr sz="1200" kern="1200">
                    <a:solidFill>
                      <a:schemeClr val="tx1"/>
                    </a:solidFill>
                    <a:latin typeface="+mn-lt"/>
                    <a:ea typeface="+mn-ea"/>
                    <a:cs typeface="+mn-cs"/>
                  </a:defRPr>
                </a:lvl3pPr>
                <a:lvl4pPr marL="1371600" algn="just" defTabSz="914400" rtl="0" eaLnBrk="1" latinLnBrk="0" hangingPunct="1">
                  <a:defRPr sz="1200" kern="1200">
                    <a:solidFill>
                      <a:schemeClr val="tx1"/>
                    </a:solidFill>
                    <a:latin typeface="+mn-lt"/>
                    <a:ea typeface="+mn-ea"/>
                    <a:cs typeface="+mn-cs"/>
                  </a:defRPr>
                </a:lvl4pPr>
                <a:lvl5pPr marL="1828800" algn="just"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t>Drag torque control is a functionality of the motor control unit, providing the maximum deceleration force on the vehicle.</a:t>
                </a:r>
              </a:p>
              <a:p>
                <a:r>
                  <a:rPr lang="en-US" dirty="0" smtClean="0"/>
                  <a:t>The most important figure to monitor is the relative difference between </a:t>
                </a:r>
                <a:r>
                  <a:rPr lang="en-US" dirty="0"/>
                  <a:t>ground speed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𝑣</m:t>
                        </m:r>
                      </m:e>
                      <m:sub>
                        <m:r>
                          <a:rPr lang="de-DE" i="1">
                            <a:latin typeface="Cambria Math" panose="02040503050406030204" pitchFamily="18" charset="0"/>
                          </a:rPr>
                          <m:t>𝑔𝑟𝑜𝑢𝑛𝑑</m:t>
                        </m:r>
                      </m:sub>
                    </m:sSub>
                  </m:oMath>
                </a14:m>
                <a:r>
                  <a:rPr lang="en-US" dirty="0" smtClean="0"/>
                  <a:t> and the speed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𝑣</m:t>
                        </m:r>
                      </m:e>
                      <m:sub>
                        <m:r>
                          <a:rPr lang="de-DE" b="0" i="1" smtClean="0">
                            <a:latin typeface="Cambria Math" panose="02040503050406030204" pitchFamily="18" charset="0"/>
                          </a:rPr>
                          <m:t>𝑐𝑜𝑛𝑡𝑎𝑐𝑡</m:t>
                        </m:r>
                      </m:sub>
                    </m:sSub>
                  </m:oMath>
                </a14:m>
                <a:r>
                  <a:rPr lang="en-US" dirty="0" smtClean="0"/>
                  <a:t> contact surface of the vehicle. This value is </a:t>
                </a:r>
                <a:r>
                  <a:rPr lang="en-US" smtClean="0"/>
                  <a:t>termed as </a:t>
                </a:r>
                <a:r>
                  <a:rPr lang="en-US" b="1" smtClean="0"/>
                  <a:t>slip</a:t>
                </a:r>
                <a:r>
                  <a:rPr lang="en-US" smtClean="0"/>
                  <a:t> </a:t>
                </a:r>
                <a14:m>
                  <m:oMath xmlns:m="http://schemas.openxmlformats.org/officeDocument/2006/math">
                    <m:r>
                      <a:rPr lang="de-DE" b="0" i="1" smtClean="0">
                        <a:latin typeface="Cambria Math" panose="02040503050406030204" pitchFamily="18" charset="0"/>
                      </a:rPr>
                      <m:t>𝜆</m:t>
                    </m:r>
                  </m:oMath>
                </a14:m>
                <a:r>
                  <a:rPr lang="en-US" dirty="0" smtClean="0"/>
                  <a:t>.</a:t>
                </a:r>
                <a:endParaRPr lang="en-US" dirty="0"/>
              </a:p>
              <a:p>
                <a:pPr>
                  <a:tabLst>
                    <a:tab pos="2687638" algn="ctr"/>
                    <a:tab pos="5376863" algn="r"/>
                  </a:tabLst>
                </a:pPr>
                <a:r>
                  <a:rPr lang="de-DE" dirty="0" smtClean="0"/>
                  <a:t>	</a:t>
                </a:r>
                <a14:m>
                  <m:oMath xmlns:m="http://schemas.openxmlformats.org/officeDocument/2006/math">
                    <m:r>
                      <a:rPr lang="de-DE" i="1">
                        <a:latin typeface="Cambria Math" panose="02040503050406030204" pitchFamily="18" charset="0"/>
                      </a:rPr>
                      <m:t>𝜆</m:t>
                    </m:r>
                    <m:r>
                      <a:rPr lang="de-DE" b="0" i="1" smtClean="0">
                        <a:latin typeface="Cambria Math" panose="02040503050406030204" pitchFamily="18" charset="0"/>
                      </a:rPr>
                      <m:t>=</m:t>
                    </m:r>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rPr>
                              <m:t>𝑣</m:t>
                            </m:r>
                          </m:e>
                          <m:sub>
                            <m:r>
                              <a:rPr lang="de-DE" b="0" i="1" smtClean="0">
                                <a:latin typeface="Cambria Math" panose="02040503050406030204" pitchFamily="18" charset="0"/>
                              </a:rPr>
                              <m:t>𝑐𝑜𝑛𝑡𝑎𝑐𝑡</m:t>
                            </m:r>
                          </m:sub>
                        </m:sSub>
                        <m:r>
                          <a:rPr lang="de-DE" b="0" i="1" smtClean="0">
                            <a:latin typeface="Cambria Math" panose="02040503050406030204" pitchFamily="18" charset="0"/>
                          </a:rPr>
                          <m:t> − </m:t>
                        </m:r>
                        <m:sSub>
                          <m:sSubPr>
                            <m:ctrlPr>
                              <a:rPr lang="de-DE" b="0" i="1" smtClean="0">
                                <a:latin typeface="Cambria Math" panose="02040503050406030204" pitchFamily="18" charset="0"/>
                              </a:rPr>
                            </m:ctrlPr>
                          </m:sSubPr>
                          <m:e>
                            <m:r>
                              <a:rPr lang="de-DE" b="0" i="1" smtClean="0">
                                <a:latin typeface="Cambria Math" panose="02040503050406030204" pitchFamily="18" charset="0"/>
                              </a:rPr>
                              <m:t>𝑣</m:t>
                            </m:r>
                          </m:e>
                          <m:sub>
                            <m:r>
                              <a:rPr lang="de-DE" b="0" i="1" smtClean="0">
                                <a:latin typeface="Cambria Math" panose="02040503050406030204" pitchFamily="18" charset="0"/>
                              </a:rPr>
                              <m:t>𝑔𝑟𝑜𝑢𝑛𝑑</m:t>
                            </m:r>
                          </m:sub>
                        </m:sSub>
                      </m:num>
                      <m:den>
                        <m:sSub>
                          <m:sSubPr>
                            <m:ctrlPr>
                              <a:rPr lang="de-DE" i="1">
                                <a:latin typeface="Cambria Math" panose="02040503050406030204" pitchFamily="18" charset="0"/>
                              </a:rPr>
                            </m:ctrlPr>
                          </m:sSubPr>
                          <m:e>
                            <m:r>
                              <a:rPr lang="de-DE" i="1">
                                <a:latin typeface="Cambria Math" panose="02040503050406030204" pitchFamily="18" charset="0"/>
                              </a:rPr>
                              <m:t>𝑣</m:t>
                            </m:r>
                          </m:e>
                          <m:sub>
                            <m:r>
                              <a:rPr lang="de-DE" i="1">
                                <a:latin typeface="Cambria Math" panose="02040503050406030204" pitchFamily="18" charset="0"/>
                              </a:rPr>
                              <m:t>𝑔𝑟𝑜𝑢𝑛𝑑</m:t>
                            </m:r>
                          </m:sub>
                        </m:sSub>
                      </m:den>
                    </m:f>
                  </m:oMath>
                </a14:m>
                <a:r>
                  <a:rPr lang="en-US" dirty="0" smtClean="0"/>
                  <a:t>	(6)</a:t>
                </a:r>
                <a:endParaRPr lang="en-US" dirty="0"/>
              </a:p>
              <a:p>
                <a:pPr>
                  <a:tabLst>
                    <a:tab pos="2687638" algn="ctr"/>
                    <a:tab pos="5376863" algn="r"/>
                  </a:tabLst>
                </a:pPr>
                <a:endParaRPr lang="en-US" dirty="0" smtClean="0"/>
              </a:p>
              <a:p>
                <a:pPr>
                  <a:tabLst>
                    <a:tab pos="2687638" algn="ctr"/>
                    <a:tab pos="5376863" algn="r"/>
                  </a:tabLst>
                </a:pPr>
                <a:r>
                  <a:rPr lang="en-US" dirty="0" smtClean="0"/>
                  <a:t>The maximum deceleration force strongly depends on the slip and it drops rapidly when the speed difference increases. Once this loss of traction occur, not only the deceleration force can not be provided, but also the lateral forces for steering the vehicle lose contact. </a:t>
                </a:r>
              </a:p>
              <a:p>
                <a:pPr>
                  <a:tabLst>
                    <a:tab pos="2687638" algn="ctr"/>
                    <a:tab pos="5376863" algn="r"/>
                  </a:tabLst>
                </a:pPr>
                <a:r>
                  <a:rPr lang="en-US" dirty="0" smtClean="0"/>
                  <a:t>The </a:t>
                </a:r>
                <a:r>
                  <a:rPr lang="en-US" dirty="0"/>
                  <a:t>anti-lock brake </a:t>
                </a:r>
                <a:r>
                  <a:rPr lang="en-US" dirty="0" smtClean="0"/>
                  <a:t>is monitoring the slip in order to avoid this event. When such slipping is detected the deceleration force is reduced to increase the speed of the contact surface again – and therefore decrease the slip.</a:t>
                </a:r>
              </a:p>
              <a:p>
                <a:pPr>
                  <a:tabLst>
                    <a:tab pos="2687638" algn="ctr"/>
                    <a:tab pos="5376863" algn="r"/>
                  </a:tabLst>
                </a:pPr>
                <a:endParaRPr lang="de-DE" dirty="0"/>
              </a:p>
              <a:p>
                <a:r>
                  <a:rPr lang="en-US" dirty="0" smtClean="0"/>
                  <a:t>Another important value for conventional drag control is the </a:t>
                </a:r>
                <a:r>
                  <a:rPr lang="en-US" b="1" dirty="0"/>
                  <a:t>friction </a:t>
                </a:r>
                <a:r>
                  <a:rPr lang="en-US" dirty="0" smtClean="0"/>
                  <a:t>coefficient. It is </a:t>
                </a:r>
                <a:r>
                  <a:rPr lang="en-US" dirty="0"/>
                  <a:t>a measure for the maximum transmittable force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𝐹</m:t>
                        </m:r>
                      </m:e>
                      <m:sub>
                        <m:r>
                          <a:rPr lang="de-DE" i="1">
                            <a:latin typeface="Cambria Math" panose="02040503050406030204" pitchFamily="18" charset="0"/>
                          </a:rPr>
                          <m:t>𝑎𝑥𝑙𝑒</m:t>
                        </m:r>
                        <m:r>
                          <a:rPr lang="de-DE" i="1">
                            <a:latin typeface="Cambria Math" panose="02040503050406030204" pitchFamily="18" charset="0"/>
                          </a:rPr>
                          <m:t>,</m:t>
                        </m:r>
                        <m:r>
                          <a:rPr lang="de-DE" i="1">
                            <a:latin typeface="Cambria Math" panose="02040503050406030204" pitchFamily="18" charset="0"/>
                          </a:rPr>
                          <m:t>𝑚𝑎𝑥</m:t>
                        </m:r>
                      </m:sub>
                    </m:sSub>
                  </m:oMath>
                </a14:m>
                <a:r>
                  <a:rPr lang="en-US" dirty="0"/>
                  <a:t> relative to the normal force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𝐹</m:t>
                        </m:r>
                      </m:e>
                      <m:sub>
                        <m:r>
                          <a:rPr lang="de-DE" i="1">
                            <a:latin typeface="Cambria Math" panose="02040503050406030204" pitchFamily="18" charset="0"/>
                          </a:rPr>
                          <m:t>𝑁</m:t>
                        </m:r>
                      </m:sub>
                    </m:sSub>
                  </m:oMath>
                </a14:m>
                <a:r>
                  <a:rPr lang="en-US" dirty="0"/>
                  <a:t>. </a:t>
                </a:r>
                <a:endParaRPr lang="en-US" dirty="0" smtClean="0"/>
              </a:p>
              <a:p>
                <a:endParaRPr lang="en-US" dirty="0"/>
              </a:p>
              <a:p>
                <a:pPr>
                  <a:tabLst>
                    <a:tab pos="2689225" algn="ctr"/>
                    <a:tab pos="5378450" algn="r"/>
                  </a:tabLst>
                </a:pPr>
                <a:r>
                  <a:rPr lang="en-US" dirty="0"/>
                  <a:t>	</a:t>
                </a:r>
                <a14:m>
                  <m:oMath xmlns:m="http://schemas.openxmlformats.org/officeDocument/2006/math">
                    <m:r>
                      <a:rPr lang="de-DE" i="1">
                        <a:latin typeface="Cambria Math" panose="02040503050406030204" pitchFamily="18" charset="0"/>
                      </a:rPr>
                      <m:t>𝜇</m:t>
                    </m:r>
                    <m:r>
                      <a:rPr lang="de-DE" i="1">
                        <a:latin typeface="Cambria Math" panose="02040503050406030204" pitchFamily="18" charset="0"/>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panose="02040503050406030204" pitchFamily="18" charset="0"/>
                              </a:rPr>
                              <m:t>𝐹</m:t>
                            </m:r>
                          </m:e>
                          <m:sub>
                            <m:r>
                              <a:rPr lang="de-DE" i="1">
                                <a:latin typeface="Cambria Math" panose="02040503050406030204" pitchFamily="18" charset="0"/>
                              </a:rPr>
                              <m:t>𝑎𝑥𝑙𝑒</m:t>
                            </m:r>
                            <m:r>
                              <a:rPr lang="de-DE" i="1">
                                <a:latin typeface="Cambria Math" panose="02040503050406030204" pitchFamily="18" charset="0"/>
                              </a:rPr>
                              <m:t>,</m:t>
                            </m:r>
                            <m:r>
                              <a:rPr lang="de-DE" i="1">
                                <a:latin typeface="Cambria Math" panose="02040503050406030204" pitchFamily="18" charset="0"/>
                              </a:rPr>
                              <m:t>𝑚𝑎𝑥</m:t>
                            </m:r>
                          </m:sub>
                        </m:sSub>
                        <m:r>
                          <a:rPr lang="de-DE" i="1">
                            <a:latin typeface="Cambria Math" panose="02040503050406030204" pitchFamily="18" charset="0"/>
                          </a:rPr>
                          <m:t> </m:t>
                        </m:r>
                      </m:num>
                      <m:den>
                        <m:sSub>
                          <m:sSubPr>
                            <m:ctrlPr>
                              <a:rPr lang="de-DE" i="1">
                                <a:latin typeface="Cambria Math" panose="02040503050406030204" pitchFamily="18" charset="0"/>
                              </a:rPr>
                            </m:ctrlPr>
                          </m:sSubPr>
                          <m:e>
                            <m:r>
                              <a:rPr lang="de-DE" i="1">
                                <a:latin typeface="Cambria Math" panose="02040503050406030204" pitchFamily="18" charset="0"/>
                              </a:rPr>
                              <m:t>𝐹</m:t>
                            </m:r>
                          </m:e>
                          <m:sub>
                            <m:r>
                              <a:rPr lang="de-DE" i="1">
                                <a:latin typeface="Cambria Math" panose="02040503050406030204" pitchFamily="18" charset="0"/>
                              </a:rPr>
                              <m:t>𝑁</m:t>
                            </m:r>
                          </m:sub>
                        </m:sSub>
                      </m:den>
                    </m:f>
                  </m:oMath>
                </a14:m>
                <a:r>
                  <a:rPr lang="en-US" dirty="0"/>
                  <a:t>	</a:t>
                </a:r>
                <a:r>
                  <a:rPr lang="en-US" dirty="0" smtClean="0"/>
                  <a:t>(7)</a:t>
                </a:r>
                <a:endParaRPr lang="en-US" dirty="0"/>
              </a:p>
              <a:p>
                <a:endParaRPr lang="en-US" dirty="0"/>
              </a:p>
              <a:p>
                <a:r>
                  <a:rPr lang="en-US" dirty="0"/>
                  <a:t>The friction coefficient is strongly related to the friction properties of the surface and the wheels. The maximum force applied for acceleration and deceleration processes is strongly related to the slip. One widely adopted way to simulate </a:t>
                </a:r>
                <a:r>
                  <a:rPr lang="en-US" dirty="0" smtClean="0"/>
                  <a:t>the relationship </a:t>
                </a:r>
                <a14:m>
                  <m:oMath xmlns:m="http://schemas.openxmlformats.org/officeDocument/2006/math">
                    <m:r>
                      <a:rPr lang="de-DE" b="0" i="1" smtClean="0">
                        <a:latin typeface="Cambria Math" panose="02040503050406030204" pitchFamily="18" charset="0"/>
                      </a:rPr>
                      <m:t>𝜇</m:t>
                    </m:r>
                    <m:d>
                      <m:dPr>
                        <m:ctrlPr>
                          <a:rPr lang="de-DE" b="0" i="1" smtClean="0">
                            <a:latin typeface="Cambria Math" panose="02040503050406030204" pitchFamily="18" charset="0"/>
                          </a:rPr>
                        </m:ctrlPr>
                      </m:dPr>
                      <m:e>
                        <m:r>
                          <a:rPr lang="de-DE" b="0" i="1" smtClean="0">
                            <a:latin typeface="Cambria Math" panose="02040503050406030204" pitchFamily="18" charset="0"/>
                          </a:rPr>
                          <m:t>𝜆</m:t>
                        </m:r>
                      </m:e>
                    </m:d>
                  </m:oMath>
                </a14:m>
                <a:r>
                  <a:rPr lang="en-US" dirty="0" smtClean="0"/>
                  <a:t> in the electronic stability system  </a:t>
                </a:r>
                <a:r>
                  <a:rPr lang="en-US" dirty="0"/>
                  <a:t>is </a:t>
                </a:r>
                <a:r>
                  <a:rPr lang="en-US" dirty="0" smtClean="0"/>
                  <a:t>by means of the so-called Magic Formula.</a:t>
                </a:r>
                <a:endParaRPr lang="en-US" dirty="0"/>
              </a:p>
              <a:p>
                <a:pPr>
                  <a:tabLst>
                    <a:tab pos="2687638" algn="ctr"/>
                    <a:tab pos="5376863" algn="r"/>
                  </a:tabLst>
                </a:pPr>
                <a:endParaRPr lang="en-US" dirty="0" smtClean="0"/>
              </a:p>
              <a:p>
                <a:pPr>
                  <a:tabLst>
                    <a:tab pos="2687638" algn="ctr"/>
                    <a:tab pos="5376863" algn="r"/>
                  </a:tabLst>
                </a:pPr>
                <a:endParaRPr lang="de-DE" dirty="0"/>
              </a:p>
              <a:p>
                <a:pPr>
                  <a:tabLst>
                    <a:tab pos="2687638" algn="ctr"/>
                    <a:tab pos="5376863" algn="r"/>
                  </a:tabLst>
                </a:pPr>
                <a:endParaRPr lang="en-US" dirty="0"/>
              </a:p>
            </p:txBody>
          </p:sp>
        </mc:Choice>
        <mc:Fallback xmlns="">
          <p:sp>
            <p:nvSpPr>
              <p:cNvPr id="5" name="Notizenplatzhalter 2"/>
              <p:cNvSpPr txBox="1">
                <a:spLocks noRot="1" noChangeAspect="1" noMove="1" noResize="1" noEditPoints="1" noAdjustHandles="1" noChangeArrowheads="1" noChangeShapeType="1" noTextEdit="1"/>
              </p:cNvSpPr>
              <p:nvPr/>
            </p:nvSpPr>
            <p:spPr>
              <a:xfrm>
                <a:off x="602657" y="3926681"/>
                <a:ext cx="5651100" cy="4859509"/>
              </a:xfrm>
              <a:prstGeom prst="rect">
                <a:avLst/>
              </a:prstGeom>
              <a:blipFill rotWithShape="0">
                <a:blip r:embed="rId3"/>
                <a:stretch>
                  <a:fillRect/>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225893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p:sp>
        <p:nvSpPr>
          <p:cNvPr id="3" name="Notizenplatzhalter 2"/>
          <p:cNvSpPr>
            <a:spLocks noGrp="1"/>
          </p:cNvSpPr>
          <p:nvPr>
            <p:ph type="body" idx="1"/>
          </p:nvPr>
        </p:nvSpPr>
        <p:spPr/>
        <p:txBody>
          <a:bodyPr/>
          <a:lstStyle/>
          <a:p>
            <a:r>
              <a:rPr lang="de-DE" dirty="0" err="1" smtClean="0"/>
              <a:t>Traction</a:t>
            </a:r>
            <a:r>
              <a:rPr lang="de-DE" dirty="0" smtClean="0"/>
              <a:t> = </a:t>
            </a:r>
            <a:r>
              <a:rPr lang="de-DE" dirty="0" err="1" smtClean="0"/>
              <a:t>friction</a:t>
            </a:r>
            <a:r>
              <a:rPr lang="de-DE" dirty="0" smtClean="0"/>
              <a:t> </a:t>
            </a:r>
            <a:r>
              <a:rPr lang="de-DE" dirty="0" err="1" smtClean="0"/>
              <a:t>between</a:t>
            </a:r>
            <a:r>
              <a:rPr lang="de-DE" dirty="0" smtClean="0"/>
              <a:t> </a:t>
            </a:r>
            <a:r>
              <a:rPr lang="de-DE" dirty="0" err="1" smtClean="0"/>
              <a:t>wheel</a:t>
            </a:r>
            <a:r>
              <a:rPr lang="de-DE" dirty="0" smtClean="0"/>
              <a:t> </a:t>
            </a:r>
            <a:r>
              <a:rPr lang="de-DE" dirty="0" err="1" smtClean="0"/>
              <a:t>and</a:t>
            </a:r>
            <a:r>
              <a:rPr lang="de-DE" dirty="0" smtClean="0"/>
              <a:t> </a:t>
            </a:r>
            <a:r>
              <a:rPr lang="de-DE" baseline="0" dirty="0" err="1" smtClean="0"/>
              <a:t>surface</a:t>
            </a:r>
            <a:endParaRPr lang="de-DE" dirty="0" smtClean="0"/>
          </a:p>
          <a:p>
            <a:r>
              <a:rPr lang="de-DE" dirty="0" err="1" smtClean="0"/>
              <a:t>Traction</a:t>
            </a:r>
            <a:r>
              <a:rPr lang="de-DE" dirty="0" smtClean="0"/>
              <a:t> </a:t>
            </a:r>
            <a:r>
              <a:rPr lang="de-DE" dirty="0" err="1" smtClean="0"/>
              <a:t>coefficient</a:t>
            </a:r>
            <a:r>
              <a:rPr lang="de-DE" dirty="0" smtClean="0"/>
              <a:t> = </a:t>
            </a:r>
            <a:r>
              <a:rPr lang="de-DE" dirty="0" err="1" smtClean="0"/>
              <a:t>traction</a:t>
            </a:r>
            <a:r>
              <a:rPr lang="de-DE" dirty="0" smtClean="0"/>
              <a:t> </a:t>
            </a:r>
            <a:r>
              <a:rPr lang="de-DE" dirty="0" err="1" smtClean="0"/>
              <a:t>force</a:t>
            </a:r>
            <a:r>
              <a:rPr lang="de-DE" dirty="0" smtClean="0"/>
              <a:t> / normal </a:t>
            </a:r>
            <a:r>
              <a:rPr lang="de-DE" dirty="0" err="1" smtClean="0"/>
              <a:t>force</a:t>
            </a:r>
            <a:r>
              <a:rPr lang="de-DE" dirty="0" smtClean="0"/>
              <a:t> </a:t>
            </a:r>
          </a:p>
          <a:p>
            <a:r>
              <a:rPr lang="de-DE" dirty="0" err="1" smtClean="0"/>
              <a:t>Saw</a:t>
            </a:r>
            <a:r>
              <a:rPr lang="de-DE" dirty="0" smtClean="0"/>
              <a:t> </a:t>
            </a:r>
            <a:r>
              <a:rPr lang="de-DE" dirty="0" err="1" smtClean="0"/>
              <a:t>tooth</a:t>
            </a:r>
            <a:r>
              <a:rPr lang="de-DE" dirty="0" smtClean="0"/>
              <a:t> type </a:t>
            </a:r>
            <a:r>
              <a:rPr lang="de-DE" dirty="0" err="1" smtClean="0"/>
              <a:t>of</a:t>
            </a:r>
            <a:r>
              <a:rPr lang="de-DE" dirty="0" smtClean="0"/>
              <a:t> </a:t>
            </a:r>
            <a:r>
              <a:rPr lang="de-DE" dirty="0" err="1" smtClean="0"/>
              <a:t>troque</a:t>
            </a:r>
            <a:endParaRPr lang="de-DE" dirty="0"/>
          </a:p>
        </p:txBody>
      </p:sp>
      <p:sp>
        <p:nvSpPr>
          <p:cNvPr id="4" name="Foliennummernplatzhalter 3"/>
          <p:cNvSpPr>
            <a:spLocks noGrp="1"/>
          </p:cNvSpPr>
          <p:nvPr>
            <p:ph type="sldNum" sz="quarter" idx="10"/>
          </p:nvPr>
        </p:nvSpPr>
        <p:spPr/>
        <p:txBody>
          <a:bodyPr/>
          <a:lstStyle/>
          <a:p>
            <a:fld id="{87B69DFD-B277-4758-94C3-C8FE9ED65486}" type="slidenum">
              <a:rPr lang="de-DE" smtClean="0"/>
              <a:pPr/>
              <a:t>12</a:t>
            </a:fld>
            <a:endParaRPr lang="de-DE"/>
          </a:p>
        </p:txBody>
      </p:sp>
      <p:sp>
        <p:nvSpPr>
          <p:cNvPr id="5" name="Notizenplatzhalter 2"/>
          <p:cNvSpPr txBox="1">
            <a:spLocks/>
          </p:cNvSpPr>
          <p:nvPr/>
        </p:nvSpPr>
        <p:spPr>
          <a:xfrm>
            <a:off x="602657" y="3926681"/>
            <a:ext cx="5651100" cy="4859509"/>
          </a:xfrm>
          <a:prstGeom prst="rect">
            <a:avLst/>
          </a:prstGeom>
          <a:solidFill>
            <a:schemeClr val="bg1"/>
          </a:solidFill>
          <a:ln>
            <a:solidFill>
              <a:schemeClr val="bg1"/>
            </a:solidFill>
          </a:ln>
        </p:spPr>
        <p:txBody>
          <a:bodyPr vert="horz" lIns="91440" tIns="45720" rIns="91440" bIns="45720" rtlCol="0"/>
          <a:lstStyle>
            <a:lvl1pPr marL="0" algn="just" defTabSz="914400" rtl="0" eaLnBrk="1" latinLnBrk="0" hangingPunct="1">
              <a:defRPr sz="1200" kern="1200">
                <a:solidFill>
                  <a:schemeClr val="tx1"/>
                </a:solidFill>
                <a:latin typeface="+mn-lt"/>
                <a:ea typeface="+mn-ea"/>
                <a:cs typeface="+mn-cs"/>
              </a:defRPr>
            </a:lvl1pPr>
            <a:lvl2pPr marL="457200" algn="just" defTabSz="914400" rtl="0" eaLnBrk="1" latinLnBrk="0" hangingPunct="1">
              <a:defRPr sz="1200" kern="1200">
                <a:solidFill>
                  <a:schemeClr val="tx1"/>
                </a:solidFill>
                <a:latin typeface="+mn-lt"/>
                <a:ea typeface="+mn-ea"/>
                <a:cs typeface="+mn-cs"/>
              </a:defRPr>
            </a:lvl2pPr>
            <a:lvl3pPr marL="914400" algn="just" defTabSz="914400" rtl="0" eaLnBrk="1" latinLnBrk="0" hangingPunct="1">
              <a:defRPr sz="1200" kern="1200">
                <a:solidFill>
                  <a:schemeClr val="tx1"/>
                </a:solidFill>
                <a:latin typeface="+mn-lt"/>
                <a:ea typeface="+mn-ea"/>
                <a:cs typeface="+mn-cs"/>
              </a:defRPr>
            </a:lvl3pPr>
            <a:lvl4pPr marL="1371600" algn="just" defTabSz="914400" rtl="0" eaLnBrk="1" latinLnBrk="0" hangingPunct="1">
              <a:defRPr sz="1200" kern="1200">
                <a:solidFill>
                  <a:schemeClr val="tx1"/>
                </a:solidFill>
                <a:latin typeface="+mn-lt"/>
                <a:ea typeface="+mn-ea"/>
                <a:cs typeface="+mn-cs"/>
              </a:defRPr>
            </a:lvl4pPr>
            <a:lvl5pPr marL="1828800" algn="just"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t>The </a:t>
            </a:r>
            <a:r>
              <a:rPr lang="en-US" smtClean="0"/>
              <a:t>following passage, explains </a:t>
            </a:r>
            <a:r>
              <a:rPr lang="en-US" dirty="0" smtClean="0"/>
              <a:t>a straightforward way to increase the average deceleration force in case </a:t>
            </a:r>
            <a:r>
              <a:rPr lang="en-US" smtClean="0"/>
              <a:t>of slipping. </a:t>
            </a:r>
            <a:endParaRPr lang="en-US"/>
          </a:p>
          <a:p>
            <a:r>
              <a:rPr lang="en-US" smtClean="0"/>
              <a:t>An electric </a:t>
            </a:r>
            <a:r>
              <a:rPr lang="en-US"/>
              <a:t>vehicle </a:t>
            </a:r>
            <a:r>
              <a:rPr lang="en-US" smtClean="0"/>
              <a:t>is in </a:t>
            </a:r>
            <a:r>
              <a:rPr lang="en-US"/>
              <a:t>the </a:t>
            </a:r>
            <a:r>
              <a:rPr lang="en-US" smtClean="0"/>
              <a:t>situation of </a:t>
            </a:r>
            <a:r>
              <a:rPr lang="en-US"/>
              <a:t>braking on a road surface with varying coefficients of friction</a:t>
            </a:r>
            <a:r>
              <a:rPr lang="en-US" smtClean="0"/>
              <a:t>. The figure shows simulated </a:t>
            </a:r>
            <a:r>
              <a:rPr lang="en-US"/>
              <a:t>curves of motor speed, vehicle speed and </a:t>
            </a:r>
            <a:r>
              <a:rPr lang="en-US" smtClean="0"/>
              <a:t>also actual </a:t>
            </a:r>
            <a:r>
              <a:rPr lang="en-US"/>
              <a:t>and desired </a:t>
            </a:r>
            <a:r>
              <a:rPr lang="en-US" smtClean="0"/>
              <a:t>torque. </a:t>
            </a:r>
          </a:p>
          <a:p>
            <a:r>
              <a:rPr lang="en-US" smtClean="0"/>
              <a:t>The </a:t>
            </a:r>
            <a:r>
              <a:rPr lang="en-US"/>
              <a:t>driver pushes </a:t>
            </a:r>
            <a:r>
              <a:rPr lang="en-US" smtClean="0"/>
              <a:t>the  brake </a:t>
            </a:r>
            <a:r>
              <a:rPr lang="en-US"/>
              <a:t>pedal, and thus expresses his braking </a:t>
            </a:r>
            <a:r>
              <a:rPr lang="en-US" smtClean="0"/>
              <a:t>command, during </a:t>
            </a:r>
            <a:r>
              <a:rPr lang="en-US"/>
              <a:t>the transition from </a:t>
            </a:r>
            <a:r>
              <a:rPr lang="en-US" b="1"/>
              <a:t>point 1</a:t>
            </a:r>
            <a:r>
              <a:rPr lang="en-US"/>
              <a:t> through point 4</a:t>
            </a:r>
            <a:r>
              <a:rPr lang="en-US" smtClean="0"/>
              <a:t>. The </a:t>
            </a:r>
            <a:r>
              <a:rPr lang="en-US"/>
              <a:t>electric </a:t>
            </a:r>
            <a:r>
              <a:rPr lang="en-US" smtClean="0"/>
              <a:t>motor, in </a:t>
            </a:r>
            <a:r>
              <a:rPr lang="en-US"/>
              <a:t>combination with the braking </a:t>
            </a:r>
            <a:r>
              <a:rPr lang="en-US" smtClean="0"/>
              <a:t>system, provides </a:t>
            </a:r>
            <a:r>
              <a:rPr lang="en-US"/>
              <a:t>a negative torque very quickly. This reduces </a:t>
            </a:r>
            <a:r>
              <a:rPr lang="en-US" smtClean="0"/>
              <a:t>the vehicle </a:t>
            </a:r>
            <a:r>
              <a:rPr lang="en-US"/>
              <a:t>speed, optimally </a:t>
            </a:r>
            <a:r>
              <a:rPr lang="en-US" smtClean="0"/>
              <a:t>down to the </a:t>
            </a:r>
            <a:r>
              <a:rPr lang="en-US"/>
              <a:t>limit of frictional force closure.</a:t>
            </a:r>
          </a:p>
          <a:p>
            <a:r>
              <a:rPr lang="en-US"/>
              <a:t>Right before </a:t>
            </a:r>
            <a:r>
              <a:rPr lang="en-US" b="1"/>
              <a:t>point 2,</a:t>
            </a:r>
            <a:r>
              <a:rPr lang="en-US"/>
              <a:t> the vehicle reaches a slippery surface. </a:t>
            </a:r>
            <a:r>
              <a:rPr lang="en-US" smtClean="0"/>
              <a:t>In such </a:t>
            </a:r>
            <a:r>
              <a:rPr lang="en-US"/>
              <a:t>a case, the braking force could be too high and </a:t>
            </a:r>
            <a:r>
              <a:rPr lang="en-US" smtClean="0"/>
              <a:t>the wheels </a:t>
            </a:r>
            <a:r>
              <a:rPr lang="en-US"/>
              <a:t>begin to lock up. The system detects this situation </a:t>
            </a:r>
            <a:r>
              <a:rPr lang="en-US" smtClean="0"/>
              <a:t>and </a:t>
            </a:r>
            <a:r>
              <a:rPr lang="en-US"/>
              <a:t>reduces </a:t>
            </a:r>
            <a:r>
              <a:rPr lang="en-US" smtClean="0"/>
              <a:t>the torque </a:t>
            </a:r>
            <a:r>
              <a:rPr lang="en-US"/>
              <a:t>up to a level, where the wheel is not locked up </a:t>
            </a:r>
            <a:r>
              <a:rPr lang="en-US" smtClean="0"/>
              <a:t>any more </a:t>
            </a:r>
            <a:r>
              <a:rPr lang="en-US"/>
              <a:t>(</a:t>
            </a:r>
            <a:r>
              <a:rPr lang="en-US" b="1"/>
              <a:t>point 3</a:t>
            </a:r>
            <a:r>
              <a:rPr lang="en-US"/>
              <a:t>). </a:t>
            </a:r>
            <a:r>
              <a:rPr lang="en-US" smtClean="0"/>
              <a:t>Again, the </a:t>
            </a:r>
            <a:r>
              <a:rPr lang="en-US"/>
              <a:t>system consequently increases </a:t>
            </a:r>
            <a:r>
              <a:rPr lang="en-US" smtClean="0"/>
              <a:t>the </a:t>
            </a:r>
            <a:r>
              <a:rPr lang="en-US"/>
              <a:t>torque up to </a:t>
            </a:r>
            <a:r>
              <a:rPr lang="en-US" smtClean="0"/>
              <a:t>the limit </a:t>
            </a:r>
            <a:r>
              <a:rPr lang="en-US"/>
              <a:t>of frictional force </a:t>
            </a:r>
            <a:r>
              <a:rPr lang="en-US" smtClean="0"/>
              <a:t>closure, in </a:t>
            </a:r>
            <a:r>
              <a:rPr lang="en-US"/>
              <a:t>order to maximize the recuperated </a:t>
            </a:r>
            <a:r>
              <a:rPr lang="en-US" smtClean="0"/>
              <a:t>energy. </a:t>
            </a:r>
            <a:r>
              <a:rPr lang="en-US"/>
              <a:t>This release-and-increase </a:t>
            </a:r>
            <a:r>
              <a:rPr lang="en-US" smtClean="0"/>
              <a:t>is repeated </a:t>
            </a:r>
            <a:r>
              <a:rPr lang="en-US"/>
              <a:t>until the braking demand of the driver </a:t>
            </a:r>
            <a:r>
              <a:rPr lang="en-US" smtClean="0"/>
              <a:t>stops (</a:t>
            </a:r>
            <a:r>
              <a:rPr lang="en-US" b="1" smtClean="0"/>
              <a:t>point </a:t>
            </a:r>
            <a:r>
              <a:rPr lang="en-US" b="1"/>
              <a:t>4</a:t>
            </a:r>
            <a:r>
              <a:rPr lang="en-US"/>
              <a:t>).</a:t>
            </a:r>
            <a:endParaRPr lang="en-US" smtClean="0"/>
          </a:p>
        </p:txBody>
      </p:sp>
    </p:spTree>
    <p:extLst>
      <p:ext uri="{BB962C8B-B14F-4D97-AF65-F5344CB8AC3E}">
        <p14:creationId xmlns:p14="http://schemas.microsoft.com/office/powerpoint/2010/main" val="1711103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7B69DFD-B277-4758-94C3-C8FE9ED65486}" type="slidenum">
              <a:rPr lang="de-DE" smtClean="0"/>
              <a:pPr/>
              <a:t>13</a:t>
            </a:fld>
            <a:endParaRPr lang="de-DE"/>
          </a:p>
        </p:txBody>
      </p:sp>
      <p:sp>
        <p:nvSpPr>
          <p:cNvPr id="5" name="Notizenplatzhalter 2"/>
          <p:cNvSpPr txBox="1">
            <a:spLocks/>
          </p:cNvSpPr>
          <p:nvPr/>
        </p:nvSpPr>
        <p:spPr>
          <a:xfrm>
            <a:off x="602657" y="3926681"/>
            <a:ext cx="5651100" cy="4859509"/>
          </a:xfrm>
          <a:prstGeom prst="rect">
            <a:avLst/>
          </a:prstGeom>
          <a:solidFill>
            <a:schemeClr val="bg1"/>
          </a:solidFill>
          <a:ln>
            <a:solidFill>
              <a:schemeClr val="bg1"/>
            </a:solidFill>
          </a:ln>
        </p:spPr>
        <p:txBody>
          <a:bodyPr vert="horz" lIns="91440" tIns="45720" rIns="91440" bIns="45720" rtlCol="0"/>
          <a:lstStyle>
            <a:lvl1pPr marL="0" algn="just" defTabSz="914400" rtl="0" eaLnBrk="1" latinLnBrk="0" hangingPunct="1">
              <a:defRPr sz="1200" kern="1200">
                <a:solidFill>
                  <a:schemeClr val="tx1"/>
                </a:solidFill>
                <a:latin typeface="+mn-lt"/>
                <a:ea typeface="+mn-ea"/>
                <a:cs typeface="+mn-cs"/>
              </a:defRPr>
            </a:lvl1pPr>
            <a:lvl2pPr marL="457200" algn="just" defTabSz="914400" rtl="0" eaLnBrk="1" latinLnBrk="0" hangingPunct="1">
              <a:defRPr sz="1200" kern="1200">
                <a:solidFill>
                  <a:schemeClr val="tx1"/>
                </a:solidFill>
                <a:latin typeface="+mn-lt"/>
                <a:ea typeface="+mn-ea"/>
                <a:cs typeface="+mn-cs"/>
              </a:defRPr>
            </a:lvl2pPr>
            <a:lvl3pPr marL="914400" algn="just" defTabSz="914400" rtl="0" eaLnBrk="1" latinLnBrk="0" hangingPunct="1">
              <a:defRPr sz="1200" kern="1200">
                <a:solidFill>
                  <a:schemeClr val="tx1"/>
                </a:solidFill>
                <a:latin typeface="+mn-lt"/>
                <a:ea typeface="+mn-ea"/>
                <a:cs typeface="+mn-cs"/>
              </a:defRPr>
            </a:lvl3pPr>
            <a:lvl4pPr marL="1371600" algn="just" defTabSz="914400" rtl="0" eaLnBrk="1" latinLnBrk="0" hangingPunct="1">
              <a:defRPr sz="1200" kern="1200">
                <a:solidFill>
                  <a:schemeClr val="tx1"/>
                </a:solidFill>
                <a:latin typeface="+mn-lt"/>
                <a:ea typeface="+mn-ea"/>
                <a:cs typeface="+mn-cs"/>
              </a:defRPr>
            </a:lvl4pPr>
            <a:lvl5pPr marL="1828800" algn="just"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t>In conventional and electric vehicles the brake pedal or </a:t>
            </a:r>
            <a:r>
              <a:rPr lang="en-US" dirty="0"/>
              <a:t>the accelerator pedal </a:t>
            </a:r>
            <a:r>
              <a:rPr lang="en-US" dirty="0" smtClean="0"/>
              <a:t>can </a:t>
            </a:r>
            <a:r>
              <a:rPr lang="en-US" dirty="0"/>
              <a:t>trigger </a:t>
            </a:r>
            <a:r>
              <a:rPr lang="en-US" dirty="0" smtClean="0"/>
              <a:t>deceleration in </a:t>
            </a:r>
            <a:r>
              <a:rPr lang="en-US" dirty="0"/>
              <a:t>the vehicle. The recuperation demand can also be read in separately and directly using a rocker switch</a:t>
            </a:r>
            <a:r>
              <a:rPr lang="en-US" dirty="0" smtClean="0"/>
              <a:t>.</a:t>
            </a:r>
          </a:p>
          <a:p>
            <a:r>
              <a:rPr lang="en-US" dirty="0" smtClean="0"/>
              <a:t>The </a:t>
            </a:r>
            <a:r>
              <a:rPr lang="en-US" b="1" dirty="0" smtClean="0"/>
              <a:t>brake pedal</a:t>
            </a:r>
            <a:r>
              <a:rPr lang="en-US" dirty="0" smtClean="0"/>
              <a:t> </a:t>
            </a:r>
            <a:r>
              <a:rPr lang="en-US" dirty="0"/>
              <a:t>is classically considered to be the input medium for </a:t>
            </a:r>
            <a:r>
              <a:rPr lang="en-US" dirty="0" smtClean="0"/>
              <a:t>the drivers </a:t>
            </a:r>
            <a:r>
              <a:rPr lang="en-US" dirty="0"/>
              <a:t>braking demand. </a:t>
            </a:r>
            <a:r>
              <a:rPr lang="en-US" dirty="0" smtClean="0"/>
              <a:t>In this case, disc </a:t>
            </a:r>
            <a:r>
              <a:rPr lang="en-US" dirty="0"/>
              <a:t>or drum brakes are used </a:t>
            </a:r>
            <a:r>
              <a:rPr lang="en-US" dirty="0" smtClean="0"/>
              <a:t>in order </a:t>
            </a:r>
            <a:r>
              <a:rPr lang="en-US" dirty="0"/>
              <a:t>to reduce the speed of the </a:t>
            </a:r>
            <a:r>
              <a:rPr lang="en-US" dirty="0" smtClean="0"/>
              <a:t>vehicle.</a:t>
            </a:r>
          </a:p>
          <a:p>
            <a:r>
              <a:rPr lang="en-US" dirty="0" smtClean="0"/>
              <a:t>In electric vehicles</a:t>
            </a:r>
            <a:r>
              <a:rPr lang="en-US" dirty="0"/>
              <a:t>, the </a:t>
            </a:r>
            <a:r>
              <a:rPr lang="en-US" dirty="0" smtClean="0"/>
              <a:t>recuperation demand often can </a:t>
            </a:r>
            <a:r>
              <a:rPr lang="en-US" dirty="0"/>
              <a:t>also be set </a:t>
            </a:r>
            <a:r>
              <a:rPr lang="en-US" dirty="0" smtClean="0"/>
              <a:t>by releasing  </a:t>
            </a:r>
            <a:r>
              <a:rPr lang="en-US" dirty="0"/>
              <a:t>the </a:t>
            </a:r>
            <a:r>
              <a:rPr lang="en-US" b="1" dirty="0"/>
              <a:t>accelerator pedal</a:t>
            </a:r>
            <a:r>
              <a:rPr lang="en-US" dirty="0"/>
              <a:t>. Thus, </a:t>
            </a:r>
            <a:r>
              <a:rPr lang="en-US" dirty="0" smtClean="0"/>
              <a:t>the electric </a:t>
            </a:r>
            <a:r>
              <a:rPr lang="en-US" dirty="0"/>
              <a:t>motor is emulating the familiar drag torque of </a:t>
            </a:r>
            <a:r>
              <a:rPr lang="en-US" dirty="0" smtClean="0"/>
              <a:t>vehicles with </a:t>
            </a:r>
            <a:r>
              <a:rPr lang="en-US" dirty="0"/>
              <a:t>an internal combustion </a:t>
            </a:r>
            <a:r>
              <a:rPr lang="en-US" dirty="0" smtClean="0"/>
              <a:t>engine. The physical differences are that </a:t>
            </a:r>
            <a:r>
              <a:rPr lang="en-US" dirty="0"/>
              <a:t>the drag torque </a:t>
            </a:r>
            <a:r>
              <a:rPr lang="en-US" dirty="0" smtClean="0"/>
              <a:t>of the electric motor is freely adjustable and the </a:t>
            </a:r>
            <a:r>
              <a:rPr lang="en-US" dirty="0"/>
              <a:t>recuperated energy </a:t>
            </a:r>
            <a:r>
              <a:rPr lang="en-US" dirty="0" smtClean="0"/>
              <a:t>can be used to charge the battery. Furthermore, the accelerator induced braking is seen as auxiliary brake system and consequently the required safety and reliability requirements such as the maximum deceleration forces are lower.</a:t>
            </a:r>
            <a:r>
              <a:rPr lang="en-US" dirty="0"/>
              <a:t> </a:t>
            </a:r>
            <a:endParaRPr lang="en-US" dirty="0" smtClean="0"/>
          </a:p>
          <a:p>
            <a:endParaRPr lang="en-US" dirty="0"/>
          </a:p>
          <a:p>
            <a:r>
              <a:rPr lang="en-US" dirty="0" smtClean="0"/>
              <a:t>The </a:t>
            </a:r>
            <a:r>
              <a:rPr lang="en-US" b="1" dirty="0"/>
              <a:t>communication </a:t>
            </a:r>
            <a:r>
              <a:rPr lang="en-US" b="1" dirty="0" smtClean="0"/>
              <a:t>and control delays </a:t>
            </a:r>
            <a:r>
              <a:rPr lang="en-US" dirty="0" smtClean="0"/>
              <a:t>appear </a:t>
            </a:r>
            <a:r>
              <a:rPr lang="en-US" dirty="0"/>
              <a:t>to be an issue to </a:t>
            </a:r>
            <a:r>
              <a:rPr lang="en-US" dirty="0" smtClean="0"/>
              <a:t>some extent </a:t>
            </a:r>
            <a:r>
              <a:rPr lang="en-US" dirty="0"/>
              <a:t>for the conventional electronic stability system. </a:t>
            </a:r>
            <a:r>
              <a:rPr lang="en-US" dirty="0" smtClean="0"/>
              <a:t>At </a:t>
            </a:r>
            <a:r>
              <a:rPr lang="en-US" dirty="0"/>
              <a:t>first the stability </a:t>
            </a:r>
            <a:r>
              <a:rPr lang="en-US" dirty="0" smtClean="0"/>
              <a:t>system has to calculate the maximum negative torque based on the measured wheel speed. In order to change the recuperation request, it  is two times sent via CAN and has to be fed into the strategies of two additional control units until the electric motor reacts. </a:t>
            </a:r>
          </a:p>
          <a:p>
            <a:r>
              <a:rPr lang="en-US" dirty="0" smtClean="0"/>
              <a:t>The delays are </a:t>
            </a:r>
            <a:r>
              <a:rPr lang="en-US" smtClean="0"/>
              <a:t>not safety-critical </a:t>
            </a:r>
            <a:r>
              <a:rPr lang="en-US" dirty="0"/>
              <a:t>because </a:t>
            </a:r>
            <a:r>
              <a:rPr lang="en-US" dirty="0" smtClean="0"/>
              <a:t>the stability system uses mainly the </a:t>
            </a:r>
            <a:r>
              <a:rPr lang="en-US" dirty="0"/>
              <a:t>fast </a:t>
            </a:r>
            <a:r>
              <a:rPr lang="en-US" dirty="0" smtClean="0"/>
              <a:t>additional control </a:t>
            </a:r>
            <a:r>
              <a:rPr lang="en-US" dirty="0"/>
              <a:t>path via the hydraulic </a:t>
            </a:r>
            <a:r>
              <a:rPr lang="en-US" dirty="0" smtClean="0"/>
              <a:t>circuit to stabilize the vehicle. However, the control in the stability system has to consider these delays.</a:t>
            </a:r>
            <a:endParaRPr lang="en-US" dirty="0"/>
          </a:p>
          <a:p>
            <a:endParaRPr lang="en-US" dirty="0"/>
          </a:p>
          <a:p>
            <a:endParaRPr lang="en-US" dirty="0"/>
          </a:p>
          <a:p>
            <a:endParaRPr lang="en-US" dirty="0" smtClean="0"/>
          </a:p>
        </p:txBody>
      </p:sp>
    </p:spTree>
    <p:extLst>
      <p:ext uri="{BB962C8B-B14F-4D97-AF65-F5344CB8AC3E}">
        <p14:creationId xmlns:p14="http://schemas.microsoft.com/office/powerpoint/2010/main" val="2831991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7B69DFD-B277-4758-94C3-C8FE9ED65486}" type="slidenum">
              <a:rPr lang="de-DE" smtClean="0"/>
              <a:pPr/>
              <a:t>14</a:t>
            </a:fld>
            <a:endParaRPr lang="de-DE"/>
          </a:p>
        </p:txBody>
      </p:sp>
      <mc:AlternateContent xmlns:mc="http://schemas.openxmlformats.org/markup-compatibility/2006" xmlns:a14="http://schemas.microsoft.com/office/drawing/2010/main">
        <mc:Choice Requires="a14">
          <p:sp>
            <p:nvSpPr>
              <p:cNvPr id="5" name="Notizenplatzhalter 2"/>
              <p:cNvSpPr txBox="1">
                <a:spLocks/>
              </p:cNvSpPr>
              <p:nvPr/>
            </p:nvSpPr>
            <p:spPr>
              <a:xfrm>
                <a:off x="602657" y="3926681"/>
                <a:ext cx="5651100" cy="4859509"/>
              </a:xfrm>
              <a:prstGeom prst="rect">
                <a:avLst/>
              </a:prstGeom>
              <a:solidFill>
                <a:schemeClr val="bg1"/>
              </a:solidFill>
              <a:ln>
                <a:solidFill>
                  <a:schemeClr val="bg1"/>
                </a:solidFill>
              </a:ln>
            </p:spPr>
            <p:txBody>
              <a:bodyPr vert="horz" lIns="91440" tIns="45720" rIns="91440" bIns="45720" rtlCol="0"/>
              <a:lstStyle>
                <a:lvl1pPr marL="0" algn="just" defTabSz="914400" rtl="0" eaLnBrk="1" latinLnBrk="0" hangingPunct="1">
                  <a:defRPr sz="1200" kern="1200">
                    <a:solidFill>
                      <a:schemeClr val="tx1"/>
                    </a:solidFill>
                    <a:latin typeface="+mn-lt"/>
                    <a:ea typeface="+mn-ea"/>
                    <a:cs typeface="+mn-cs"/>
                  </a:defRPr>
                </a:lvl1pPr>
                <a:lvl2pPr marL="457200" algn="just" defTabSz="914400" rtl="0" eaLnBrk="1" latinLnBrk="0" hangingPunct="1">
                  <a:defRPr sz="1200" kern="1200">
                    <a:solidFill>
                      <a:schemeClr val="tx1"/>
                    </a:solidFill>
                    <a:latin typeface="+mn-lt"/>
                    <a:ea typeface="+mn-ea"/>
                    <a:cs typeface="+mn-cs"/>
                  </a:defRPr>
                </a:lvl2pPr>
                <a:lvl3pPr marL="914400" algn="just" defTabSz="914400" rtl="0" eaLnBrk="1" latinLnBrk="0" hangingPunct="1">
                  <a:defRPr sz="1200" kern="1200">
                    <a:solidFill>
                      <a:schemeClr val="tx1"/>
                    </a:solidFill>
                    <a:latin typeface="+mn-lt"/>
                    <a:ea typeface="+mn-ea"/>
                    <a:cs typeface="+mn-cs"/>
                  </a:defRPr>
                </a:lvl3pPr>
                <a:lvl4pPr marL="1371600" algn="just" defTabSz="914400" rtl="0" eaLnBrk="1" latinLnBrk="0" hangingPunct="1">
                  <a:defRPr sz="1200" kern="1200">
                    <a:solidFill>
                      <a:schemeClr val="tx1"/>
                    </a:solidFill>
                    <a:latin typeface="+mn-lt"/>
                    <a:ea typeface="+mn-ea"/>
                    <a:cs typeface="+mn-cs"/>
                  </a:defRPr>
                </a:lvl4pPr>
                <a:lvl5pPr marL="1828800" algn="just"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t>The underlying goal of the new way of slip detection and drag torque control was to increase the dynamics of the reaction on the wheel and to use inverter signals only. </a:t>
                </a:r>
              </a:p>
              <a:p>
                <a:r>
                  <a:rPr lang="en-US" dirty="0" smtClean="0"/>
                  <a:t>In vehicle dynamics, the slip (formula 6) </a:t>
                </a:r>
                <a:r>
                  <a:rPr lang="en-US" dirty="0" smtClean="0">
                    <a:solidFill>
                      <a:schemeClr val="tx1"/>
                    </a:solidFill>
                  </a:rPr>
                  <a:t>can </a:t>
                </a:r>
                <a:r>
                  <a:rPr lang="en-US" dirty="0">
                    <a:solidFill>
                      <a:schemeClr val="tx1"/>
                    </a:solidFill>
                  </a:rPr>
                  <a:t>be rewritten </a:t>
                </a:r>
                <a:r>
                  <a:rPr lang="en-US" dirty="0" smtClean="0">
                    <a:solidFill>
                      <a:schemeClr val="tx1"/>
                    </a:solidFill>
                  </a:rPr>
                  <a:t>with the speed of the vehicle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𝑣</m:t>
                        </m:r>
                      </m:e>
                      <m:sub>
                        <m:r>
                          <a:rPr lang="de-DE" i="1">
                            <a:latin typeface="Cambria Math" panose="02040503050406030204" pitchFamily="18" charset="0"/>
                          </a:rPr>
                          <m:t>𝑣</m:t>
                        </m:r>
                      </m:sub>
                    </m:sSub>
                  </m:oMath>
                </a14:m>
                <a:r>
                  <a:rPr lang="en-US" dirty="0" smtClean="0">
                    <a:solidFill>
                      <a:schemeClr val="tx1"/>
                    </a:solidFill>
                  </a:rPr>
                  <a:t> and the lateral component of the rotational speed of the wheel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𝑣</m:t>
                        </m:r>
                      </m:e>
                      <m:sub>
                        <m:r>
                          <a:rPr lang="de-DE" i="1">
                            <a:latin typeface="Cambria Math" panose="02040503050406030204" pitchFamily="18" charset="0"/>
                          </a:rPr>
                          <m:t>𝑤h</m:t>
                        </m:r>
                      </m:sub>
                    </m:sSub>
                  </m:oMath>
                </a14:m>
                <a:r>
                  <a:rPr lang="en-US" dirty="0"/>
                  <a:t> </a:t>
                </a:r>
                <a:r>
                  <a:rPr lang="en-US" dirty="0" smtClean="0">
                    <a:solidFill>
                      <a:schemeClr val="tx1"/>
                    </a:solidFill>
                  </a:rPr>
                  <a:t>as </a:t>
                </a:r>
              </a:p>
              <a:p>
                <a:endParaRPr lang="en-US" dirty="0">
                  <a:solidFill>
                    <a:schemeClr val="tx1"/>
                  </a:solidFill>
                </a:endParaRPr>
              </a:p>
              <a:p>
                <a:pPr>
                  <a:tabLst>
                    <a:tab pos="2692400" algn="ctr"/>
                    <a:tab pos="5383213" algn="r"/>
                  </a:tabLst>
                </a:pPr>
                <a:r>
                  <a:rPr lang="de-DE" dirty="0">
                    <a:solidFill>
                      <a:schemeClr val="tx1"/>
                    </a:solidFill>
                  </a:rPr>
                  <a:t>	</a:t>
                </a:r>
                <a14:m>
                  <m:oMath xmlns:m="http://schemas.openxmlformats.org/officeDocument/2006/math">
                    <m:r>
                      <a:rPr lang="de-DE" i="1">
                        <a:solidFill>
                          <a:schemeClr val="tx1"/>
                        </a:solidFill>
                        <a:latin typeface="Cambria Math" panose="02040503050406030204" pitchFamily="18" charset="0"/>
                      </a:rPr>
                      <m:t>𝜆</m:t>
                    </m:r>
                    <m:r>
                      <a:rPr lang="de-DE" i="1">
                        <a:solidFill>
                          <a:schemeClr val="tx1"/>
                        </a:solidFill>
                        <a:latin typeface="Cambria Math" panose="02040503050406030204" pitchFamily="18" charset="0"/>
                      </a:rPr>
                      <m:t>=</m:t>
                    </m:r>
                    <m:f>
                      <m:fPr>
                        <m:ctrlPr>
                          <a:rPr lang="de-DE" i="1" smtClean="0">
                            <a:solidFill>
                              <a:schemeClr val="tx1"/>
                            </a:solidFill>
                            <a:latin typeface="Cambria Math" panose="02040503050406030204" pitchFamily="18" charset="0"/>
                          </a:rPr>
                        </m:ctrlPr>
                      </m:fPr>
                      <m:num>
                        <m:sSub>
                          <m:sSubPr>
                            <m:ctrlPr>
                              <a:rPr lang="de-DE" i="1">
                                <a:solidFill>
                                  <a:schemeClr val="tx1"/>
                                </a:solidFill>
                                <a:latin typeface="Cambria Math" panose="02040503050406030204" pitchFamily="18" charset="0"/>
                              </a:rPr>
                            </m:ctrlPr>
                          </m:sSubPr>
                          <m:e>
                            <m:r>
                              <a:rPr lang="de-DE" i="1">
                                <a:solidFill>
                                  <a:schemeClr val="tx1"/>
                                </a:solidFill>
                                <a:latin typeface="Cambria Math" panose="02040503050406030204" pitchFamily="18" charset="0"/>
                              </a:rPr>
                              <m:t>𝑣</m:t>
                            </m:r>
                          </m:e>
                          <m:sub>
                            <m:r>
                              <a:rPr lang="de-DE" b="0" i="1" smtClean="0">
                                <a:solidFill>
                                  <a:schemeClr val="tx1"/>
                                </a:solidFill>
                                <a:latin typeface="Cambria Math" panose="02040503050406030204" pitchFamily="18" charset="0"/>
                              </a:rPr>
                              <m:t>𝑣</m:t>
                            </m:r>
                          </m:sub>
                        </m:sSub>
                        <m:r>
                          <a:rPr lang="de-DE" i="1">
                            <a:solidFill>
                              <a:schemeClr val="tx1"/>
                            </a:solidFill>
                            <a:latin typeface="Cambria Math" panose="02040503050406030204" pitchFamily="18" charset="0"/>
                          </a:rPr>
                          <m:t> − </m:t>
                        </m:r>
                        <m:sSub>
                          <m:sSubPr>
                            <m:ctrlPr>
                              <a:rPr lang="de-DE" i="1">
                                <a:solidFill>
                                  <a:schemeClr val="tx1"/>
                                </a:solidFill>
                                <a:latin typeface="Cambria Math" panose="02040503050406030204" pitchFamily="18" charset="0"/>
                              </a:rPr>
                            </m:ctrlPr>
                          </m:sSubPr>
                          <m:e>
                            <m:r>
                              <a:rPr lang="de-DE" i="1">
                                <a:solidFill>
                                  <a:schemeClr val="tx1"/>
                                </a:solidFill>
                                <a:latin typeface="Cambria Math" panose="02040503050406030204" pitchFamily="18" charset="0"/>
                              </a:rPr>
                              <m:t>𝑣</m:t>
                            </m:r>
                          </m:e>
                          <m:sub>
                            <m:r>
                              <a:rPr lang="de-DE" b="0" i="1" smtClean="0">
                                <a:solidFill>
                                  <a:schemeClr val="tx1"/>
                                </a:solidFill>
                                <a:latin typeface="Cambria Math" panose="02040503050406030204" pitchFamily="18" charset="0"/>
                              </a:rPr>
                              <m:t>𝑤h</m:t>
                            </m:r>
                          </m:sub>
                        </m:sSub>
                      </m:num>
                      <m:den>
                        <m:sSub>
                          <m:sSubPr>
                            <m:ctrlPr>
                              <a:rPr lang="de-DE" i="1">
                                <a:solidFill>
                                  <a:schemeClr val="tx1"/>
                                </a:solidFill>
                                <a:latin typeface="Cambria Math" panose="02040503050406030204" pitchFamily="18" charset="0"/>
                              </a:rPr>
                            </m:ctrlPr>
                          </m:sSubPr>
                          <m:e>
                            <m:r>
                              <a:rPr lang="de-DE" i="1">
                                <a:solidFill>
                                  <a:schemeClr val="tx1"/>
                                </a:solidFill>
                                <a:latin typeface="Cambria Math" panose="02040503050406030204" pitchFamily="18" charset="0"/>
                              </a:rPr>
                              <m:t>𝑣</m:t>
                            </m:r>
                          </m:e>
                          <m:sub>
                            <m:r>
                              <a:rPr lang="de-DE" b="0" i="1" smtClean="0">
                                <a:solidFill>
                                  <a:schemeClr val="tx1"/>
                                </a:solidFill>
                                <a:latin typeface="Cambria Math" panose="02040503050406030204" pitchFamily="18" charset="0"/>
                              </a:rPr>
                              <m:t>𝑣</m:t>
                            </m:r>
                          </m:sub>
                        </m:sSub>
                      </m:den>
                    </m:f>
                  </m:oMath>
                </a14:m>
                <a:r>
                  <a:rPr lang="en-US" smtClean="0">
                    <a:solidFill>
                      <a:schemeClr val="tx1"/>
                    </a:solidFill>
                  </a:rPr>
                  <a:t>	(8)</a:t>
                </a:r>
                <a:endParaRPr lang="en-US" dirty="0">
                  <a:solidFill>
                    <a:schemeClr val="tx1"/>
                  </a:solidFill>
                </a:endParaRPr>
              </a:p>
              <a:p>
                <a:endParaRPr lang="en-US" dirty="0"/>
              </a:p>
              <a:p>
                <a:r>
                  <a:rPr lang="en-US" dirty="0"/>
                  <a:t>For an </a:t>
                </a:r>
                <a:r>
                  <a:rPr lang="en-US" b="1" dirty="0"/>
                  <a:t>anti-lock brake </a:t>
                </a:r>
                <a:r>
                  <a:rPr lang="en-US" dirty="0" smtClean="0"/>
                  <a:t>system the speed of all four wheels have to be measured in order to get the vehicle speed. In contrast to this, the inverter only measures the speed of the motor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𝑛</m:t>
                        </m:r>
                      </m:e>
                      <m:sub>
                        <m:r>
                          <a:rPr lang="de-DE" i="1">
                            <a:latin typeface="Cambria Math" panose="02040503050406030204" pitchFamily="18" charset="0"/>
                          </a:rPr>
                          <m:t>𝑚𝑜𝑡𝑜𝑟</m:t>
                        </m:r>
                      </m:sub>
                    </m:sSub>
                  </m:oMath>
                </a14:m>
                <a:r>
                  <a:rPr lang="en-US" dirty="0" smtClean="0"/>
                  <a:t>, which reflects the average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𝑣</m:t>
                        </m:r>
                      </m:e>
                      <m:sub>
                        <m:r>
                          <a:rPr lang="de-DE" i="1">
                            <a:latin typeface="Cambria Math" panose="02040503050406030204" pitchFamily="18" charset="0"/>
                          </a:rPr>
                          <m:t>𝑤h</m:t>
                        </m:r>
                      </m:sub>
                    </m:sSub>
                  </m:oMath>
                </a14:m>
                <a:r>
                  <a:rPr lang="en-US" dirty="0" smtClean="0"/>
                  <a:t> of the two wheel speeds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𝑣</m:t>
                        </m:r>
                      </m:e>
                      <m:sub>
                        <m:r>
                          <a:rPr lang="de-DE" b="0" i="1" smtClean="0">
                            <a:latin typeface="Cambria Math" panose="02040503050406030204" pitchFamily="18" charset="0"/>
                          </a:rPr>
                          <m:t>𝑙𝑒𝑓𝑡</m:t>
                        </m:r>
                      </m:sub>
                    </m:sSub>
                  </m:oMath>
                </a14:m>
                <a:r>
                  <a:rPr lang="en-US" dirty="0" smtClean="0"/>
                  <a:t>,</a:t>
                </a:r>
                <a:r>
                  <a:rPr lang="de-DE" dirty="0"/>
                  <a:t>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𝑣</m:t>
                        </m:r>
                      </m:e>
                      <m:sub>
                        <m:r>
                          <a:rPr lang="de-DE" b="0" i="1" smtClean="0">
                            <a:latin typeface="Cambria Math" panose="02040503050406030204" pitchFamily="18" charset="0"/>
                          </a:rPr>
                          <m:t>𝑟𝑖𝑔h𝑡</m:t>
                        </m:r>
                      </m:sub>
                    </m:sSub>
                  </m:oMath>
                </a14:m>
                <a:r>
                  <a:rPr lang="en-US" dirty="0" smtClean="0"/>
                  <a:t> of the drive axle.</a:t>
                </a:r>
                <a:r>
                  <a:rPr lang="en-US" baseline="30000" dirty="0" smtClean="0"/>
                  <a:t>1)</a:t>
                </a:r>
                <a:endParaRPr lang="de-DE" dirty="0" smtClean="0"/>
              </a:p>
              <a:p>
                <a:pPr>
                  <a:tabLst>
                    <a:tab pos="2692400" algn="ctr"/>
                    <a:tab pos="5383213" algn="r"/>
                  </a:tabLst>
                </a:pPr>
                <a:r>
                  <a:rPr lang="de-DE" dirty="0" smtClean="0"/>
                  <a:t>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𝑣</m:t>
                        </m:r>
                      </m:e>
                      <m:sub>
                        <m:r>
                          <a:rPr lang="de-DE" b="0" i="1" smtClean="0">
                            <a:latin typeface="Cambria Math" panose="02040503050406030204" pitchFamily="18" charset="0"/>
                          </a:rPr>
                          <m:t>𝑤h</m:t>
                        </m:r>
                      </m:sub>
                    </m:sSub>
                    <m:r>
                      <a:rPr lang="de-DE" i="1">
                        <a:latin typeface="Cambria Math" panose="02040503050406030204" pitchFamily="18" charset="0"/>
                      </a:rPr>
                      <m:t>=</m:t>
                    </m:r>
                    <m:f>
                      <m:fPr>
                        <m:ctrlPr>
                          <a:rPr lang="de-DE" i="1">
                            <a:latin typeface="Cambria Math" panose="02040503050406030204" pitchFamily="18" charset="0"/>
                          </a:rPr>
                        </m:ctrlPr>
                      </m:fPr>
                      <m:num>
                        <m:r>
                          <a:rPr lang="de-DE" b="0" i="1" smtClean="0">
                            <a:latin typeface="Cambria Math" panose="02040503050406030204" pitchFamily="18" charset="0"/>
                          </a:rPr>
                          <m:t>2</m:t>
                        </m:r>
                        <m:r>
                          <a:rPr lang="de-DE" b="0" i="1" smtClean="0">
                            <a:latin typeface="Cambria Math" panose="02040503050406030204" pitchFamily="18" charset="0"/>
                          </a:rPr>
                          <m:t>𝜋</m:t>
                        </m:r>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𝑟</m:t>
                            </m:r>
                          </m:e>
                          <m:sub>
                            <m:r>
                              <a:rPr lang="de-DE" b="0" i="1" smtClean="0">
                                <a:latin typeface="Cambria Math" panose="02040503050406030204" pitchFamily="18" charset="0"/>
                                <a:ea typeface="Cambria Math" panose="02040503050406030204" pitchFamily="18" charset="0"/>
                              </a:rPr>
                              <m:t>𝑑𝑦𝑛</m:t>
                            </m:r>
                          </m:sub>
                        </m:sSub>
                        <m:r>
                          <a:rPr lang="de-DE" i="1">
                            <a:latin typeface="Cambria Math" panose="02040503050406030204" pitchFamily="18" charset="0"/>
                          </a:rPr>
                          <m:t> </m:t>
                        </m:r>
                      </m:num>
                      <m:den>
                        <m:sSub>
                          <m:sSubPr>
                            <m:ctrlPr>
                              <a:rPr lang="de-DE" b="0" i="1" smtClean="0">
                                <a:latin typeface="Cambria Math" panose="02040503050406030204" pitchFamily="18" charset="0"/>
                              </a:rPr>
                            </m:ctrlPr>
                          </m:sSubPr>
                          <m:e>
                            <m:r>
                              <a:rPr lang="de-DE" b="0" i="1" smtClean="0">
                                <a:latin typeface="Cambria Math" panose="02040503050406030204" pitchFamily="18" charset="0"/>
                              </a:rPr>
                              <m:t>𝑖</m:t>
                            </m:r>
                          </m:e>
                          <m:sub>
                            <m:r>
                              <a:rPr lang="de-DE" b="0" i="1" smtClean="0">
                                <a:latin typeface="Cambria Math" panose="02040503050406030204" pitchFamily="18" charset="0"/>
                              </a:rPr>
                              <m:t>𝑡𝑟𝑠𝑚</m:t>
                            </m:r>
                          </m:sub>
                        </m:sSub>
                      </m:den>
                    </m:f>
                    <m:r>
                      <a:rPr lang="de-DE"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𝑛</m:t>
                        </m:r>
                      </m:e>
                      <m:sub>
                        <m:r>
                          <a:rPr lang="de-DE" b="0" i="1" smtClean="0">
                            <a:latin typeface="Cambria Math" panose="02040503050406030204" pitchFamily="18" charset="0"/>
                            <a:ea typeface="Cambria Math" panose="02040503050406030204" pitchFamily="18" charset="0"/>
                          </a:rPr>
                          <m:t>𝑚𝑜𝑡𝑜𝑟</m:t>
                        </m:r>
                      </m:sub>
                    </m:sSub>
                    <m:r>
                      <a:rPr lang="de-DE" b="0" i="1" smtClean="0">
                        <a:latin typeface="Cambria Math" panose="02040503050406030204" pitchFamily="18" charset="0"/>
                        <a:ea typeface="Cambria Math" panose="02040503050406030204" pitchFamily="18" charset="0"/>
                      </a:rPr>
                      <m:t>=</m:t>
                    </m:r>
                    <m:f>
                      <m:fPr>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1</m:t>
                        </m:r>
                      </m:num>
                      <m:den>
                        <m:r>
                          <a:rPr lang="de-DE" b="0" i="1" smtClean="0">
                            <a:latin typeface="Cambria Math" panose="02040503050406030204" pitchFamily="18" charset="0"/>
                            <a:ea typeface="Cambria Math" panose="02040503050406030204" pitchFamily="18" charset="0"/>
                          </a:rPr>
                          <m:t>2</m:t>
                        </m:r>
                      </m:den>
                    </m:f>
                    <m:d>
                      <m:dPr>
                        <m:ctrlPr>
                          <a:rPr lang="de-DE" b="0" i="1" smtClean="0">
                            <a:latin typeface="Cambria Math" panose="02040503050406030204" pitchFamily="18" charset="0"/>
                            <a:ea typeface="Cambria Math" panose="02040503050406030204" pitchFamily="18" charset="0"/>
                          </a:rPr>
                        </m:ctrlPr>
                      </m:dPr>
                      <m:e>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𝑣</m:t>
                            </m:r>
                          </m:e>
                          <m:sub>
                            <m:r>
                              <a:rPr lang="de-DE" b="0" i="1" smtClean="0">
                                <a:latin typeface="Cambria Math" panose="02040503050406030204" pitchFamily="18" charset="0"/>
                                <a:ea typeface="Cambria Math" panose="02040503050406030204" pitchFamily="18" charset="0"/>
                              </a:rPr>
                              <m:t>𝑙𝑒𝑓𝑡</m:t>
                            </m:r>
                          </m:sub>
                        </m:sSub>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𝑣</m:t>
                            </m:r>
                          </m:e>
                          <m:sub>
                            <m:r>
                              <a:rPr lang="de-DE" b="0" i="1" smtClean="0">
                                <a:latin typeface="Cambria Math" panose="02040503050406030204" pitchFamily="18" charset="0"/>
                                <a:ea typeface="Cambria Math" panose="02040503050406030204" pitchFamily="18" charset="0"/>
                              </a:rPr>
                              <m:t>𝑟𝑖𝑔h𝑡</m:t>
                            </m:r>
                          </m:sub>
                        </m:sSub>
                      </m:e>
                    </m:d>
                    <m:r>
                      <a:rPr lang="de-DE" b="0" i="1" smtClean="0">
                        <a:latin typeface="Cambria Math" panose="02040503050406030204" pitchFamily="18" charset="0"/>
                        <a:ea typeface="Cambria Math" panose="02040503050406030204" pitchFamily="18" charset="0"/>
                      </a:rPr>
                      <m:t> </m:t>
                    </m:r>
                  </m:oMath>
                </a14:m>
                <a:r>
                  <a:rPr lang="en-US"/>
                  <a:t>	</a:t>
                </a:r>
                <a:r>
                  <a:rPr lang="en-US" smtClean="0"/>
                  <a:t>(9)</a:t>
                </a:r>
                <a:endParaRPr lang="en-US" dirty="0"/>
              </a:p>
              <a:p>
                <a:endParaRPr lang="de-DE" dirty="0" smtClean="0"/>
              </a:p>
              <a:p>
                <a:r>
                  <a:rPr lang="en-US" dirty="0"/>
                  <a:t>The </a:t>
                </a:r>
                <a:r>
                  <a:rPr lang="en-US" dirty="0" smtClean="0"/>
                  <a:t>formula </a:t>
                </a:r>
                <a:r>
                  <a:rPr lang="en-US" dirty="0"/>
                  <a:t>shows the </a:t>
                </a:r>
                <a:r>
                  <a:rPr lang="en-US" dirty="0" smtClean="0"/>
                  <a:t>relationship </a:t>
                </a:r>
                <a:r>
                  <a:rPr lang="en-US" dirty="0"/>
                  <a:t>between </a:t>
                </a:r>
                <a:r>
                  <a:rPr lang="en-US" dirty="0" smtClean="0"/>
                  <a:t>the speed </a:t>
                </a:r>
                <a:r>
                  <a:rPr lang="en-US" dirty="0"/>
                  <a:t>figures assuming a stiff axle, with the dynamic wheel radius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𝑟</m:t>
                        </m:r>
                      </m:e>
                      <m:sub>
                        <m:r>
                          <a:rPr lang="de-DE" i="1">
                            <a:latin typeface="Cambria Math" panose="02040503050406030204" pitchFamily="18" charset="0"/>
                          </a:rPr>
                          <m:t>𝑑𝑦𝑛</m:t>
                        </m:r>
                      </m:sub>
                    </m:sSub>
                  </m:oMath>
                </a14:m>
                <a:r>
                  <a:rPr lang="en-US" dirty="0"/>
                  <a:t> and the transmission ratio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𝑖</m:t>
                        </m:r>
                      </m:e>
                      <m:sub>
                        <m:r>
                          <a:rPr lang="de-DE" i="1">
                            <a:latin typeface="Cambria Math" panose="02040503050406030204" pitchFamily="18" charset="0"/>
                          </a:rPr>
                          <m:t>𝑡𝑟𝑠𝑚</m:t>
                        </m:r>
                      </m:sub>
                    </m:sSub>
                  </m:oMath>
                </a14:m>
                <a:r>
                  <a:rPr lang="en-US" dirty="0" smtClean="0"/>
                  <a:t>.</a:t>
                </a:r>
                <a:endParaRPr lang="en-US" dirty="0" smtClean="0">
                  <a:solidFill>
                    <a:schemeClr val="tx1"/>
                  </a:solidFill>
                </a:endParaRPr>
              </a:p>
              <a:p>
                <a:endParaRPr lang="en-US" dirty="0" smtClean="0"/>
              </a:p>
              <a:p>
                <a:r>
                  <a:rPr lang="en-US" dirty="0" smtClean="0"/>
                  <a:t>The </a:t>
                </a:r>
                <a:r>
                  <a:rPr lang="en-US" b="1" dirty="0" smtClean="0"/>
                  <a:t>internal signals </a:t>
                </a:r>
                <a:r>
                  <a:rPr lang="en-US" dirty="0" smtClean="0"/>
                  <a:t>of the inverter include </a:t>
                </a:r>
              </a:p>
              <a:p>
                <a:pPr marL="171450" indent="-171450">
                  <a:buFontTx/>
                  <a:buChar char="-"/>
                </a:pPr>
                <a:r>
                  <a:rPr lang="en-US" dirty="0" smtClean="0"/>
                  <a:t>the driver demand as required drag torque</a:t>
                </a:r>
              </a:p>
              <a:p>
                <a:pPr marL="171450" indent="-171450">
                  <a:buFontTx/>
                  <a:buChar char="-"/>
                </a:pPr>
                <a:r>
                  <a:rPr lang="en-US" dirty="0" smtClean="0"/>
                  <a:t>the motor speed, as indicator for the averaged wheel speed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𝑣</m:t>
                        </m:r>
                      </m:e>
                      <m:sub>
                        <m:r>
                          <a:rPr lang="de-DE" i="1">
                            <a:latin typeface="Cambria Math" panose="02040503050406030204" pitchFamily="18" charset="0"/>
                          </a:rPr>
                          <m:t>𝑎𝑥𝑙𝑒</m:t>
                        </m:r>
                      </m:sub>
                    </m:sSub>
                  </m:oMath>
                </a14:m>
                <a:r>
                  <a:rPr lang="en-US" dirty="0" smtClean="0"/>
                  <a:t> and  </a:t>
                </a:r>
              </a:p>
              <a:p>
                <a:pPr marL="171450" indent="-171450">
                  <a:buFontTx/>
                  <a:buChar char="-"/>
                </a:pPr>
                <a:r>
                  <a:rPr lang="en-US" dirty="0" smtClean="0"/>
                  <a:t>the actual torque.</a:t>
                </a:r>
              </a:p>
              <a:p>
                <a:pPr marL="171450" indent="-171450">
                  <a:buFontTx/>
                  <a:buChar char="-"/>
                </a:pPr>
                <a:endParaRPr lang="de-DE" dirty="0" smtClean="0"/>
              </a:p>
              <a:p>
                <a:r>
                  <a:rPr lang="en-US" dirty="0"/>
                  <a:t>In order to calculate the slip </a:t>
                </a:r>
                <a:r>
                  <a:rPr lang="en-US"/>
                  <a:t>by </a:t>
                </a:r>
                <a:r>
                  <a:rPr lang="en-US" smtClean="0"/>
                  <a:t>formula, </a:t>
                </a:r>
                <a:r>
                  <a:rPr lang="en-US" dirty="0"/>
                  <a:t>the speed of the vehicle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𝑣</m:t>
                        </m:r>
                      </m:e>
                      <m:sub>
                        <m:r>
                          <a:rPr lang="de-DE" i="1">
                            <a:latin typeface="Cambria Math" panose="02040503050406030204" pitchFamily="18" charset="0"/>
                          </a:rPr>
                          <m:t>𝑣</m:t>
                        </m:r>
                      </m:sub>
                    </m:sSub>
                  </m:oMath>
                </a14:m>
                <a:r>
                  <a:rPr lang="en-US" dirty="0"/>
                  <a:t> is missing. </a:t>
                </a:r>
              </a:p>
              <a:p>
                <a:r>
                  <a:rPr lang="en-US" dirty="0" smtClean="0"/>
                  <a:t>_____</a:t>
                </a:r>
              </a:p>
              <a:p>
                <a:r>
                  <a:rPr lang="en-US" baseline="30000" dirty="0" smtClean="0"/>
                  <a:t>1</a:t>
                </a:r>
                <a:r>
                  <a:rPr lang="en-US" dirty="0" smtClean="0"/>
                  <a:t>) The common topology for hybrid and electric cars is based on one electric motor driving the axle of two wheels. </a:t>
                </a:r>
              </a:p>
              <a:p>
                <a:endParaRPr lang="en-US" dirty="0"/>
              </a:p>
            </p:txBody>
          </p:sp>
        </mc:Choice>
        <mc:Fallback xmlns="">
          <p:sp>
            <p:nvSpPr>
              <p:cNvPr id="5" name="Notizenplatzhalter 2"/>
              <p:cNvSpPr txBox="1">
                <a:spLocks noRot="1" noChangeAspect="1" noMove="1" noResize="1" noEditPoints="1" noAdjustHandles="1" noChangeArrowheads="1" noChangeShapeType="1" noTextEdit="1"/>
              </p:cNvSpPr>
              <p:nvPr/>
            </p:nvSpPr>
            <p:spPr>
              <a:xfrm>
                <a:off x="602657" y="3926681"/>
                <a:ext cx="5651100" cy="4859509"/>
              </a:xfrm>
              <a:prstGeom prst="rect">
                <a:avLst/>
              </a:prstGeom>
              <a:blipFill rotWithShape="0">
                <a:blip r:embed="rId3"/>
                <a:stretch>
                  <a:fillRect b="-1502"/>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3681941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7B69DFD-B277-4758-94C3-C8FE9ED65486}" type="slidenum">
              <a:rPr lang="de-DE" smtClean="0"/>
              <a:pPr/>
              <a:t>15</a:t>
            </a:fld>
            <a:endParaRPr lang="de-DE"/>
          </a:p>
        </p:txBody>
      </p:sp>
      <mc:AlternateContent xmlns:mc="http://schemas.openxmlformats.org/markup-compatibility/2006" xmlns:a14="http://schemas.microsoft.com/office/drawing/2010/main">
        <mc:Choice Requires="a14">
          <p:sp>
            <p:nvSpPr>
              <p:cNvPr id="5" name="Notizenplatzhalter 2"/>
              <p:cNvSpPr txBox="1">
                <a:spLocks/>
              </p:cNvSpPr>
              <p:nvPr/>
            </p:nvSpPr>
            <p:spPr>
              <a:xfrm>
                <a:off x="602657" y="3926681"/>
                <a:ext cx="5651100" cy="4859509"/>
              </a:xfrm>
              <a:prstGeom prst="rect">
                <a:avLst/>
              </a:prstGeom>
              <a:solidFill>
                <a:schemeClr val="bg1"/>
              </a:solidFill>
              <a:ln>
                <a:solidFill>
                  <a:schemeClr val="bg1"/>
                </a:solidFill>
              </a:ln>
            </p:spPr>
            <p:txBody>
              <a:bodyPr vert="horz" lIns="91440" tIns="45720" rIns="91440" bIns="45720" rtlCol="0"/>
              <a:lstStyle>
                <a:lvl1pPr marL="0" algn="just" defTabSz="914400" rtl="0" eaLnBrk="1" latinLnBrk="0" hangingPunct="1">
                  <a:defRPr sz="1200" kern="1200">
                    <a:solidFill>
                      <a:schemeClr val="tx1"/>
                    </a:solidFill>
                    <a:latin typeface="+mn-lt"/>
                    <a:ea typeface="+mn-ea"/>
                    <a:cs typeface="+mn-cs"/>
                  </a:defRPr>
                </a:lvl1pPr>
                <a:lvl2pPr marL="457200" algn="just" defTabSz="914400" rtl="0" eaLnBrk="1" latinLnBrk="0" hangingPunct="1">
                  <a:defRPr sz="1200" kern="1200">
                    <a:solidFill>
                      <a:schemeClr val="tx1"/>
                    </a:solidFill>
                    <a:latin typeface="+mn-lt"/>
                    <a:ea typeface="+mn-ea"/>
                    <a:cs typeface="+mn-cs"/>
                  </a:defRPr>
                </a:lvl2pPr>
                <a:lvl3pPr marL="914400" algn="just" defTabSz="914400" rtl="0" eaLnBrk="1" latinLnBrk="0" hangingPunct="1">
                  <a:defRPr sz="1200" kern="1200">
                    <a:solidFill>
                      <a:schemeClr val="tx1"/>
                    </a:solidFill>
                    <a:latin typeface="+mn-lt"/>
                    <a:ea typeface="+mn-ea"/>
                    <a:cs typeface="+mn-cs"/>
                  </a:defRPr>
                </a:lvl3pPr>
                <a:lvl4pPr marL="1371600" algn="just" defTabSz="914400" rtl="0" eaLnBrk="1" latinLnBrk="0" hangingPunct="1">
                  <a:defRPr sz="1200" kern="1200">
                    <a:solidFill>
                      <a:schemeClr val="tx1"/>
                    </a:solidFill>
                    <a:latin typeface="+mn-lt"/>
                    <a:ea typeface="+mn-ea"/>
                    <a:cs typeface="+mn-cs"/>
                  </a:defRPr>
                </a:lvl4pPr>
                <a:lvl5pPr marL="1828800" algn="just"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t>The </a:t>
                </a:r>
                <a:r>
                  <a:rPr lang="en-US" b="1" dirty="0" smtClean="0"/>
                  <a:t>vehicle model </a:t>
                </a:r>
                <a:r>
                  <a:rPr lang="en-US" dirty="0" smtClean="0"/>
                  <a:t>calculates the speed of the vehicle </a:t>
                </a:r>
                <a14:m>
                  <m:oMath xmlns:m="http://schemas.openxmlformats.org/officeDocument/2006/math">
                    <m:r>
                      <a:rPr lang="en-US" i="1" dirty="0" smtClean="0">
                        <a:latin typeface="Cambria Math" panose="02040503050406030204" pitchFamily="18" charset="0"/>
                      </a:rPr>
                      <m:t>𝑣</m:t>
                    </m:r>
                    <m:r>
                      <a:rPr lang="en-US" i="1" baseline="-25000" dirty="0" smtClean="0">
                        <a:latin typeface="Cambria Math" panose="02040503050406030204" pitchFamily="18" charset="0"/>
                      </a:rPr>
                      <m:t>𝑣</m:t>
                    </m:r>
                  </m:oMath>
                </a14:m>
                <a:r>
                  <a:rPr lang="en-US" dirty="0" smtClean="0"/>
                  <a:t> by integration of the acceleration </a:t>
                </a:r>
                <a14:m>
                  <m:oMath xmlns:m="http://schemas.openxmlformats.org/officeDocument/2006/math">
                    <m:r>
                      <a:rPr lang="en-US" i="1" dirty="0" smtClean="0">
                        <a:latin typeface="Cambria Math" panose="02040503050406030204" pitchFamily="18" charset="0"/>
                      </a:rPr>
                      <m:t>𝑎</m:t>
                    </m:r>
                    <m:r>
                      <a:rPr lang="en-US" i="1" baseline="-25000" dirty="0" smtClean="0">
                        <a:latin typeface="Cambria Math" panose="02040503050406030204" pitchFamily="18" charset="0"/>
                      </a:rPr>
                      <m:t>𝑣</m:t>
                    </m:r>
                  </m:oMath>
                </a14:m>
                <a:r>
                  <a:rPr lang="en-US" dirty="0" smtClean="0"/>
                  <a:t>, where </a:t>
                </a:r>
                <a14:m>
                  <m:oMath xmlns:m="http://schemas.openxmlformats.org/officeDocument/2006/math">
                    <m:r>
                      <a:rPr lang="en-US" i="1" dirty="0">
                        <a:latin typeface="Cambria Math" panose="02040503050406030204" pitchFamily="18" charset="0"/>
                      </a:rPr>
                      <m:t>𝑎</m:t>
                    </m:r>
                    <m:r>
                      <a:rPr lang="en-US" i="1" baseline="-25000" dirty="0">
                        <a:latin typeface="Cambria Math" panose="02040503050406030204" pitchFamily="18" charset="0"/>
                      </a:rPr>
                      <m:t>𝑣</m:t>
                    </m:r>
                    <m:r>
                      <a:rPr lang="en-US" i="1" baseline="-25000" dirty="0">
                        <a:latin typeface="Cambria Math" panose="02040503050406030204" pitchFamily="18" charset="0"/>
                      </a:rPr>
                      <m:t> </m:t>
                    </m:r>
                  </m:oMath>
                </a14:m>
                <a:r>
                  <a:rPr lang="en-US" dirty="0" smtClean="0"/>
                  <a:t>is computed by the various torques and forces on the wheel. The torque of the electric motor </a:t>
                </a:r>
                <a14:m>
                  <m:oMath xmlns:m="http://schemas.openxmlformats.org/officeDocument/2006/math">
                    <m:r>
                      <a:rPr lang="en-US" i="1" dirty="0" smtClean="0">
                        <a:latin typeface="Cambria Math" panose="02040503050406030204" pitchFamily="18" charset="0"/>
                      </a:rPr>
                      <m:t>𝑀</m:t>
                    </m:r>
                    <m:r>
                      <a:rPr lang="en-US" i="1" baseline="-25000" dirty="0" smtClean="0">
                        <a:latin typeface="Cambria Math" panose="02040503050406030204" pitchFamily="18" charset="0"/>
                      </a:rPr>
                      <m:t>𝑚𝑜𝑡𝑜𝑟</m:t>
                    </m:r>
                  </m:oMath>
                </a14:m>
                <a:r>
                  <a:rPr lang="en-US" dirty="0" smtClean="0"/>
                  <a:t>, the inertia torque </a:t>
                </a:r>
                <a14:m>
                  <m:oMath xmlns:m="http://schemas.openxmlformats.org/officeDocument/2006/math">
                    <m:r>
                      <a:rPr lang="en-US" i="1" dirty="0" smtClean="0">
                        <a:latin typeface="Cambria Math" panose="02040503050406030204" pitchFamily="18" charset="0"/>
                      </a:rPr>
                      <m:t>𝑀</m:t>
                    </m:r>
                    <m:r>
                      <a:rPr lang="en-US" i="1" baseline="-25000" dirty="0" smtClean="0">
                        <a:latin typeface="Cambria Math" panose="02040503050406030204" pitchFamily="18" charset="0"/>
                      </a:rPr>
                      <m:t>𝑖𝑛𝑒𝑟𝑡𝑖𝑎</m:t>
                    </m:r>
                  </m:oMath>
                </a14:m>
                <a:r>
                  <a:rPr lang="en-US" dirty="0" smtClean="0"/>
                  <a:t>, as well as friction force </a:t>
                </a:r>
                <a14:m>
                  <m:oMath xmlns:m="http://schemas.openxmlformats.org/officeDocument/2006/math">
                    <m:r>
                      <a:rPr lang="en-US" i="1" dirty="0" smtClean="0">
                        <a:latin typeface="Cambria Math" panose="02040503050406030204" pitchFamily="18" charset="0"/>
                      </a:rPr>
                      <m:t>𝐹</m:t>
                    </m:r>
                    <m:r>
                      <a:rPr lang="en-US" i="1" baseline="-25000" dirty="0" smtClean="0">
                        <a:latin typeface="Cambria Math" panose="02040503050406030204" pitchFamily="18" charset="0"/>
                      </a:rPr>
                      <m:t>𝑓𝑟𝑖𝑐</m:t>
                    </m:r>
                  </m:oMath>
                </a14:m>
                <a:r>
                  <a:rPr lang="en-US" dirty="0" smtClean="0"/>
                  <a:t> and downhill force </a:t>
                </a:r>
                <a14:m>
                  <m:oMath xmlns:m="http://schemas.openxmlformats.org/officeDocument/2006/math">
                    <m:r>
                      <a:rPr lang="en-US" i="1" dirty="0" smtClean="0">
                        <a:latin typeface="Cambria Math" panose="02040503050406030204" pitchFamily="18" charset="0"/>
                      </a:rPr>
                      <m:t>𝐹</m:t>
                    </m:r>
                    <m:r>
                      <a:rPr lang="en-US" i="1" baseline="-25000" dirty="0" smtClean="0">
                        <a:latin typeface="Cambria Math" panose="02040503050406030204" pitchFamily="18" charset="0"/>
                      </a:rPr>
                      <m:t>𝑑𝑜𝑤𝑛h𝑖𝑙𝑙</m:t>
                    </m:r>
                  </m:oMath>
                </a14:m>
                <a:r>
                  <a:rPr lang="en-US" dirty="0" smtClean="0"/>
                  <a:t> have to be considered (see </a:t>
                </a:r>
                <a:r>
                  <a:rPr lang="en-US" smtClean="0"/>
                  <a:t>equation 10). </a:t>
                </a:r>
                <a:r>
                  <a:rPr lang="en-US" dirty="0" smtClean="0"/>
                  <a:t>The vehicle mass </a:t>
                </a:r>
                <a14:m>
                  <m:oMath xmlns:m="http://schemas.openxmlformats.org/officeDocument/2006/math">
                    <m:r>
                      <a:rPr lang="en-US" i="1" dirty="0" smtClean="0">
                        <a:latin typeface="Cambria Math" panose="02040503050406030204" pitchFamily="18" charset="0"/>
                      </a:rPr>
                      <m:t>𝑚</m:t>
                    </m:r>
                    <m:r>
                      <a:rPr lang="en-US" i="1" baseline="-25000" dirty="0" smtClean="0">
                        <a:latin typeface="Cambria Math" panose="02040503050406030204" pitchFamily="18" charset="0"/>
                      </a:rPr>
                      <m:t>𝑣</m:t>
                    </m:r>
                  </m:oMath>
                </a14:m>
                <a:r>
                  <a:rPr lang="en-US" dirty="0" smtClean="0"/>
                  <a:t> must also be calculated, in order to derive the acceleration from the torque. </a:t>
                </a:r>
                <a:endParaRPr lang="de-DE" b="0" i="1" dirty="0" smtClean="0">
                  <a:latin typeface="Cambria Math" panose="02040503050406030204" pitchFamily="18" charset="0"/>
                </a:endParaRPr>
              </a:p>
              <a:p>
                <a:pPr>
                  <a:tabLst>
                    <a:tab pos="2692400" algn="ctr"/>
                  </a:tabLst>
                </a:pPr>
                <a:r>
                  <a:rPr lang="de-DE" b="0" dirty="0" smtClean="0"/>
                  <a:t> 	</a:t>
                </a:r>
                <a14:m>
                  <m:oMath xmlns:m="http://schemas.openxmlformats.org/officeDocument/2006/math">
                    <m:r>
                      <a:rPr lang="de-DE" b="0" i="1" dirty="0" smtClean="0">
                        <a:latin typeface="Cambria Math" panose="02040503050406030204" pitchFamily="18" charset="0"/>
                      </a:rPr>
                      <m:t>𝑣</m:t>
                    </m:r>
                    <m:r>
                      <a:rPr lang="en-US" i="1" baseline="-25000" dirty="0">
                        <a:latin typeface="Cambria Math" panose="02040503050406030204" pitchFamily="18" charset="0"/>
                      </a:rPr>
                      <m:t>𝑣</m:t>
                    </m:r>
                    <m:r>
                      <a:rPr lang="de-DE" i="1" dirty="0">
                        <a:latin typeface="Cambria Math" panose="02040503050406030204" pitchFamily="18" charset="0"/>
                      </a:rPr>
                      <m:t>=</m:t>
                    </m:r>
                    <m:nary>
                      <m:naryPr>
                        <m:limLoc m:val="undOvr"/>
                        <m:subHide m:val="on"/>
                        <m:supHide m:val="on"/>
                        <m:ctrlPr>
                          <a:rPr lang="de-DE" i="1" dirty="0" smtClean="0">
                            <a:latin typeface="Cambria Math" panose="02040503050406030204" pitchFamily="18" charset="0"/>
                          </a:rPr>
                        </m:ctrlPr>
                      </m:naryPr>
                      <m:sub/>
                      <m:sup/>
                      <m:e>
                        <m:r>
                          <a:rPr lang="de-DE" b="0" i="1" dirty="0" smtClean="0">
                            <a:latin typeface="Cambria Math" panose="02040503050406030204" pitchFamily="18" charset="0"/>
                          </a:rPr>
                          <m:t>𝑎</m:t>
                        </m:r>
                        <m:r>
                          <a:rPr lang="de-DE" b="0" i="1" baseline="-25000" dirty="0" smtClean="0">
                            <a:latin typeface="Cambria Math" panose="02040503050406030204" pitchFamily="18" charset="0"/>
                          </a:rPr>
                          <m:t>𝑣</m:t>
                        </m:r>
                        <m:r>
                          <a:rPr lang="de-DE" b="0" i="1" dirty="0" smtClean="0">
                            <a:latin typeface="Cambria Math" panose="02040503050406030204" pitchFamily="18" charset="0"/>
                          </a:rPr>
                          <m:t> </m:t>
                        </m:r>
                        <m:r>
                          <a:rPr lang="de-DE" b="0" i="1" dirty="0" smtClean="0">
                            <a:latin typeface="Cambria Math" panose="02040503050406030204" pitchFamily="18" charset="0"/>
                          </a:rPr>
                          <m:t>𝑑𝑡</m:t>
                        </m:r>
                        <m:r>
                          <a:rPr lang="de-DE" b="0" i="1" dirty="0" smtClean="0">
                            <a:latin typeface="Cambria Math" panose="02040503050406030204" pitchFamily="18" charset="0"/>
                          </a:rPr>
                          <m:t>=</m:t>
                        </m:r>
                      </m:e>
                    </m:nary>
                    <m:f>
                      <m:fPr>
                        <m:ctrlPr>
                          <a:rPr lang="de-DE" b="0" i="1" dirty="0" smtClean="0">
                            <a:latin typeface="Cambria Math" panose="02040503050406030204" pitchFamily="18" charset="0"/>
                          </a:rPr>
                        </m:ctrlPr>
                      </m:fPr>
                      <m:num>
                        <m:r>
                          <a:rPr lang="de-DE" b="0" i="1" dirty="0" smtClean="0">
                            <a:latin typeface="Cambria Math" panose="02040503050406030204" pitchFamily="18" charset="0"/>
                          </a:rPr>
                          <m:t>1</m:t>
                        </m:r>
                      </m:num>
                      <m:den>
                        <m:sSub>
                          <m:sSubPr>
                            <m:ctrlPr>
                              <a:rPr lang="de-DE" i="1" dirty="0">
                                <a:latin typeface="Cambria Math" panose="02040503050406030204" pitchFamily="18" charset="0"/>
                              </a:rPr>
                            </m:ctrlPr>
                          </m:sSubPr>
                          <m:e>
                            <m:r>
                              <a:rPr lang="de-DE" i="1" dirty="0">
                                <a:latin typeface="Cambria Math" panose="02040503050406030204" pitchFamily="18" charset="0"/>
                              </a:rPr>
                              <m:t>𝑚</m:t>
                            </m:r>
                          </m:e>
                          <m:sub>
                            <m:r>
                              <a:rPr lang="de-DE" i="1" dirty="0">
                                <a:latin typeface="Cambria Math" panose="02040503050406030204" pitchFamily="18" charset="0"/>
                              </a:rPr>
                              <m:t>𝑣</m:t>
                            </m:r>
                          </m:sub>
                        </m:sSub>
                      </m:den>
                    </m:f>
                    <m:nary>
                      <m:naryPr>
                        <m:limLoc m:val="undOvr"/>
                        <m:subHide m:val="on"/>
                        <m:supHide m:val="on"/>
                        <m:ctrlPr>
                          <a:rPr lang="de-DE" i="1" dirty="0">
                            <a:latin typeface="Cambria Math" panose="02040503050406030204" pitchFamily="18" charset="0"/>
                          </a:rPr>
                        </m:ctrlPr>
                      </m:naryPr>
                      <m:sub/>
                      <m:sup/>
                      <m:e>
                        <m:sSub>
                          <m:sSubPr>
                            <m:ctrlPr>
                              <a:rPr lang="de-DE" i="1" dirty="0">
                                <a:latin typeface="Cambria Math" panose="02040503050406030204" pitchFamily="18" charset="0"/>
                              </a:rPr>
                            </m:ctrlPr>
                          </m:sSubPr>
                          <m:e>
                            <m:r>
                              <a:rPr lang="de-DE" i="1" dirty="0">
                                <a:latin typeface="Cambria Math" panose="02040503050406030204" pitchFamily="18" charset="0"/>
                              </a:rPr>
                              <m:t>𝐹</m:t>
                            </m:r>
                          </m:e>
                          <m:sub>
                            <m:r>
                              <a:rPr lang="de-DE" i="1" dirty="0">
                                <a:latin typeface="Cambria Math" panose="02040503050406030204" pitchFamily="18" charset="0"/>
                              </a:rPr>
                              <m:t>𝑎𝑥𝑙𝑒</m:t>
                            </m:r>
                          </m:sub>
                        </m:sSub>
                        <m:r>
                          <a:rPr lang="de-DE" b="0" i="1" dirty="0" smtClean="0">
                            <a:latin typeface="Cambria Math" panose="02040503050406030204" pitchFamily="18" charset="0"/>
                          </a:rPr>
                          <m:t> </m:t>
                        </m:r>
                        <m:r>
                          <a:rPr lang="de-DE" b="0" i="1" dirty="0" smtClean="0">
                            <a:latin typeface="Cambria Math" panose="02040503050406030204" pitchFamily="18" charset="0"/>
                          </a:rPr>
                          <m:t>𝑑𝑡</m:t>
                        </m:r>
                        <m:r>
                          <a:rPr lang="de-DE" i="1" dirty="0">
                            <a:latin typeface="Cambria Math" panose="02040503050406030204" pitchFamily="18" charset="0"/>
                          </a:rPr>
                          <m:t>=</m:t>
                        </m:r>
                      </m:e>
                    </m:nary>
                  </m:oMath>
                </a14:m>
                <a:endParaRPr lang="de-DE" i="1" dirty="0" smtClean="0">
                  <a:latin typeface="Cambria Math" panose="02040503050406030204" pitchFamily="18" charset="0"/>
                </a:endParaRPr>
              </a:p>
              <a:p>
                <a:pPr>
                  <a:tabLst>
                    <a:tab pos="2692400" algn="ctr"/>
                    <a:tab pos="5383213" algn="r"/>
                  </a:tabLst>
                </a:pPr>
                <a:r>
                  <a:rPr lang="de-DE" b="0" dirty="0" smtClean="0"/>
                  <a:t>	</a:t>
                </a:r>
                <a14:m>
                  <m:oMath xmlns:m="http://schemas.openxmlformats.org/officeDocument/2006/math">
                    <m:r>
                      <a:rPr lang="de-DE" b="0" i="1" dirty="0" smtClean="0">
                        <a:latin typeface="Cambria Math" panose="02040503050406030204" pitchFamily="18" charset="0"/>
                      </a:rPr>
                      <m:t>= </m:t>
                    </m:r>
                    <m:f>
                      <m:fPr>
                        <m:ctrlPr>
                          <a:rPr lang="de-DE" i="1" dirty="0">
                            <a:latin typeface="Cambria Math" panose="02040503050406030204" pitchFamily="18" charset="0"/>
                          </a:rPr>
                        </m:ctrlPr>
                      </m:fPr>
                      <m:num>
                        <m:r>
                          <a:rPr lang="de-DE" i="1" dirty="0">
                            <a:latin typeface="Cambria Math" panose="02040503050406030204" pitchFamily="18" charset="0"/>
                          </a:rPr>
                          <m:t>1</m:t>
                        </m:r>
                      </m:num>
                      <m:den>
                        <m:sSub>
                          <m:sSubPr>
                            <m:ctrlPr>
                              <a:rPr lang="de-DE" i="1" dirty="0">
                                <a:latin typeface="Cambria Math" panose="02040503050406030204" pitchFamily="18" charset="0"/>
                              </a:rPr>
                            </m:ctrlPr>
                          </m:sSubPr>
                          <m:e>
                            <m:r>
                              <a:rPr lang="de-DE" i="1" dirty="0" smtClean="0">
                                <a:latin typeface="Cambria Math" panose="02040503050406030204" pitchFamily="18" charset="0"/>
                              </a:rPr>
                              <m:t>𝑚</m:t>
                            </m:r>
                          </m:e>
                          <m:sub>
                            <m:r>
                              <a:rPr lang="de-DE" i="1" dirty="0">
                                <a:latin typeface="Cambria Math" panose="02040503050406030204" pitchFamily="18" charset="0"/>
                              </a:rPr>
                              <m:t>𝑣</m:t>
                            </m:r>
                          </m:sub>
                        </m:sSub>
                      </m:den>
                    </m:f>
                    <m:nary>
                      <m:naryPr>
                        <m:limLoc m:val="undOvr"/>
                        <m:subHide m:val="on"/>
                        <m:supHide m:val="on"/>
                        <m:ctrlPr>
                          <a:rPr lang="de-DE" i="1" dirty="0">
                            <a:latin typeface="Cambria Math" panose="02040503050406030204" pitchFamily="18" charset="0"/>
                          </a:rPr>
                        </m:ctrlPr>
                      </m:naryPr>
                      <m:sub/>
                      <m:sup/>
                      <m:e>
                        <m:f>
                          <m:fPr>
                            <m:ctrlPr>
                              <a:rPr lang="de-DE" i="1" dirty="0">
                                <a:latin typeface="Cambria Math" panose="02040503050406030204" pitchFamily="18" charset="0"/>
                              </a:rPr>
                            </m:ctrlPr>
                          </m:fPr>
                          <m:num>
                            <m:r>
                              <a:rPr lang="de-DE" i="1" dirty="0">
                                <a:latin typeface="Cambria Math" panose="02040503050406030204" pitchFamily="18" charset="0"/>
                              </a:rPr>
                              <m:t>1</m:t>
                            </m:r>
                          </m:num>
                          <m:den>
                            <m:sSub>
                              <m:sSubPr>
                                <m:ctrlPr>
                                  <a:rPr lang="de-DE" i="1" dirty="0">
                                    <a:latin typeface="Cambria Math" panose="02040503050406030204" pitchFamily="18" charset="0"/>
                                  </a:rPr>
                                </m:ctrlPr>
                              </m:sSubPr>
                              <m:e>
                                <m:r>
                                  <a:rPr lang="de-DE" b="0" i="1" dirty="0" smtClean="0">
                                    <a:latin typeface="Cambria Math" panose="02040503050406030204" pitchFamily="18" charset="0"/>
                                  </a:rPr>
                                  <m:t>𝑟</m:t>
                                </m:r>
                              </m:e>
                              <m:sub>
                                <m:r>
                                  <a:rPr lang="de-DE" b="0" i="1" dirty="0" smtClean="0">
                                    <a:latin typeface="Cambria Math" panose="02040503050406030204" pitchFamily="18" charset="0"/>
                                  </a:rPr>
                                  <m:t>𝑑𝑦𝑛</m:t>
                                </m:r>
                              </m:sub>
                            </m:sSub>
                          </m:den>
                        </m:f>
                        <m:d>
                          <m:dPr>
                            <m:ctrlPr>
                              <a:rPr lang="de-DE" b="0" i="1" dirty="0" smtClean="0">
                                <a:latin typeface="Cambria Math" panose="02040503050406030204" pitchFamily="18" charset="0"/>
                              </a:rPr>
                            </m:ctrlPr>
                          </m:dPr>
                          <m:e>
                            <m:sSub>
                              <m:sSubPr>
                                <m:ctrlPr>
                                  <a:rPr lang="de-DE" b="0" i="1" dirty="0" smtClean="0">
                                    <a:latin typeface="Cambria Math" panose="02040503050406030204" pitchFamily="18" charset="0"/>
                                  </a:rPr>
                                </m:ctrlPr>
                              </m:sSubPr>
                              <m:e>
                                <m:r>
                                  <a:rPr lang="de-DE" b="0" i="1" dirty="0" smtClean="0">
                                    <a:latin typeface="Cambria Math" panose="02040503050406030204" pitchFamily="18" charset="0"/>
                                  </a:rPr>
                                  <m:t>𝑀</m:t>
                                </m:r>
                              </m:e>
                              <m:sub>
                                <m:r>
                                  <a:rPr lang="de-DE" b="0" i="1" dirty="0" smtClean="0">
                                    <a:latin typeface="Cambria Math" panose="02040503050406030204" pitchFamily="18" charset="0"/>
                                  </a:rPr>
                                  <m:t>𝑚𝑜𝑡𝑜𝑟</m:t>
                                </m:r>
                              </m:sub>
                            </m:sSub>
                            <m:r>
                              <a:rPr lang="de-DE" b="0" i="1" dirty="0" smtClean="0">
                                <a:latin typeface="Cambria Math" panose="02040503050406030204" pitchFamily="18" charset="0"/>
                                <a:ea typeface="Cambria Math" panose="02040503050406030204" pitchFamily="18" charset="0"/>
                              </a:rPr>
                              <m:t>∙</m:t>
                            </m:r>
                            <m:sSub>
                              <m:sSubPr>
                                <m:ctrlPr>
                                  <a:rPr lang="de-DE" b="0" i="1" dirty="0" smtClean="0">
                                    <a:latin typeface="Cambria Math" panose="02040503050406030204" pitchFamily="18" charset="0"/>
                                    <a:ea typeface="Cambria Math" panose="02040503050406030204" pitchFamily="18" charset="0"/>
                                  </a:rPr>
                                </m:ctrlPr>
                              </m:sSubPr>
                              <m:e>
                                <m:r>
                                  <a:rPr lang="de-DE" b="0" i="1" dirty="0" smtClean="0">
                                    <a:latin typeface="Cambria Math" panose="02040503050406030204" pitchFamily="18" charset="0"/>
                                    <a:ea typeface="Cambria Math" panose="02040503050406030204" pitchFamily="18" charset="0"/>
                                  </a:rPr>
                                  <m:t>𝑖</m:t>
                                </m:r>
                              </m:e>
                              <m:sub>
                                <m:r>
                                  <a:rPr lang="de-DE" b="0" i="1" dirty="0" smtClean="0">
                                    <a:latin typeface="Cambria Math" panose="02040503050406030204" pitchFamily="18" charset="0"/>
                                    <a:ea typeface="Cambria Math" panose="02040503050406030204" pitchFamily="18" charset="0"/>
                                  </a:rPr>
                                  <m:t>𝑡𝑟𝑠𝑚</m:t>
                                </m:r>
                              </m:sub>
                            </m:sSub>
                            <m:r>
                              <a:rPr lang="de-DE" b="0" i="1" dirty="0" smtClean="0">
                                <a:latin typeface="Cambria Math" panose="02040503050406030204" pitchFamily="18" charset="0"/>
                                <a:ea typeface="Cambria Math" panose="02040503050406030204" pitchFamily="18" charset="0"/>
                              </a:rPr>
                              <m:t>+</m:t>
                            </m:r>
                            <m:sSub>
                              <m:sSubPr>
                                <m:ctrlPr>
                                  <a:rPr lang="de-DE" b="0" i="1" dirty="0" smtClean="0">
                                    <a:latin typeface="Cambria Math" panose="02040503050406030204" pitchFamily="18" charset="0"/>
                                    <a:ea typeface="Cambria Math" panose="02040503050406030204" pitchFamily="18" charset="0"/>
                                  </a:rPr>
                                </m:ctrlPr>
                              </m:sSubPr>
                              <m:e>
                                <m:r>
                                  <a:rPr lang="de-DE" b="0" i="1" dirty="0" smtClean="0">
                                    <a:latin typeface="Cambria Math" panose="02040503050406030204" pitchFamily="18" charset="0"/>
                                    <a:ea typeface="Cambria Math" panose="02040503050406030204" pitchFamily="18" charset="0"/>
                                  </a:rPr>
                                  <m:t>𝑀</m:t>
                                </m:r>
                              </m:e>
                              <m:sub>
                                <m:r>
                                  <a:rPr lang="de-DE" b="0" i="1" dirty="0" smtClean="0">
                                    <a:latin typeface="Cambria Math" panose="02040503050406030204" pitchFamily="18" charset="0"/>
                                    <a:ea typeface="Cambria Math" panose="02040503050406030204" pitchFamily="18" charset="0"/>
                                  </a:rPr>
                                  <m:t>𝑖𝑛𝑒𝑟𝑡𝑖𝑎</m:t>
                                </m:r>
                              </m:sub>
                            </m:sSub>
                          </m:e>
                        </m:d>
                        <m:sSub>
                          <m:sSubPr>
                            <m:ctrlPr>
                              <a:rPr lang="de-DE" i="1" dirty="0">
                                <a:latin typeface="Cambria Math" panose="02040503050406030204" pitchFamily="18" charset="0"/>
                              </a:rPr>
                            </m:ctrlPr>
                          </m:sSubPr>
                          <m:e>
                            <m:r>
                              <a:rPr lang="de-DE" b="0" i="1" dirty="0" smtClean="0">
                                <a:latin typeface="Cambria Math" panose="02040503050406030204" pitchFamily="18" charset="0"/>
                              </a:rPr>
                              <m:t>+</m:t>
                            </m:r>
                            <m:r>
                              <a:rPr lang="de-DE" i="1" dirty="0">
                                <a:latin typeface="Cambria Math" panose="02040503050406030204" pitchFamily="18" charset="0"/>
                              </a:rPr>
                              <m:t>𝐹</m:t>
                            </m:r>
                          </m:e>
                          <m:sub>
                            <m:r>
                              <a:rPr lang="de-DE" b="0" i="1" dirty="0" smtClean="0">
                                <a:latin typeface="Cambria Math" panose="02040503050406030204" pitchFamily="18" charset="0"/>
                              </a:rPr>
                              <m:t>𝑓𝑟𝑖𝑐</m:t>
                            </m:r>
                          </m:sub>
                        </m:sSub>
                        <m:sSub>
                          <m:sSubPr>
                            <m:ctrlPr>
                              <a:rPr lang="de-DE" i="1" dirty="0">
                                <a:latin typeface="Cambria Math" panose="02040503050406030204" pitchFamily="18" charset="0"/>
                              </a:rPr>
                            </m:ctrlPr>
                          </m:sSubPr>
                          <m:e>
                            <m:r>
                              <a:rPr lang="de-DE" i="1" dirty="0">
                                <a:latin typeface="Cambria Math" panose="02040503050406030204" pitchFamily="18" charset="0"/>
                              </a:rPr>
                              <m:t>+</m:t>
                            </m:r>
                            <m:r>
                              <a:rPr lang="de-DE" i="1" dirty="0">
                                <a:latin typeface="Cambria Math" panose="02040503050406030204" pitchFamily="18" charset="0"/>
                              </a:rPr>
                              <m:t>𝐹</m:t>
                            </m:r>
                          </m:e>
                          <m:sub>
                            <m:r>
                              <a:rPr lang="de-DE" b="0" i="1" dirty="0" smtClean="0">
                                <a:latin typeface="Cambria Math" panose="02040503050406030204" pitchFamily="18" charset="0"/>
                              </a:rPr>
                              <m:t>𝑑𝑤𝑜𝑛h𝑖𝑙𝑙</m:t>
                            </m:r>
                          </m:sub>
                        </m:sSub>
                        <m:r>
                          <a:rPr lang="de-DE" b="0" i="1" dirty="0" smtClean="0">
                            <a:latin typeface="Cambria Math" panose="02040503050406030204" pitchFamily="18" charset="0"/>
                          </a:rPr>
                          <m:t> </m:t>
                        </m:r>
                        <m:r>
                          <a:rPr lang="de-DE" i="1" dirty="0">
                            <a:latin typeface="Cambria Math" panose="02040503050406030204" pitchFamily="18" charset="0"/>
                          </a:rPr>
                          <m:t>𝑑𝑡</m:t>
                        </m:r>
                      </m:e>
                    </m:nary>
                  </m:oMath>
                </a14:m>
                <a:r>
                  <a:rPr lang="en-US" smtClean="0"/>
                  <a:t>	(10)</a:t>
                </a:r>
                <a:endParaRPr lang="en-US" dirty="0" smtClean="0"/>
              </a:p>
              <a:p>
                <a:endParaRPr lang="en-US" dirty="0" smtClean="0"/>
              </a:p>
              <a:p>
                <a:r>
                  <a:rPr lang="en-US" dirty="0" smtClean="0"/>
                  <a:t>The </a:t>
                </a:r>
                <a:r>
                  <a:rPr lang="en-US" b="1" dirty="0" smtClean="0"/>
                  <a:t>slip model </a:t>
                </a:r>
                <a:r>
                  <a:rPr lang="en-US" dirty="0" smtClean="0"/>
                  <a:t>estimates the actual slip </a:t>
                </a:r>
                <a14:m>
                  <m:oMath xmlns:m="http://schemas.openxmlformats.org/officeDocument/2006/math">
                    <m:r>
                      <a:rPr lang="de-DE" b="0" i="1" smtClean="0">
                        <a:latin typeface="Cambria Math" panose="02040503050406030204" pitchFamily="18" charset="0"/>
                      </a:rPr>
                      <m:t>𝜆</m:t>
                    </m:r>
                  </m:oMath>
                </a14:m>
                <a:r>
                  <a:rPr lang="en-US" dirty="0" smtClean="0"/>
                  <a:t> based on the </a:t>
                </a:r>
                <a:r>
                  <a:rPr lang="en-US" smtClean="0"/>
                  <a:t>modelled </a:t>
                </a:r>
                <a:r>
                  <a:rPr lang="en-US"/>
                  <a:t>speed </a:t>
                </a:r>
                <a:r>
                  <a:rPr lang="en-US" smtClean="0"/>
                  <a:t>of the vehicle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𝑣</m:t>
                        </m:r>
                      </m:e>
                      <m:sub>
                        <m:r>
                          <a:rPr lang="de-DE" b="0" i="1" smtClean="0">
                            <a:latin typeface="Cambria Math" panose="02040503050406030204" pitchFamily="18" charset="0"/>
                          </a:rPr>
                          <m:t>𝑣</m:t>
                        </m:r>
                      </m:sub>
                    </m:sSub>
                  </m:oMath>
                </a14:m>
                <a:r>
                  <a:rPr lang="en-US" dirty="0" smtClean="0"/>
                  <a:t> </a:t>
                </a:r>
                <a:r>
                  <a:rPr lang="en-US" smtClean="0"/>
                  <a:t>and of the wheel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𝑣</m:t>
                        </m:r>
                      </m:e>
                      <m:sub>
                        <m:r>
                          <a:rPr lang="de-DE" b="0" i="1" smtClean="0">
                            <a:latin typeface="Cambria Math" panose="02040503050406030204" pitchFamily="18" charset="0"/>
                          </a:rPr>
                          <m:t>𝑤h</m:t>
                        </m:r>
                      </m:sub>
                    </m:sSub>
                  </m:oMath>
                </a14:m>
                <a:r>
                  <a:rPr lang="en-US" smtClean="0"/>
                  <a:t>, given </a:t>
                </a:r>
                <a:r>
                  <a:rPr lang="en-US" dirty="0" smtClean="0"/>
                  <a:t>by the </a:t>
                </a:r>
                <a:r>
                  <a:rPr lang="en-US" smtClean="0"/>
                  <a:t>equations 7-10. </a:t>
                </a:r>
                <a:r>
                  <a:rPr lang="en-US" dirty="0" smtClean="0"/>
                  <a:t>The main feature of the shown slip detection is the use of the slip difference </a:t>
                </a:r>
                <a14:m>
                  <m:oMath xmlns:m="http://schemas.openxmlformats.org/officeDocument/2006/math">
                    <m:r>
                      <m:rPr>
                        <m:sty m:val="p"/>
                      </m:rPr>
                      <a:rPr lang="de-DE">
                        <a:latin typeface="Cambria Math" panose="02040503050406030204" pitchFamily="18" charset="0"/>
                      </a:rPr>
                      <m:t>Δ</m:t>
                    </m:r>
                    <m:r>
                      <a:rPr lang="de-DE" i="1">
                        <a:latin typeface="Cambria Math" panose="02040503050406030204" pitchFamily="18" charset="0"/>
                      </a:rPr>
                      <m:t>𝜆</m:t>
                    </m:r>
                  </m:oMath>
                </a14:m>
                <a:r>
                  <a:rPr lang="en-US" dirty="0" smtClean="0"/>
                  <a:t> between two time steps. </a:t>
                </a:r>
              </a:p>
              <a:p>
                <a:r>
                  <a:rPr lang="en-US" dirty="0" smtClean="0"/>
                  <a:t>The </a:t>
                </a:r>
                <a:r>
                  <a:rPr lang="en-US" b="1" dirty="0" smtClean="0"/>
                  <a:t>state machine </a:t>
                </a:r>
                <a:r>
                  <a:rPr lang="en-US" dirty="0" smtClean="0"/>
                  <a:t>depends on a hysteresis with the slip difference as input and </a:t>
                </a:r>
                <a:r>
                  <a:rPr lang="en-US" dirty="0"/>
                  <a:t>switches between the following </a:t>
                </a:r>
                <a:r>
                  <a:rPr lang="en-US" dirty="0" smtClean="0"/>
                  <a:t>states: “no drag control”, “retraction of torque required” or “increase of torque possible”.</a:t>
                </a:r>
              </a:p>
              <a:p>
                <a:r>
                  <a:rPr lang="en-US" dirty="0" smtClean="0"/>
                  <a:t>The </a:t>
                </a:r>
                <a:r>
                  <a:rPr lang="en-US" b="1" dirty="0"/>
                  <a:t>friction coefficient </a:t>
                </a:r>
                <a:r>
                  <a:rPr lang="en-US" b="1" dirty="0" smtClean="0"/>
                  <a:t>estimator</a:t>
                </a:r>
                <a:r>
                  <a:rPr lang="en-US" dirty="0" smtClean="0"/>
                  <a:t> calculates the friction coefficient by </a:t>
                </a:r>
                <a:r>
                  <a:rPr lang="en-US" smtClean="0"/>
                  <a:t>formula 8. </a:t>
                </a:r>
                <a:r>
                  <a:rPr lang="en-US" dirty="0"/>
                  <a:t>The </a:t>
                </a:r>
                <a:r>
                  <a:rPr lang="en-US" dirty="0" smtClean="0"/>
                  <a:t>force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𝑁</m:t>
                        </m:r>
                      </m:sub>
                    </m:sSub>
                  </m:oMath>
                </a14:m>
                <a:r>
                  <a:rPr lang="en-US" dirty="0" smtClean="0"/>
                  <a:t> is </a:t>
                </a:r>
                <a:r>
                  <a:rPr lang="en-US" dirty="0"/>
                  <a:t>derived from the mass of the vehicle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𝑣</m:t>
                        </m:r>
                      </m:sub>
                    </m:sSub>
                  </m:oMath>
                </a14:m>
                <a:r>
                  <a:rPr lang="en-US" dirty="0"/>
                  <a:t> and the slope of the road, given by the angle </a:t>
                </a:r>
                <a14:m>
                  <m:oMath xmlns:m="http://schemas.openxmlformats.org/officeDocument/2006/math">
                    <m:r>
                      <a:rPr lang="en-US" i="1">
                        <a:latin typeface="Cambria Math" panose="02040503050406030204" pitchFamily="18" charset="0"/>
                      </a:rPr>
                      <m:t>𝛼</m:t>
                    </m:r>
                  </m:oMath>
                </a14:m>
                <a:r>
                  <a:rPr lang="en-US" dirty="0" smtClean="0"/>
                  <a:t>.</a:t>
                </a:r>
                <a:r>
                  <a:rPr lang="en-US" dirty="0"/>
                  <a:t> </a:t>
                </a:r>
                <a:r>
                  <a:rPr lang="en-US" dirty="0" smtClean="0"/>
                  <a:t>The maximum </a:t>
                </a:r>
                <a:r>
                  <a:rPr lang="en-US" dirty="0"/>
                  <a:t>transmittable torque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𝑎𝑥𝑙𝑒</m:t>
                        </m:r>
                        <m:r>
                          <a:rPr lang="en-US" i="1">
                            <a:latin typeface="Cambria Math" panose="02040503050406030204" pitchFamily="18" charset="0"/>
                          </a:rPr>
                          <m:t>,</m:t>
                        </m:r>
                        <m:r>
                          <a:rPr lang="en-US" i="1">
                            <a:latin typeface="Cambria Math" panose="02040503050406030204" pitchFamily="18" charset="0"/>
                          </a:rPr>
                          <m:t>𝑚𝑎𝑥</m:t>
                        </m:r>
                      </m:sub>
                    </m:sSub>
                  </m:oMath>
                </a14:m>
                <a:r>
                  <a:rPr lang="en-US" dirty="0" smtClean="0"/>
                  <a:t>is derived from the actual torque before the slipping event.</a:t>
                </a:r>
                <a:endParaRPr lang="en-US" dirty="0"/>
              </a:p>
              <a:p>
                <a:pPr>
                  <a:tabLst>
                    <a:tab pos="2689225" algn="ctr"/>
                    <a:tab pos="5378450" algn="r"/>
                  </a:tabLst>
                </a:pPr>
                <a:r>
                  <a:rPr lang="en-US" dirty="0"/>
                  <a:t>	</a:t>
                </a:r>
                <a14:m>
                  <m:oMath xmlns:m="http://schemas.openxmlformats.org/officeDocument/2006/math">
                    <m:r>
                      <a:rPr lang="en-US" i="1">
                        <a:latin typeface="Cambria Math" panose="02040503050406030204" pitchFamily="18" charset="0"/>
                      </a:rPr>
                      <m:t>𝜇</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𝑎𝑥𝑙𝑒</m:t>
                            </m:r>
                            <m:r>
                              <a:rPr lang="en-US" i="1">
                                <a:latin typeface="Cambria Math" panose="02040503050406030204" pitchFamily="18" charset="0"/>
                              </a:rPr>
                              <m:t>,</m:t>
                            </m:r>
                            <m:r>
                              <a:rPr lang="en-US" i="1">
                                <a:latin typeface="Cambria Math" panose="02040503050406030204" pitchFamily="18" charset="0"/>
                              </a:rPr>
                              <m:t>𝑚𝑎𝑥</m:t>
                            </m:r>
                          </m:sub>
                        </m:sSub>
                        <m:r>
                          <a:rPr lang="en-US" i="1">
                            <a:latin typeface="Cambria Math" panose="02040503050406030204" pitchFamily="18" charset="0"/>
                          </a:rPr>
                          <m:t> </m:t>
                        </m:r>
                      </m:num>
                      <m:den>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𝑁</m:t>
                            </m:r>
                          </m:sub>
                        </m:sSub>
                      </m:den>
                    </m:f>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𝑎𝑥𝑙𝑒</m:t>
                            </m:r>
                            <m:r>
                              <a:rPr lang="en-US" i="1">
                                <a:latin typeface="Cambria Math" panose="02040503050406030204" pitchFamily="18" charset="0"/>
                              </a:rPr>
                              <m:t>,</m:t>
                            </m:r>
                            <m:r>
                              <a:rPr lang="en-US" i="1">
                                <a:latin typeface="Cambria Math" panose="02040503050406030204" pitchFamily="18" charset="0"/>
                              </a:rPr>
                              <m:t>𝑚𝑎𝑥</m:t>
                            </m:r>
                          </m:sub>
                        </m:sSub>
                        <m:r>
                          <a:rPr lang="en-US" i="1">
                            <a:latin typeface="Cambria Math" panose="02040503050406030204" pitchFamily="18" charset="0"/>
                          </a:rPr>
                          <m:t> </m:t>
                        </m:r>
                      </m:num>
                      <m:den>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𝑣</m:t>
                            </m:r>
                          </m:sub>
                        </m:sSub>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𝑔</m:t>
                        </m:r>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cos</m:t>
                            </m:r>
                          </m:fName>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𝛼</m:t>
                                </m:r>
                              </m:e>
                            </m:d>
                          </m:e>
                        </m:func>
                      </m:den>
                    </m:f>
                  </m:oMath>
                </a14:m>
                <a:r>
                  <a:rPr lang="en-US" dirty="0"/>
                  <a:t>	</a:t>
                </a:r>
                <a:r>
                  <a:rPr lang="en-US" smtClean="0"/>
                  <a:t>(11)</a:t>
                </a:r>
                <a:endParaRPr lang="en-US" dirty="0"/>
              </a:p>
              <a:p>
                <a:endParaRPr lang="en-US" dirty="0" smtClean="0"/>
              </a:p>
              <a:p>
                <a:r>
                  <a:rPr lang="en-US" dirty="0" smtClean="0"/>
                  <a:t>The </a:t>
                </a:r>
                <a:r>
                  <a:rPr lang="en-US" b="1" dirty="0" smtClean="0"/>
                  <a:t>retraction controller </a:t>
                </a:r>
                <a:r>
                  <a:rPr lang="en-US" dirty="0" smtClean="0"/>
                  <a:t>forwards the unchanged torque request for the state “no torque control”.  Given the </a:t>
                </a:r>
                <a:r>
                  <a:rPr lang="en-US" dirty="0"/>
                  <a:t>state “retraction of torque required” </a:t>
                </a:r>
                <a:r>
                  <a:rPr lang="en-US" dirty="0" smtClean="0"/>
                  <a:t>it calculates a retracted torque by </a:t>
                </a:r>
                <a14:m>
                  <m:oMath xmlns:m="http://schemas.openxmlformats.org/officeDocument/2006/math">
                    <m:r>
                      <a:rPr lang="en-US" i="1">
                        <a:latin typeface="Cambria Math" panose="02040503050406030204" pitchFamily="18" charset="0"/>
                      </a:rPr>
                      <m:t>𝜇</m:t>
                    </m:r>
                    <m:r>
                      <a:rPr lang="en-US" i="1">
                        <a:latin typeface="Cambria Math" panose="02040503050406030204" pitchFamily="18" charset="0"/>
                      </a:rPr>
                      <m:t> </m:t>
                    </m:r>
                  </m:oMath>
                </a14:m>
                <a:r>
                  <a:rPr lang="en-US" dirty="0" smtClean="0"/>
                  <a:t>.In the state “</a:t>
                </a:r>
                <a:r>
                  <a:rPr lang="en-US" dirty="0"/>
                  <a:t>increase of torque possible</a:t>
                </a:r>
                <a:r>
                  <a:rPr lang="en-US" dirty="0" smtClean="0"/>
                  <a:t>” the torque is again slowly incremented.</a:t>
                </a:r>
                <a:endParaRPr lang="en-US" dirty="0"/>
              </a:p>
            </p:txBody>
          </p:sp>
        </mc:Choice>
        <mc:Fallback xmlns="">
          <p:sp>
            <p:nvSpPr>
              <p:cNvPr id="5" name="Notizenplatzhalter 2"/>
              <p:cNvSpPr txBox="1">
                <a:spLocks noRot="1" noChangeAspect="1" noMove="1" noResize="1" noEditPoints="1" noAdjustHandles="1" noChangeArrowheads="1" noChangeShapeType="1" noTextEdit="1"/>
              </p:cNvSpPr>
              <p:nvPr/>
            </p:nvSpPr>
            <p:spPr>
              <a:xfrm>
                <a:off x="602657" y="3926681"/>
                <a:ext cx="5651100" cy="4859509"/>
              </a:xfrm>
              <a:prstGeom prst="rect">
                <a:avLst/>
              </a:prstGeom>
              <a:blipFill rotWithShape="0">
                <a:blip r:embed="rId3"/>
                <a:stretch>
                  <a:fillRect b="-3630"/>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1711409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7B69DFD-B277-4758-94C3-C8FE9ED65486}" type="slidenum">
              <a:rPr lang="de-DE" smtClean="0"/>
              <a:pPr/>
              <a:t>16</a:t>
            </a:fld>
            <a:endParaRPr lang="de-DE"/>
          </a:p>
        </p:txBody>
      </p:sp>
      <p:sp>
        <p:nvSpPr>
          <p:cNvPr id="5" name="Notizenplatzhalter 2"/>
          <p:cNvSpPr txBox="1">
            <a:spLocks/>
          </p:cNvSpPr>
          <p:nvPr/>
        </p:nvSpPr>
        <p:spPr>
          <a:xfrm>
            <a:off x="602657" y="3926681"/>
            <a:ext cx="5651100" cy="4859509"/>
          </a:xfrm>
          <a:prstGeom prst="rect">
            <a:avLst/>
          </a:prstGeom>
          <a:solidFill>
            <a:schemeClr val="bg1"/>
          </a:solidFill>
          <a:ln>
            <a:solidFill>
              <a:schemeClr val="bg1"/>
            </a:solidFill>
          </a:ln>
        </p:spPr>
        <p:txBody>
          <a:bodyPr vert="horz" lIns="91440" tIns="45720" rIns="91440" bIns="45720" rtlCol="0"/>
          <a:lstStyle>
            <a:lvl1pPr marL="0" algn="just" defTabSz="914400" rtl="0" eaLnBrk="1" latinLnBrk="0" hangingPunct="1">
              <a:defRPr sz="1200" kern="1200">
                <a:solidFill>
                  <a:schemeClr val="tx1"/>
                </a:solidFill>
                <a:latin typeface="+mn-lt"/>
                <a:ea typeface="+mn-ea"/>
                <a:cs typeface="+mn-cs"/>
              </a:defRPr>
            </a:lvl1pPr>
            <a:lvl2pPr marL="457200" algn="just" defTabSz="914400" rtl="0" eaLnBrk="1" latinLnBrk="0" hangingPunct="1">
              <a:defRPr sz="1200" kern="1200">
                <a:solidFill>
                  <a:schemeClr val="tx1"/>
                </a:solidFill>
                <a:latin typeface="+mn-lt"/>
                <a:ea typeface="+mn-ea"/>
                <a:cs typeface="+mn-cs"/>
              </a:defRPr>
            </a:lvl2pPr>
            <a:lvl3pPr marL="914400" algn="just" defTabSz="914400" rtl="0" eaLnBrk="1" latinLnBrk="0" hangingPunct="1">
              <a:defRPr sz="1200" kern="1200">
                <a:solidFill>
                  <a:schemeClr val="tx1"/>
                </a:solidFill>
                <a:latin typeface="+mn-lt"/>
                <a:ea typeface="+mn-ea"/>
                <a:cs typeface="+mn-cs"/>
              </a:defRPr>
            </a:lvl3pPr>
            <a:lvl4pPr marL="1371600" algn="just" defTabSz="914400" rtl="0" eaLnBrk="1" latinLnBrk="0" hangingPunct="1">
              <a:defRPr sz="1200" kern="1200">
                <a:solidFill>
                  <a:schemeClr val="tx1"/>
                </a:solidFill>
                <a:latin typeface="+mn-lt"/>
                <a:ea typeface="+mn-ea"/>
                <a:cs typeface="+mn-cs"/>
              </a:defRPr>
            </a:lvl4pPr>
            <a:lvl5pPr marL="1828800" algn="just"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a:t>The </a:t>
            </a:r>
            <a:r>
              <a:rPr lang="en-US" dirty="0" smtClean="0"/>
              <a:t>algorithm was </a:t>
            </a:r>
            <a:r>
              <a:rPr lang="en-US" dirty="0"/>
              <a:t>validated on a prototype </a:t>
            </a:r>
            <a:r>
              <a:rPr lang="en-US" dirty="0" smtClean="0"/>
              <a:t>vehicle. </a:t>
            </a:r>
            <a:endParaRPr lang="de-DE" dirty="0"/>
          </a:p>
        </p:txBody>
      </p:sp>
    </p:spTree>
    <p:extLst>
      <p:ext uri="{BB962C8B-B14F-4D97-AF65-F5344CB8AC3E}">
        <p14:creationId xmlns:p14="http://schemas.microsoft.com/office/powerpoint/2010/main" val="2839458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7B69DFD-B277-4758-94C3-C8FE9ED65486}" type="slidenum">
              <a:rPr lang="de-DE" smtClean="0"/>
              <a:pPr/>
              <a:t>17</a:t>
            </a:fld>
            <a:endParaRPr lang="de-DE"/>
          </a:p>
        </p:txBody>
      </p:sp>
      <p:sp>
        <p:nvSpPr>
          <p:cNvPr id="5" name="Notizenplatzhalter 2"/>
          <p:cNvSpPr txBox="1">
            <a:spLocks/>
          </p:cNvSpPr>
          <p:nvPr/>
        </p:nvSpPr>
        <p:spPr>
          <a:xfrm>
            <a:off x="597968" y="3926681"/>
            <a:ext cx="5651100" cy="4859509"/>
          </a:xfrm>
          <a:prstGeom prst="rect">
            <a:avLst/>
          </a:prstGeom>
          <a:solidFill>
            <a:schemeClr val="bg1"/>
          </a:solidFill>
          <a:ln>
            <a:solidFill>
              <a:schemeClr val="bg1"/>
            </a:solidFill>
          </a:ln>
        </p:spPr>
        <p:txBody>
          <a:bodyPr vert="horz" lIns="91440" tIns="45720" rIns="91440" bIns="45720" rtlCol="0"/>
          <a:lstStyle>
            <a:lvl1pPr marL="0" algn="just" defTabSz="914400" rtl="0" eaLnBrk="1" latinLnBrk="0" hangingPunct="1">
              <a:defRPr sz="1200" kern="1200">
                <a:solidFill>
                  <a:schemeClr val="tx1"/>
                </a:solidFill>
                <a:latin typeface="+mn-lt"/>
                <a:ea typeface="+mn-ea"/>
                <a:cs typeface="+mn-cs"/>
              </a:defRPr>
            </a:lvl1pPr>
            <a:lvl2pPr marL="457200" algn="just" defTabSz="914400" rtl="0" eaLnBrk="1" latinLnBrk="0" hangingPunct="1">
              <a:defRPr sz="1200" kern="1200">
                <a:solidFill>
                  <a:schemeClr val="tx1"/>
                </a:solidFill>
                <a:latin typeface="+mn-lt"/>
                <a:ea typeface="+mn-ea"/>
                <a:cs typeface="+mn-cs"/>
              </a:defRPr>
            </a:lvl2pPr>
            <a:lvl3pPr marL="914400" algn="just" defTabSz="914400" rtl="0" eaLnBrk="1" latinLnBrk="0" hangingPunct="1">
              <a:defRPr sz="1200" kern="1200">
                <a:solidFill>
                  <a:schemeClr val="tx1"/>
                </a:solidFill>
                <a:latin typeface="+mn-lt"/>
                <a:ea typeface="+mn-ea"/>
                <a:cs typeface="+mn-cs"/>
              </a:defRPr>
            </a:lvl3pPr>
            <a:lvl4pPr marL="1371600" algn="just" defTabSz="914400" rtl="0" eaLnBrk="1" latinLnBrk="0" hangingPunct="1">
              <a:defRPr sz="1200" kern="1200">
                <a:solidFill>
                  <a:schemeClr val="tx1"/>
                </a:solidFill>
                <a:latin typeface="+mn-lt"/>
                <a:ea typeface="+mn-ea"/>
                <a:cs typeface="+mn-cs"/>
              </a:defRPr>
            </a:lvl4pPr>
            <a:lvl5pPr marL="1828800" algn="just"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a:t>The prototype vehicle was based on a commercial vehicle, with the following changes:</a:t>
            </a:r>
          </a:p>
          <a:p>
            <a:pPr marL="171450" indent="-171450">
              <a:buFontTx/>
              <a:buChar char="-"/>
            </a:pPr>
            <a:r>
              <a:rPr lang="en-US" smtClean="0"/>
              <a:t>the limit </a:t>
            </a:r>
            <a:r>
              <a:rPr lang="en-US"/>
              <a:t>for maximum drag torque was widened in order to allow a higher recuperation </a:t>
            </a:r>
            <a:r>
              <a:rPr lang="en-US" smtClean="0"/>
              <a:t>potential,</a:t>
            </a:r>
          </a:p>
          <a:p>
            <a:pPr marL="171450" indent="-171450">
              <a:buFontTx/>
              <a:buChar char="-"/>
            </a:pPr>
            <a:r>
              <a:rPr lang="en-US" smtClean="0"/>
              <a:t>the available combustion engine was deactivated,</a:t>
            </a:r>
          </a:p>
          <a:p>
            <a:pPr marL="171450" indent="-171450">
              <a:buFontTx/>
              <a:buChar char="-"/>
            </a:pPr>
            <a:r>
              <a:rPr lang="en-US" smtClean="0"/>
              <a:t>the </a:t>
            </a:r>
            <a:r>
              <a:rPr lang="en-US"/>
              <a:t>electric stability system was </a:t>
            </a:r>
            <a:r>
              <a:rPr lang="en-US" smtClean="0"/>
              <a:t>deactivated, and</a:t>
            </a:r>
          </a:p>
          <a:p>
            <a:pPr marL="171450" indent="-171450">
              <a:buFontTx/>
              <a:buChar char="-"/>
            </a:pPr>
            <a:r>
              <a:rPr lang="en-US" smtClean="0"/>
              <a:t>the debugging </a:t>
            </a:r>
            <a:r>
              <a:rPr lang="en-US"/>
              <a:t>interface of the inverter was used, </a:t>
            </a:r>
            <a:r>
              <a:rPr lang="en-US" smtClean="0"/>
              <a:t>in order to implement the slip detection in the software of the inverter.</a:t>
            </a:r>
            <a:endParaRPr lang="en-US"/>
          </a:p>
          <a:p>
            <a:endParaRPr lang="en-US"/>
          </a:p>
        </p:txBody>
      </p:sp>
    </p:spTree>
    <p:extLst>
      <p:ext uri="{BB962C8B-B14F-4D97-AF65-F5344CB8AC3E}">
        <p14:creationId xmlns:p14="http://schemas.microsoft.com/office/powerpoint/2010/main" val="3699330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7B69DFD-B277-4758-94C3-C8FE9ED65486}" type="slidenum">
              <a:rPr lang="de-DE" smtClean="0"/>
              <a:pPr/>
              <a:t>18</a:t>
            </a:fld>
            <a:endParaRPr lang="de-DE"/>
          </a:p>
        </p:txBody>
      </p:sp>
      <mc:AlternateContent xmlns:mc="http://schemas.openxmlformats.org/markup-compatibility/2006" xmlns:a14="http://schemas.microsoft.com/office/drawing/2010/main">
        <mc:Choice Requires="a14">
          <p:sp>
            <p:nvSpPr>
              <p:cNvPr id="5" name="Notizenplatzhalter 2"/>
              <p:cNvSpPr txBox="1">
                <a:spLocks/>
              </p:cNvSpPr>
              <p:nvPr/>
            </p:nvSpPr>
            <p:spPr>
              <a:xfrm>
                <a:off x="602657" y="3926681"/>
                <a:ext cx="5651100" cy="4859509"/>
              </a:xfrm>
              <a:prstGeom prst="rect">
                <a:avLst/>
              </a:prstGeom>
              <a:solidFill>
                <a:schemeClr val="bg1"/>
              </a:solidFill>
              <a:ln>
                <a:solidFill>
                  <a:schemeClr val="bg1"/>
                </a:solidFill>
              </a:ln>
            </p:spPr>
            <p:txBody>
              <a:bodyPr vert="horz" lIns="91440" tIns="45720" rIns="91440" bIns="45720" rtlCol="0"/>
              <a:lstStyle>
                <a:lvl1pPr marL="0" algn="just" defTabSz="914400" rtl="0" eaLnBrk="1" latinLnBrk="0" hangingPunct="1">
                  <a:defRPr sz="1200" kern="1200">
                    <a:solidFill>
                      <a:schemeClr val="tx1"/>
                    </a:solidFill>
                    <a:latin typeface="+mn-lt"/>
                    <a:ea typeface="+mn-ea"/>
                    <a:cs typeface="+mn-cs"/>
                  </a:defRPr>
                </a:lvl1pPr>
                <a:lvl2pPr marL="457200" algn="just" defTabSz="914400" rtl="0" eaLnBrk="1" latinLnBrk="0" hangingPunct="1">
                  <a:defRPr sz="1200" kern="1200">
                    <a:solidFill>
                      <a:schemeClr val="tx1"/>
                    </a:solidFill>
                    <a:latin typeface="+mn-lt"/>
                    <a:ea typeface="+mn-ea"/>
                    <a:cs typeface="+mn-cs"/>
                  </a:defRPr>
                </a:lvl2pPr>
                <a:lvl3pPr marL="914400" algn="just" defTabSz="914400" rtl="0" eaLnBrk="1" latinLnBrk="0" hangingPunct="1">
                  <a:defRPr sz="1200" kern="1200">
                    <a:solidFill>
                      <a:schemeClr val="tx1"/>
                    </a:solidFill>
                    <a:latin typeface="+mn-lt"/>
                    <a:ea typeface="+mn-ea"/>
                    <a:cs typeface="+mn-cs"/>
                  </a:defRPr>
                </a:lvl3pPr>
                <a:lvl4pPr marL="1371600" algn="just" defTabSz="914400" rtl="0" eaLnBrk="1" latinLnBrk="0" hangingPunct="1">
                  <a:defRPr sz="1200" kern="1200">
                    <a:solidFill>
                      <a:schemeClr val="tx1"/>
                    </a:solidFill>
                    <a:latin typeface="+mn-lt"/>
                    <a:ea typeface="+mn-ea"/>
                    <a:cs typeface="+mn-cs"/>
                  </a:defRPr>
                </a:lvl4pPr>
                <a:lvl5pPr marL="1828800" algn="just"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smtClean="0"/>
              </a:p>
              <a:p>
                <a:r>
                  <a:rPr lang="en-US" smtClean="0"/>
                  <a:t>The </a:t>
                </a:r>
                <a:r>
                  <a:rPr lang="en-US" dirty="0" smtClean="0"/>
                  <a:t>results </a:t>
                </a:r>
                <a:r>
                  <a:rPr lang="en-US" smtClean="0"/>
                  <a:t>are discussed below. </a:t>
                </a:r>
                <a:endParaRPr lang="en-US" dirty="0" smtClean="0"/>
              </a:p>
              <a:p>
                <a:r>
                  <a:rPr lang="en-US" dirty="0" smtClean="0"/>
                  <a:t>The </a:t>
                </a:r>
                <a:r>
                  <a:rPr lang="en-US" b="1" dirty="0"/>
                  <a:t>first </a:t>
                </a:r>
                <a:r>
                  <a:rPr lang="en-US" b="1"/>
                  <a:t>diagram </a:t>
                </a:r>
                <a:r>
                  <a:rPr lang="en-US" smtClean="0"/>
                  <a:t>shows </a:t>
                </a:r>
                <a:r>
                  <a:rPr lang="en-US" dirty="0"/>
                  <a:t>the modeled speed of </a:t>
                </a:r>
                <a:r>
                  <a:rPr lang="en-US" dirty="0" smtClean="0"/>
                  <a:t>the vehicle </a:t>
                </a:r>
                <a:r>
                  <a:rPr lang="en-US" dirty="0"/>
                  <a:t>(dashed red line) and the averaged speed of </a:t>
                </a:r>
                <a:r>
                  <a:rPr lang="en-US" dirty="0" smtClean="0"/>
                  <a:t>the wheels </a:t>
                </a:r>
                <a:r>
                  <a:rPr lang="en-US" dirty="0"/>
                  <a:t>(solid red line). These </a:t>
                </a:r>
                <a:r>
                  <a:rPr lang="en-US"/>
                  <a:t>values </a:t>
                </a:r>
                <a:r>
                  <a:rPr lang="en-US" smtClean="0"/>
                  <a:t>are extracted </a:t>
                </a:r>
                <a:r>
                  <a:rPr lang="en-US" dirty="0"/>
                  <a:t>by </a:t>
                </a:r>
                <a:r>
                  <a:rPr lang="en-US" dirty="0" smtClean="0"/>
                  <a:t>the </a:t>
                </a:r>
                <a:r>
                  <a:rPr lang="en-US" smtClean="0"/>
                  <a:t>inverter variables, </a:t>
                </a:r>
                <a:r>
                  <a:rPr lang="en-US" dirty="0"/>
                  <a:t>as mentioned </a:t>
                </a:r>
                <a:r>
                  <a:rPr lang="en-US" dirty="0" smtClean="0"/>
                  <a:t>before. </a:t>
                </a:r>
                <a:r>
                  <a:rPr lang="en-US" dirty="0"/>
                  <a:t>At the time 0 sec, </a:t>
                </a:r>
                <a:r>
                  <a:rPr lang="en-US" dirty="0" smtClean="0"/>
                  <a:t>the driver </a:t>
                </a:r>
                <a:r>
                  <a:rPr lang="en-US" dirty="0"/>
                  <a:t>demands a strong recuperation torque, which leads to </a:t>
                </a:r>
                <a:r>
                  <a:rPr lang="en-US" dirty="0" smtClean="0"/>
                  <a:t>a decrease </a:t>
                </a:r>
                <a:r>
                  <a:rPr lang="en-US" dirty="0"/>
                  <a:t>of the vehicle speed. Around 0.8 sec, the </a:t>
                </a:r>
                <a:r>
                  <a:rPr lang="en-US" dirty="0" smtClean="0"/>
                  <a:t>wheels drive on a surface with low friction. </a:t>
                </a:r>
                <a:r>
                  <a:rPr lang="en-US" dirty="0"/>
                  <a:t>The adhesion drops at this point </a:t>
                </a:r>
                <a:r>
                  <a:rPr lang="en-US" dirty="0" smtClean="0"/>
                  <a:t>and consequently </a:t>
                </a:r>
                <a:r>
                  <a:rPr lang="en-US" dirty="0"/>
                  <a:t>the wheels decelerate stronger than the vehicle.</a:t>
                </a:r>
              </a:p>
              <a:p>
                <a:r>
                  <a:rPr lang="en-US" dirty="0" smtClean="0"/>
                  <a:t>Similarly </a:t>
                </a:r>
                <a:r>
                  <a:rPr lang="en-US" dirty="0"/>
                  <a:t>in the </a:t>
                </a:r>
                <a:r>
                  <a:rPr lang="en-US" b="1" dirty="0" smtClean="0"/>
                  <a:t>second diagram</a:t>
                </a:r>
                <a:r>
                  <a:rPr lang="en-US" dirty="0"/>
                  <a:t>, the slip change </a:t>
                </a:r>
                <a14:m>
                  <m:oMath xmlns:m="http://schemas.openxmlformats.org/officeDocument/2006/math">
                    <m:r>
                      <m:rPr>
                        <m:sty m:val="p"/>
                      </m:rPr>
                      <a:rPr lang="de-DE" b="0" i="0" smtClean="0">
                        <a:latin typeface="Cambria Math" panose="02040503050406030204" pitchFamily="18" charset="0"/>
                      </a:rPr>
                      <m:t>Δ</m:t>
                    </m:r>
                    <m:r>
                      <a:rPr lang="de-DE" b="0" i="1" smtClean="0">
                        <a:latin typeface="Cambria Math" panose="02040503050406030204" pitchFamily="18" charset="0"/>
                      </a:rPr>
                      <m:t>𝜆</m:t>
                    </m:r>
                  </m:oMath>
                </a14:m>
                <a:r>
                  <a:rPr lang="en-US" dirty="0" smtClean="0"/>
                  <a:t> over the course </a:t>
                </a:r>
                <a:r>
                  <a:rPr lang="en-US" dirty="0"/>
                  <a:t>of time is deflected from zero and increases to a </a:t>
                </a:r>
                <a:r>
                  <a:rPr lang="en-US" dirty="0" smtClean="0"/>
                  <a:t>value higher </a:t>
                </a:r>
                <a:r>
                  <a:rPr lang="en-US" dirty="0"/>
                  <a:t>than a given limit. The </a:t>
                </a:r>
                <a:r>
                  <a:rPr lang="en-US" b="1" dirty="0" smtClean="0"/>
                  <a:t>third diagram </a:t>
                </a:r>
                <a:r>
                  <a:rPr lang="en-US" dirty="0"/>
                  <a:t>depicts </a:t>
                </a:r>
                <a:r>
                  <a:rPr lang="en-US" dirty="0" smtClean="0"/>
                  <a:t>the driver </a:t>
                </a:r>
                <a:r>
                  <a:rPr lang="en-US" dirty="0"/>
                  <a:t>demanded torque (dashed green line), the </a:t>
                </a:r>
                <a:r>
                  <a:rPr lang="en-US" dirty="0" smtClean="0"/>
                  <a:t>set </a:t>
                </a:r>
                <a:r>
                  <a:rPr lang="en-US" dirty="0"/>
                  <a:t>torque </a:t>
                </a:r>
                <a:r>
                  <a:rPr lang="en-US" dirty="0" smtClean="0"/>
                  <a:t>of the slip controller (solid </a:t>
                </a:r>
                <a:r>
                  <a:rPr lang="en-US" dirty="0"/>
                  <a:t>green line), and the actual torque, </a:t>
                </a:r>
                <a:r>
                  <a:rPr lang="en-US" dirty="0" smtClean="0"/>
                  <a:t>derived from </a:t>
                </a:r>
                <a:r>
                  <a:rPr lang="en-US" dirty="0"/>
                  <a:t>the series software (black line). The actual torque </a:t>
                </a:r>
                <a:r>
                  <a:rPr lang="en-US" dirty="0" smtClean="0"/>
                  <a:t>directly follows </a:t>
                </a:r>
                <a:r>
                  <a:rPr lang="en-US" dirty="0"/>
                  <a:t>the set torque; as a consequence the green </a:t>
                </a:r>
                <a:r>
                  <a:rPr lang="en-US" dirty="0" smtClean="0"/>
                  <a:t>line overlaps </a:t>
                </a:r>
                <a:r>
                  <a:rPr lang="en-US" dirty="0"/>
                  <a:t>the black line. </a:t>
                </a:r>
                <a:r>
                  <a:rPr lang="en-US" dirty="0" smtClean="0"/>
                  <a:t>As </a:t>
                </a:r>
                <a:r>
                  <a:rPr lang="en-US" dirty="0"/>
                  <a:t>a result to </a:t>
                </a:r>
                <a:r>
                  <a:rPr lang="en-US" dirty="0" smtClean="0"/>
                  <a:t>the detected </a:t>
                </a:r>
                <a:r>
                  <a:rPr lang="en-US" dirty="0"/>
                  <a:t>drag torque mismatch, the torque controller </a:t>
                </a:r>
                <a:r>
                  <a:rPr lang="en-US" dirty="0" smtClean="0"/>
                  <a:t>releases the </a:t>
                </a:r>
                <a:r>
                  <a:rPr lang="en-US" dirty="0"/>
                  <a:t>torque to reach a lower value</a:t>
                </a:r>
                <a:r>
                  <a:rPr lang="en-US"/>
                  <a:t>, </a:t>
                </a:r>
                <a:r>
                  <a:rPr lang="en-US" smtClean="0"/>
                  <a:t>which was </a:t>
                </a:r>
                <a:r>
                  <a:rPr lang="en-US" dirty="0" smtClean="0"/>
                  <a:t>calculated online</a:t>
                </a:r>
                <a:r>
                  <a:rPr lang="en-US" dirty="0"/>
                  <a:t>. When </a:t>
                </a:r>
                <a:r>
                  <a:rPr lang="en-US"/>
                  <a:t>the </a:t>
                </a:r>
                <a:r>
                  <a:rPr lang="en-US" smtClean="0"/>
                  <a:t>slip-decrease </a:t>
                </a:r>
                <a:r>
                  <a:rPr lang="en-US" dirty="0"/>
                  <a:t>is detected, the </a:t>
                </a:r>
                <a:r>
                  <a:rPr lang="en-US" dirty="0" smtClean="0"/>
                  <a:t>recuperation torque </a:t>
                </a:r>
                <a:r>
                  <a:rPr lang="en-US" dirty="0"/>
                  <a:t>will be increased again until the slip change </a:t>
                </a:r>
                <a:r>
                  <a:rPr lang="en-US" dirty="0" smtClean="0"/>
                  <a:t>again causes </a:t>
                </a:r>
                <a:r>
                  <a:rPr lang="en-US" dirty="0"/>
                  <a:t>a torque release. This is continuing until </a:t>
                </a:r>
                <a:r>
                  <a:rPr lang="en-US" dirty="0" smtClean="0"/>
                  <a:t>the recuperation </a:t>
                </a:r>
                <a:r>
                  <a:rPr lang="en-US" dirty="0"/>
                  <a:t>demand of the driver is reduced and meets </a:t>
                </a:r>
                <a:r>
                  <a:rPr lang="en-US" dirty="0" smtClean="0"/>
                  <a:t>the drag </a:t>
                </a:r>
                <a:r>
                  <a:rPr lang="en-US" dirty="0"/>
                  <a:t>controlled torque (cf. at 7 sec in the </a:t>
                </a:r>
                <a:r>
                  <a:rPr lang="en-US" dirty="0" smtClean="0"/>
                  <a:t>figure).</a:t>
                </a:r>
                <a:r>
                  <a:rPr lang="en-US" dirty="0"/>
                  <a:t> </a:t>
                </a:r>
                <a:endParaRPr lang="en-US" dirty="0" smtClean="0"/>
              </a:p>
              <a:p>
                <a:endParaRPr lang="en-US" dirty="0" smtClean="0"/>
              </a:p>
              <a:p>
                <a:r>
                  <a:rPr lang="en-US" dirty="0" smtClean="0"/>
                  <a:t>It is also worth to mention, that there is a </a:t>
                </a:r>
                <a:r>
                  <a:rPr lang="en-US" b="1" dirty="0" smtClean="0"/>
                  <a:t>visible drift </a:t>
                </a:r>
                <a:r>
                  <a:rPr lang="en-US" dirty="0" smtClean="0"/>
                  <a:t>between the modeled speed of the vehicle and the speed of the wheels (i.e. the speed of the electric motor) in the first diagram. This is due to the fact, that the vehicle speed is derived based on the integration of the accelerating forces, and therefore tend to sum up errors.</a:t>
                </a:r>
              </a:p>
              <a:p>
                <a:r>
                  <a:rPr lang="en-US" dirty="0"/>
                  <a:t>It should </a:t>
                </a:r>
                <a:r>
                  <a:rPr lang="en-US" dirty="0" smtClean="0"/>
                  <a:t>be stressed</a:t>
                </a:r>
                <a:r>
                  <a:rPr lang="en-US" dirty="0"/>
                  <a:t>, that this has </a:t>
                </a:r>
                <a:r>
                  <a:rPr lang="en-US"/>
                  <a:t>no </a:t>
                </a:r>
                <a:r>
                  <a:rPr lang="en-US" smtClean="0"/>
                  <a:t>consequence on the </a:t>
                </a:r>
                <a:r>
                  <a:rPr lang="en-US" dirty="0"/>
                  <a:t>functionality</a:t>
                </a:r>
                <a:r>
                  <a:rPr lang="en-US" dirty="0" smtClean="0"/>
                  <a:t>, due </a:t>
                </a:r>
                <a:r>
                  <a:rPr lang="en-US" dirty="0"/>
                  <a:t>to the fact, that only the slip change </a:t>
                </a:r>
                <a14:m>
                  <m:oMath xmlns:m="http://schemas.openxmlformats.org/officeDocument/2006/math">
                    <m:r>
                      <m:rPr>
                        <m:sty m:val="p"/>
                      </m:rPr>
                      <a:rPr lang="de-DE">
                        <a:latin typeface="Cambria Math" panose="02040503050406030204" pitchFamily="18" charset="0"/>
                      </a:rPr>
                      <m:t>Δ</m:t>
                    </m:r>
                    <m:r>
                      <a:rPr lang="de-DE" i="1">
                        <a:latin typeface="Cambria Math" panose="02040503050406030204" pitchFamily="18" charset="0"/>
                      </a:rPr>
                      <m:t>𝜆</m:t>
                    </m:r>
                  </m:oMath>
                </a14:m>
                <a:r>
                  <a:rPr lang="en-US" dirty="0"/>
                  <a:t> is applied </a:t>
                </a:r>
                <a:r>
                  <a:rPr lang="en-US" dirty="0" smtClean="0"/>
                  <a:t>for detection</a:t>
                </a:r>
                <a:r>
                  <a:rPr lang="en-US" dirty="0"/>
                  <a:t>.</a:t>
                </a:r>
              </a:p>
              <a:p>
                <a:endParaRPr lang="de-DE" dirty="0"/>
              </a:p>
            </p:txBody>
          </p:sp>
        </mc:Choice>
        <mc:Fallback xmlns="">
          <p:sp>
            <p:nvSpPr>
              <p:cNvPr id="5" name="Notizenplatzhalter 2"/>
              <p:cNvSpPr txBox="1">
                <a:spLocks noRot="1" noChangeAspect="1" noMove="1" noResize="1" noEditPoints="1" noAdjustHandles="1" noChangeArrowheads="1" noChangeShapeType="1" noTextEdit="1"/>
              </p:cNvSpPr>
              <p:nvPr/>
            </p:nvSpPr>
            <p:spPr>
              <a:xfrm>
                <a:off x="602657" y="3926681"/>
                <a:ext cx="5651100" cy="4859509"/>
              </a:xfrm>
              <a:prstGeom prst="rect">
                <a:avLst/>
              </a:prstGeom>
              <a:blipFill rotWithShape="0">
                <a:blip r:embed="rId3"/>
                <a:stretch>
                  <a:fillRect b="-626"/>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3256114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p:sp>
        <p:nvSpPr>
          <p:cNvPr id="3" name="Notizenplatzhalter 2"/>
          <p:cNvSpPr>
            <a:spLocks noGrp="1"/>
          </p:cNvSpPr>
          <p:nvPr>
            <p:ph type="body" idx="1"/>
          </p:nvPr>
        </p:nvSpPr>
        <p:spPr/>
        <p:txBody>
          <a:bodyPr/>
          <a:lstStyle/>
          <a:p>
            <a:r>
              <a:rPr lang="de-DE" dirty="0" err="1" smtClean="0"/>
              <a:t>price</a:t>
            </a:r>
            <a:r>
              <a:rPr lang="de-DE" dirty="0" smtClean="0"/>
              <a:t> </a:t>
            </a:r>
            <a:r>
              <a:rPr lang="de-DE" dirty="0" err="1" smtClean="0"/>
              <a:t>for</a:t>
            </a:r>
            <a:r>
              <a:rPr lang="de-DE" dirty="0" smtClean="0"/>
              <a:t> </a:t>
            </a:r>
            <a:r>
              <a:rPr lang="de-DE" dirty="0" err="1" smtClean="0"/>
              <a:t>Tricore</a:t>
            </a:r>
            <a:r>
              <a:rPr lang="de-DE" dirty="0" smtClean="0"/>
              <a:t> </a:t>
            </a:r>
            <a:r>
              <a:rPr lang="de-DE" dirty="0" err="1" smtClean="0"/>
              <a:t>about</a:t>
            </a:r>
            <a:r>
              <a:rPr lang="de-DE" dirty="0" smtClean="0"/>
              <a:t> 10…15 €</a:t>
            </a:r>
          </a:p>
          <a:p>
            <a:endParaRPr lang="de-DE" dirty="0"/>
          </a:p>
        </p:txBody>
      </p:sp>
      <p:sp>
        <p:nvSpPr>
          <p:cNvPr id="4" name="Foliennummernplatzhalter 3"/>
          <p:cNvSpPr>
            <a:spLocks noGrp="1"/>
          </p:cNvSpPr>
          <p:nvPr>
            <p:ph type="sldNum" sz="quarter" idx="10"/>
          </p:nvPr>
        </p:nvSpPr>
        <p:spPr/>
        <p:txBody>
          <a:bodyPr/>
          <a:lstStyle/>
          <a:p>
            <a:fld id="{87B69DFD-B277-4758-94C3-C8FE9ED65486}" type="slidenum">
              <a:rPr lang="de-DE" smtClean="0"/>
              <a:pPr/>
              <a:t>19</a:t>
            </a:fld>
            <a:endParaRPr lang="de-DE"/>
          </a:p>
        </p:txBody>
      </p:sp>
      <p:sp>
        <p:nvSpPr>
          <p:cNvPr id="5" name="Notizenplatzhalter 2"/>
          <p:cNvSpPr txBox="1">
            <a:spLocks/>
          </p:cNvSpPr>
          <p:nvPr/>
        </p:nvSpPr>
        <p:spPr>
          <a:xfrm>
            <a:off x="602657" y="3926681"/>
            <a:ext cx="5651100" cy="4859509"/>
          </a:xfrm>
          <a:prstGeom prst="rect">
            <a:avLst/>
          </a:prstGeom>
          <a:solidFill>
            <a:schemeClr val="bg1"/>
          </a:solidFill>
          <a:ln>
            <a:solidFill>
              <a:schemeClr val="bg1"/>
            </a:solidFill>
          </a:ln>
        </p:spPr>
        <p:txBody>
          <a:bodyPr vert="horz" lIns="91440" tIns="45720" rIns="91440" bIns="45720" rtlCol="0"/>
          <a:lstStyle>
            <a:lvl1pPr marL="0" algn="just" defTabSz="914400" rtl="0" eaLnBrk="1" latinLnBrk="0" hangingPunct="1">
              <a:defRPr sz="1200" kern="1200">
                <a:solidFill>
                  <a:schemeClr val="tx1"/>
                </a:solidFill>
                <a:latin typeface="+mn-lt"/>
                <a:ea typeface="+mn-ea"/>
                <a:cs typeface="+mn-cs"/>
              </a:defRPr>
            </a:lvl1pPr>
            <a:lvl2pPr marL="457200" algn="just" defTabSz="914400" rtl="0" eaLnBrk="1" latinLnBrk="0" hangingPunct="1">
              <a:defRPr sz="1200" kern="1200">
                <a:solidFill>
                  <a:schemeClr val="tx1"/>
                </a:solidFill>
                <a:latin typeface="+mn-lt"/>
                <a:ea typeface="+mn-ea"/>
                <a:cs typeface="+mn-cs"/>
              </a:defRPr>
            </a:lvl2pPr>
            <a:lvl3pPr marL="914400" algn="just" defTabSz="914400" rtl="0" eaLnBrk="1" latinLnBrk="0" hangingPunct="1">
              <a:defRPr sz="1200" kern="1200">
                <a:solidFill>
                  <a:schemeClr val="tx1"/>
                </a:solidFill>
                <a:latin typeface="+mn-lt"/>
                <a:ea typeface="+mn-ea"/>
                <a:cs typeface="+mn-cs"/>
              </a:defRPr>
            </a:lvl3pPr>
            <a:lvl4pPr marL="1371600" algn="just" defTabSz="914400" rtl="0" eaLnBrk="1" latinLnBrk="0" hangingPunct="1">
              <a:defRPr sz="1200" kern="1200">
                <a:solidFill>
                  <a:schemeClr val="tx1"/>
                </a:solidFill>
                <a:latin typeface="+mn-lt"/>
                <a:ea typeface="+mn-ea"/>
                <a:cs typeface="+mn-cs"/>
              </a:defRPr>
            </a:lvl4pPr>
            <a:lvl5pPr marL="1828800" algn="just"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t>In order to catch a glimpse of the algorithms in automotive inverters, the application of two types of control were shown in the presentation. </a:t>
            </a:r>
          </a:p>
          <a:p>
            <a:endParaRPr lang="en-US" dirty="0" smtClean="0"/>
          </a:p>
          <a:p>
            <a:r>
              <a:rPr lang="en-US" dirty="0" smtClean="0"/>
              <a:t>The motor control was reduced to PI controller, governing the transformed voltages</a:t>
            </a:r>
            <a:r>
              <a:rPr lang="en-US" smtClean="0"/>
              <a:t>. Besides </a:t>
            </a:r>
            <a:r>
              <a:rPr lang="en-US" dirty="0" smtClean="0"/>
              <a:t>this important algorithm, the inverter </a:t>
            </a:r>
            <a:r>
              <a:rPr lang="en-US" smtClean="0"/>
              <a:t>software </a:t>
            </a:r>
            <a:r>
              <a:rPr lang="en-US"/>
              <a:t>has to provide further functions.</a:t>
            </a:r>
            <a:endParaRPr lang="en-US" dirty="0" smtClean="0"/>
          </a:p>
          <a:p>
            <a:r>
              <a:rPr lang="en-US" dirty="0" smtClean="0"/>
              <a:t>One important fact is, that the resources of the control unit are limited. The often used CPU </a:t>
            </a:r>
            <a:r>
              <a:rPr lang="en-US" dirty="0" err="1" smtClean="0"/>
              <a:t>Tricore</a:t>
            </a:r>
            <a:r>
              <a:rPr lang="en-US" dirty="0" smtClean="0"/>
              <a:t> TC17XX is able to be clocked at 200..300MHz. The fastest cycle of the control software is 10kHz, which thereby defines the pulse width frequency of the voltage output. Therefore, the full functionality of the inverter software has to be implemented in much less than </a:t>
            </a:r>
            <a:r>
              <a:rPr lang="en-US" smtClean="0"/>
              <a:t>30‘000 instructions, given </a:t>
            </a:r>
            <a:r>
              <a:rPr lang="en-US" dirty="0" smtClean="0"/>
              <a:t>the fastest cycle. </a:t>
            </a:r>
          </a:p>
          <a:p>
            <a:r>
              <a:rPr lang="en-US" dirty="0" smtClean="0"/>
              <a:t>This consideration emphasizes the demand for </a:t>
            </a:r>
            <a:r>
              <a:rPr lang="en-US" b="1" dirty="0" smtClean="0"/>
              <a:t>efficient coding and task scheduling </a:t>
            </a:r>
            <a:r>
              <a:rPr lang="en-US" dirty="0" smtClean="0"/>
              <a:t>in slower tasks. It leads to simple and robust implementation of controls, which is possible by a proportional-integral algorithm (the picture on the left shows a mechanical implementation of the proportional part of the controller).</a:t>
            </a:r>
          </a:p>
          <a:p>
            <a:endParaRPr lang="en-US" dirty="0" smtClean="0"/>
          </a:p>
          <a:p>
            <a:r>
              <a:rPr lang="en-US" dirty="0" smtClean="0"/>
              <a:t>One result of the demonstration of slip detection in the inverter was a closer collaboration with other control units  - on software basis and work basis. </a:t>
            </a:r>
          </a:p>
          <a:p>
            <a:r>
              <a:rPr lang="en-US" dirty="0" smtClean="0"/>
              <a:t>It is a fact </a:t>
            </a:r>
            <a:r>
              <a:rPr lang="en-US" smtClean="0"/>
              <a:t>that </a:t>
            </a:r>
            <a:r>
              <a:rPr lang="en-US"/>
              <a:t>specifications </a:t>
            </a:r>
            <a:r>
              <a:rPr lang="en-US" smtClean="0"/>
              <a:t>and boundary conditions of </a:t>
            </a:r>
            <a:r>
              <a:rPr lang="en-US" dirty="0" smtClean="0"/>
              <a:t>the electric drive and the combustion drivetrain differ strongly. However, most of the present electric vehicles are designed similar to vehicles with combustion engines (cp. first cars and horse carriages in right picture) – also when the architecture under the hood is considered. </a:t>
            </a:r>
          </a:p>
          <a:p>
            <a:r>
              <a:rPr lang="en-US" dirty="0" smtClean="0"/>
              <a:t>With the focus on dynamics of torque, compactness of installation space and fast charging, the </a:t>
            </a:r>
            <a:r>
              <a:rPr lang="en-US" b="1" dirty="0" smtClean="0"/>
              <a:t>differentiation of the electric vehicles</a:t>
            </a:r>
            <a:r>
              <a:rPr lang="en-US" dirty="0" smtClean="0"/>
              <a:t> can be expected. Possible impact for the electronics might include a relocation of functionalities between battery, brake, inverter and motor.</a:t>
            </a:r>
            <a:endParaRPr lang="en-US" dirty="0"/>
          </a:p>
        </p:txBody>
      </p:sp>
    </p:spTree>
    <p:extLst>
      <p:ext uri="{BB962C8B-B14F-4D97-AF65-F5344CB8AC3E}">
        <p14:creationId xmlns:p14="http://schemas.microsoft.com/office/powerpoint/2010/main" val="3825280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marL="457200" lvl="1" indent="0">
                  <a:buNone/>
                </a:pPr>
                <a:r>
                  <a:rPr lang="en-US" dirty="0" smtClean="0">
                    <a:sym typeface="Symbol" panose="05050102010706020507" pitchFamily="18" charset="2"/>
                  </a:rPr>
                  <a:t>e.g. </a:t>
                </a:r>
              </a:p>
              <a:p>
                <a:pPr marL="457200" lvl="1" indent="0">
                  <a:buNone/>
                </a:pPr>
                <a:r>
                  <a:rPr lang="en-US" i="1" baseline="0" dirty="0" smtClean="0">
                    <a:latin typeface="Symbol" panose="05050102010706020507" pitchFamily="18" charset="2"/>
                    <a:sym typeface="Symbol" panose="05050102010706020507" pitchFamily="18" charset="2"/>
                  </a:rPr>
                  <a:t>ny</a:t>
                </a:r>
                <a:r>
                  <a:rPr lang="en-US" i="1" baseline="-25000" dirty="0" smtClean="0">
                    <a:sym typeface="Symbol" panose="05050102010706020507" pitchFamily="18" charset="2"/>
                  </a:rPr>
                  <a:t>1</a:t>
                </a:r>
                <a:r>
                  <a:rPr lang="en-US" dirty="0" smtClean="0">
                    <a:sym typeface="Symbol" panose="05050102010706020507" pitchFamily="18" charset="2"/>
                  </a:rPr>
                  <a:t> = 95%  	</a:t>
                </a:r>
                <a:r>
                  <a:rPr lang="en-US" i="1" dirty="0" smtClean="0">
                    <a:latin typeface="Symbol" panose="05050102010706020507" pitchFamily="18" charset="2"/>
                    <a:sym typeface="Symbol" panose="05050102010706020507" pitchFamily="18" charset="2"/>
                  </a:rPr>
                  <a:t>ny</a:t>
                </a:r>
                <a:r>
                  <a:rPr lang="en-US" i="1" baseline="-25000" dirty="0" smtClean="0">
                    <a:sym typeface="Symbol" panose="05050102010706020507" pitchFamily="18" charset="2"/>
                  </a:rPr>
                  <a:t>2</a:t>
                </a:r>
                <a:r>
                  <a:rPr lang="en-US" dirty="0" smtClean="0">
                    <a:sym typeface="Symbol" panose="05050102010706020507" pitchFamily="18" charset="2"/>
                  </a:rPr>
                  <a:t>    = 97.5% </a:t>
                </a:r>
              </a:p>
              <a:p>
                <a:pPr marL="457200" lvl="1" indent="0">
                  <a:buNone/>
                </a:pPr>
                <a:r>
                  <a:rPr lang="en-US" dirty="0" smtClean="0">
                    <a:sym typeface="Symbol" panose="05050102010706020507" pitchFamily="18" charset="2"/>
                  </a:rPr>
                  <a:t>			</a:t>
                </a:r>
                <a:r>
                  <a:rPr lang="en-US" i="1" dirty="0" smtClean="0">
                    <a:sym typeface="Symbol" panose="05050102010706020507" pitchFamily="18" charset="2"/>
                  </a:rPr>
                  <a:t>P</a:t>
                </a:r>
                <a:r>
                  <a:rPr lang="en-US" i="1" baseline="-25000" dirty="0" smtClean="0">
                    <a:sym typeface="Symbol" panose="05050102010706020507" pitchFamily="18" charset="2"/>
                  </a:rPr>
                  <a:t>out2</a:t>
                </a:r>
                <a:r>
                  <a:rPr lang="en-US" dirty="0" smtClean="0">
                    <a:sym typeface="Symbol" panose="05050102010706020507" pitchFamily="18" charset="2"/>
                  </a:rPr>
                  <a:t> ≈ 200% ∙ </a:t>
                </a:r>
                <a:r>
                  <a:rPr lang="en-US" i="1" dirty="0" smtClean="0">
                    <a:sym typeface="Symbol" panose="05050102010706020507" pitchFamily="18" charset="2"/>
                  </a:rPr>
                  <a:t>P</a:t>
                </a:r>
                <a:r>
                  <a:rPr lang="en-US" i="1" baseline="-25000" dirty="0" smtClean="0">
                    <a:sym typeface="Symbol" panose="05050102010706020507" pitchFamily="18" charset="2"/>
                  </a:rPr>
                  <a:t>out1</a:t>
                </a:r>
                <a:endParaRPr lang="en-US" baseline="-25000" dirty="0" smtClean="0">
                  <a:sym typeface="Wingdings" panose="05000000000000000000" pitchFamily="2" charset="2"/>
                </a:endParaRPr>
              </a:p>
              <a:p>
                <a:pPr algn="just"/>
                <a:endParaRPr lang="de-DE" dirty="0" smtClean="0"/>
              </a:p>
            </p:txBody>
          </p:sp>
        </mc:Choice>
        <mc:Fallback xmlns="">
          <p:sp>
            <p:nvSpPr>
              <p:cNvPr id="3" name="Notizenplatzhalter 2"/>
              <p:cNvSpPr>
                <a:spLocks noGrp="1"/>
              </p:cNvSpPr>
              <p:nvPr>
                <p:ph type="body" idx="1"/>
              </p:nvPr>
            </p:nvSpPr>
            <p:spPr/>
            <p:txBody>
              <a:bodyPr/>
              <a:lstStyle/>
              <a:p>
                <a:pPr algn="just"/>
                <a:endParaRPr lang="de-DE" dirty="0" smtClean="0"/>
              </a:p>
              <a:p>
                <a:pPr algn="just"/>
                <a:r>
                  <a:rPr lang="de-DE" dirty="0" smtClean="0"/>
                  <a:t>Die Leistungselektronik als Fachgebiet befasst sich mit der Umformung elektrischer Energie mittels Schaltelementen. Dabei nimmt der Wirkungsgrad </a:t>
                </a:r>
                <a:r>
                  <a:rPr lang="de-DE" i="1" dirty="0">
                    <a:latin typeface="Symbol" panose="05050102010706020507" pitchFamily="18" charset="2"/>
                  </a:rPr>
                  <a:t>h </a:t>
                </a:r>
                <a:r>
                  <a:rPr lang="de-DE" dirty="0" smtClean="0"/>
                  <a:t>der Energie-konversion eine zentrale Rolle ein. Der Wirkungsgrad ist definiert durch die in das System eingehende Leistung </a:t>
                </a:r>
                <a:r>
                  <a:rPr lang="de-DE" i="0">
                    <a:latin typeface="Cambria Math" panose="02040503050406030204" pitchFamily="18" charset="0"/>
                    <a:ea typeface="Cambria Math" panose="02040503050406030204" pitchFamily="18" charset="0"/>
                  </a:rPr>
                  <a:t>𝑃_𝑖𝑛</a:t>
                </a:r>
                <a:r>
                  <a:rPr lang="de-DE" dirty="0" smtClean="0"/>
                  <a:t> und die vom System abgegebene Leistung </a:t>
                </a:r>
                <a:r>
                  <a:rPr lang="de-DE" i="0">
                    <a:latin typeface="Cambria Math" panose="02040503050406030204" pitchFamily="18" charset="0"/>
                    <a:ea typeface="Cambria Math" panose="02040503050406030204" pitchFamily="18" charset="0"/>
                  </a:rPr>
                  <a:t>𝑃_</a:t>
                </a:r>
                <a:r>
                  <a:rPr lang="de-DE" b="0" i="0" smtClean="0">
                    <a:latin typeface="Cambria Math" panose="02040503050406030204" pitchFamily="18" charset="0"/>
                    <a:ea typeface="Cambria Math" panose="02040503050406030204" pitchFamily="18" charset="0"/>
                  </a:rPr>
                  <a:t>𝑜𝑢𝑡</a:t>
                </a:r>
                <a:r>
                  <a:rPr lang="de-DE" dirty="0" smtClean="0"/>
                  <a:t> bzw. der Verlustleistung </a:t>
                </a:r>
                <a:r>
                  <a:rPr lang="de-DE" i="0">
                    <a:latin typeface="Cambria Math" panose="02040503050406030204" pitchFamily="18" charset="0"/>
                    <a:ea typeface="Cambria Math" panose="02040503050406030204" pitchFamily="18" charset="0"/>
                  </a:rPr>
                  <a:t>𝑃_</a:t>
                </a:r>
                <a:r>
                  <a:rPr lang="de-DE" b="0" i="0" smtClean="0">
                    <a:latin typeface="Cambria Math" panose="02040503050406030204" pitchFamily="18" charset="0"/>
                    <a:ea typeface="Cambria Math" panose="02040503050406030204" pitchFamily="18" charset="0"/>
                  </a:rPr>
                  <a:t>𝑙𝑜𝑠𝑠</a:t>
                </a:r>
                <a:r>
                  <a:rPr lang="de-DE" dirty="0" smtClean="0"/>
                  <a:t>:</a:t>
                </a:r>
              </a:p>
              <a:p>
                <a:pPr algn="just"/>
                <a:endParaRPr lang="de-DE" dirty="0"/>
              </a:p>
              <a:p>
                <a:pPr algn="just"/>
                <a:r>
                  <a:rPr lang="de-DE" i="0" smtClean="0">
                    <a:latin typeface="Cambria Math" panose="02040503050406030204" pitchFamily="18" charset="0"/>
                    <a:ea typeface="Cambria Math" panose="02040503050406030204" pitchFamily="18" charset="0"/>
                  </a:rPr>
                  <a:t>𝜂</a:t>
                </a:r>
                <a:r>
                  <a:rPr lang="de-DE" b="0" i="0" smtClean="0">
                    <a:latin typeface="Cambria Math" panose="02040503050406030204" pitchFamily="18" charset="0"/>
                    <a:ea typeface="Cambria Math" panose="02040503050406030204" pitchFamily="18" charset="0"/>
                  </a:rPr>
                  <a:t>=𝑃_𝑜𝑢𝑡/𝑃_𝑖𝑛 =</a:t>
                </a:r>
                <a:r>
                  <a:rPr lang="de-DE" i="0">
                    <a:latin typeface="Cambria Math" panose="02040503050406030204" pitchFamily="18" charset="0"/>
                    <a:ea typeface="Cambria Math" panose="02040503050406030204" pitchFamily="18" charset="0"/>
                  </a:rPr>
                  <a:t>(𝑃_</a:t>
                </a:r>
                <a:r>
                  <a:rPr lang="de-DE" b="0" i="0" smtClean="0">
                    <a:latin typeface="Cambria Math" panose="02040503050406030204" pitchFamily="18" charset="0"/>
                    <a:ea typeface="Cambria Math" panose="02040503050406030204" pitchFamily="18" charset="0"/>
                  </a:rPr>
                  <a:t>𝑖𝑛+𝑃_𝑙𝑜𝑠𝑠)/</a:t>
                </a:r>
                <a:r>
                  <a:rPr lang="de-DE" i="0">
                    <a:latin typeface="Cambria Math" panose="02040503050406030204" pitchFamily="18" charset="0"/>
                    <a:ea typeface="Cambria Math" panose="02040503050406030204" pitchFamily="18" charset="0"/>
                  </a:rPr>
                  <a:t>𝑃_𝑖𝑛 </a:t>
                </a:r>
                <a:endParaRPr lang="de-DE" dirty="0" smtClean="0"/>
              </a:p>
              <a:p>
                <a:pPr algn="just"/>
                <a:endParaRPr lang="de-DE" dirty="0"/>
              </a:p>
              <a:p>
                <a:pPr algn="just"/>
                <a:r>
                  <a:rPr lang="de-DE" dirty="0" smtClean="0"/>
                  <a:t>In vielen Anwendungen nähert sich dieser in den relevanten Betriebspunkten bereits 99% (z.B. Photovoltaik-Invertern). </a:t>
                </a:r>
              </a:p>
              <a:p>
                <a:pPr algn="just"/>
                <a:r>
                  <a:rPr lang="de-DE" dirty="0" smtClean="0"/>
                  <a:t>Der Zweck eines hohen Wirkungsgrad ist dabei die </a:t>
                </a:r>
                <a:r>
                  <a:rPr lang="de-DE" dirty="0"/>
                  <a:t>Reduktion der </a:t>
                </a:r>
                <a:r>
                  <a:rPr lang="de-DE" dirty="0" smtClean="0"/>
                  <a:t>Verlustleistung des Systems. Die Verlustleistung definiert die Größe des Kühlsystems und darüber zu einem Großteil die Dimensionen des Gehäuses. Bei der Verbesserung eines bereits hohen Ausgangswirkungsgrades </a:t>
                </a:r>
                <a:r>
                  <a:rPr lang="de-DE" i="1" dirty="0" smtClean="0">
                    <a:latin typeface="Symbol" panose="05050102010706020507" pitchFamily="18" charset="2"/>
                  </a:rPr>
                  <a:t>h</a:t>
                </a:r>
                <a:r>
                  <a:rPr lang="de-DE" i="1" baseline="-25000" dirty="0" smtClean="0"/>
                  <a:t>1</a:t>
                </a:r>
                <a:r>
                  <a:rPr lang="de-DE" dirty="0" smtClean="0"/>
                  <a:t> um wenige Prozentpunkte kann so bei gleicher Verlustleistung ein Vielfaches der abgegebenen Leistung </a:t>
                </a:r>
                <a:r>
                  <a:rPr lang="de-DE" i="0">
                    <a:latin typeface="Cambria Math" panose="02040503050406030204" pitchFamily="18" charset="0"/>
                    <a:ea typeface="Cambria Math" panose="02040503050406030204" pitchFamily="18" charset="0"/>
                  </a:rPr>
                  <a:t>𝑃_</a:t>
                </a:r>
                <a:r>
                  <a:rPr lang="de-DE" b="0" i="0" smtClean="0">
                    <a:latin typeface="Cambria Math" panose="02040503050406030204" pitchFamily="18" charset="0"/>
                    <a:ea typeface="Cambria Math" panose="02040503050406030204" pitchFamily="18" charset="0"/>
                  </a:rPr>
                  <a:t>𝑜𝑢𝑡</a:t>
                </a:r>
                <a:r>
                  <a:rPr lang="de-DE" dirty="0" smtClean="0"/>
                  <a:t> generiert werden. </a:t>
                </a:r>
              </a:p>
            </p:txBody>
          </p:sp>
        </mc:Fallback>
      </mc:AlternateContent>
      <p:sp>
        <p:nvSpPr>
          <p:cNvPr id="4" name="Foliennummernplatzhalter 3"/>
          <p:cNvSpPr>
            <a:spLocks noGrp="1"/>
          </p:cNvSpPr>
          <p:nvPr>
            <p:ph type="sldNum" sz="quarter" idx="10"/>
          </p:nvPr>
        </p:nvSpPr>
        <p:spPr/>
        <p:txBody>
          <a:bodyPr/>
          <a:lstStyle/>
          <a:p>
            <a:fld id="{87B69DFD-B277-4758-94C3-C8FE9ED65486}" type="slidenum">
              <a:rPr lang="de-DE" smtClean="0"/>
              <a:pPr/>
              <a:t>2</a:t>
            </a:fld>
            <a:endParaRPr lang="de-DE"/>
          </a:p>
        </p:txBody>
      </p:sp>
      <mc:AlternateContent xmlns:mc="http://schemas.openxmlformats.org/markup-compatibility/2006" xmlns:a14="http://schemas.microsoft.com/office/drawing/2010/main">
        <mc:Choice Requires="a14">
          <p:sp>
            <p:nvSpPr>
              <p:cNvPr id="5" name="Notizenplatzhalter 2"/>
              <p:cNvSpPr txBox="1">
                <a:spLocks/>
              </p:cNvSpPr>
              <p:nvPr/>
            </p:nvSpPr>
            <p:spPr>
              <a:xfrm>
                <a:off x="602657" y="3926681"/>
                <a:ext cx="5651100" cy="4859509"/>
              </a:xfrm>
              <a:prstGeom prst="rect">
                <a:avLst/>
              </a:prstGeom>
              <a:solidFill>
                <a:schemeClr val="bg1"/>
              </a:solidFill>
              <a:ln>
                <a:solidFill>
                  <a:schemeClr val="bg1"/>
                </a:solidFill>
              </a:ln>
            </p:spPr>
            <p:txBody>
              <a:bodyPr vert="horz" lIns="91440" tIns="45720" rIns="91440" bIns="45720" rtlCol="0"/>
              <a:lstStyle>
                <a:lvl1pPr marL="0" algn="just" defTabSz="914400" rtl="0" eaLnBrk="1" latinLnBrk="0" hangingPunct="1">
                  <a:defRPr sz="1200" kern="1200">
                    <a:solidFill>
                      <a:schemeClr val="tx1"/>
                    </a:solidFill>
                    <a:latin typeface="+mn-lt"/>
                    <a:ea typeface="+mn-ea"/>
                    <a:cs typeface="+mn-cs"/>
                  </a:defRPr>
                </a:lvl1pPr>
                <a:lvl2pPr marL="457200" algn="just" defTabSz="914400" rtl="0" eaLnBrk="1" latinLnBrk="0" hangingPunct="1">
                  <a:defRPr sz="1200" kern="1200">
                    <a:solidFill>
                      <a:schemeClr val="tx1"/>
                    </a:solidFill>
                    <a:latin typeface="+mn-lt"/>
                    <a:ea typeface="+mn-ea"/>
                    <a:cs typeface="+mn-cs"/>
                  </a:defRPr>
                </a:lvl2pPr>
                <a:lvl3pPr marL="914400" algn="just" defTabSz="914400" rtl="0" eaLnBrk="1" latinLnBrk="0" hangingPunct="1">
                  <a:defRPr sz="1200" kern="1200">
                    <a:solidFill>
                      <a:schemeClr val="tx1"/>
                    </a:solidFill>
                    <a:latin typeface="+mn-lt"/>
                    <a:ea typeface="+mn-ea"/>
                    <a:cs typeface="+mn-cs"/>
                  </a:defRPr>
                </a:lvl3pPr>
                <a:lvl4pPr marL="1371600" algn="just" defTabSz="914400" rtl="0" eaLnBrk="1" latinLnBrk="0" hangingPunct="1">
                  <a:defRPr sz="1200" kern="1200">
                    <a:solidFill>
                      <a:schemeClr val="tx1"/>
                    </a:solidFill>
                    <a:latin typeface="+mn-lt"/>
                    <a:ea typeface="+mn-ea"/>
                    <a:cs typeface="+mn-cs"/>
                  </a:defRPr>
                </a:lvl4pPr>
                <a:lvl5pPr marL="1828800" algn="just"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t>An inverter is a </a:t>
                </a:r>
                <a:r>
                  <a:rPr lang="en-US" b="1" dirty="0" smtClean="0"/>
                  <a:t>power electronic device</a:t>
                </a:r>
                <a:r>
                  <a:rPr lang="en-US" dirty="0" smtClean="0"/>
                  <a:t>, which supplies the connected devices with suitable voltages and currents. It transforms the direct currents and voltages of the battery in alternating values in order to drive the motor. In the other direction, the inverter charges the battery with direct current generated by the alternating current of the motor.</a:t>
                </a:r>
              </a:p>
              <a:p>
                <a:endParaRPr lang="en-US" dirty="0" smtClean="0"/>
              </a:p>
              <a:p>
                <a:r>
                  <a:rPr lang="en-US" dirty="0" smtClean="0"/>
                  <a:t>A major concern is the </a:t>
                </a:r>
                <a:r>
                  <a:rPr lang="en-US" b="1" dirty="0" smtClean="0"/>
                  <a:t>power losses </a:t>
                </a:r>
                <a:r>
                  <a:rPr lang="en-US" i="1" dirty="0" err="1" smtClean="0">
                    <a:latin typeface="Cambria Math" panose="02040503050406030204" pitchFamily="18" charset="0"/>
                    <a:ea typeface="Cambria Math" panose="02040503050406030204" pitchFamily="18" charset="0"/>
                  </a:rPr>
                  <a:t>P</a:t>
                </a:r>
                <a:r>
                  <a:rPr lang="en-US" i="1" baseline="-25000" dirty="0" err="1" smtClean="0">
                    <a:latin typeface="Cambria Math" panose="02040503050406030204" pitchFamily="18" charset="0"/>
                    <a:ea typeface="Cambria Math" panose="02040503050406030204" pitchFamily="18" charset="0"/>
                  </a:rPr>
                  <a:t>loss</a:t>
                </a:r>
                <a:r>
                  <a:rPr lang="en-US" dirty="0" smtClean="0"/>
                  <a:t>, generated by the conversion. These losses are the excess heat and have to be conducted to the cooling system in order to limit the temperature. Therefore, the more losses are produced the larger the inverter will get.</a:t>
                </a:r>
              </a:p>
              <a:p>
                <a:r>
                  <a:rPr lang="en-US" dirty="0" smtClean="0"/>
                  <a:t>In automotive applications the size is limited by the installation space specification of the vehicle.</a:t>
                </a:r>
              </a:p>
              <a:p>
                <a:endParaRPr lang="en-US" dirty="0" smtClean="0"/>
              </a:p>
              <a:p>
                <a:r>
                  <a:rPr lang="en-US" dirty="0" smtClean="0"/>
                  <a:t>In order to get more output power </a:t>
                </a:r>
                <a:r>
                  <a:rPr lang="en-US" i="1" dirty="0" smtClean="0">
                    <a:latin typeface="Cambria Math" panose="02040503050406030204" pitchFamily="18" charset="0"/>
                    <a:ea typeface="Cambria Math" panose="02040503050406030204" pitchFamily="18" charset="0"/>
                  </a:rPr>
                  <a:t>P</a:t>
                </a:r>
                <a:r>
                  <a:rPr lang="en-US" i="1" baseline="-25000" dirty="0" smtClean="0">
                    <a:latin typeface="Cambria Math" panose="02040503050406030204" pitchFamily="18" charset="0"/>
                    <a:ea typeface="Cambria Math" panose="02040503050406030204" pitchFamily="18" charset="0"/>
                  </a:rPr>
                  <a:t>out</a:t>
                </a:r>
                <a:r>
                  <a:rPr lang="en-US" i="1" dirty="0" smtClean="0">
                    <a:latin typeface="Cambria Math" panose="02040503050406030204" pitchFamily="18" charset="0"/>
                    <a:ea typeface="Cambria Math" panose="02040503050406030204" pitchFamily="18" charset="0"/>
                  </a:rPr>
                  <a:t> </a:t>
                </a:r>
                <a:r>
                  <a:rPr lang="en-US" dirty="0" smtClean="0"/>
                  <a:t>per power loss </a:t>
                </a:r>
                <a:r>
                  <a:rPr lang="en-US" i="1" dirty="0" err="1" smtClean="0">
                    <a:latin typeface="Cambria Math" panose="02040503050406030204" pitchFamily="18" charset="0"/>
                    <a:ea typeface="Cambria Math" panose="02040503050406030204" pitchFamily="18" charset="0"/>
                  </a:rPr>
                  <a:t>P</a:t>
                </a:r>
                <a:r>
                  <a:rPr lang="en-US" i="1" baseline="-25000" dirty="0" err="1" smtClean="0">
                    <a:latin typeface="Cambria Math" panose="02040503050406030204" pitchFamily="18" charset="0"/>
                    <a:ea typeface="Cambria Math" panose="02040503050406030204" pitchFamily="18" charset="0"/>
                  </a:rPr>
                  <a:t>loss</a:t>
                </a:r>
                <a:r>
                  <a:rPr lang="en-US" i="1" dirty="0" smtClean="0">
                    <a:latin typeface="Cambria Math" panose="02040503050406030204" pitchFamily="18" charset="0"/>
                    <a:ea typeface="Cambria Math" panose="02040503050406030204" pitchFamily="18" charset="0"/>
                  </a:rPr>
                  <a:t> </a:t>
                </a:r>
                <a:r>
                  <a:rPr lang="en-US" dirty="0" smtClean="0"/>
                  <a:t>the efficiency </a:t>
                </a:r>
                <a:r>
                  <a:rPr lang="en-US" i="1" dirty="0" smtClean="0">
                    <a:latin typeface="Symbol" panose="05050102010706020507" pitchFamily="18" charset="2"/>
                  </a:rPr>
                  <a:t>h</a:t>
                </a:r>
                <a:r>
                  <a:rPr lang="en-US" dirty="0" smtClean="0"/>
                  <a:t> of the inverter has to be raised. The relationship between the factor “output per loss” and the efficiency is the following:</a:t>
                </a:r>
              </a:p>
              <a:p>
                <a:endParaRPr lang="en-US" dirty="0"/>
              </a:p>
              <a:p>
                <a:pPr>
                  <a:tabLst>
                    <a:tab pos="2689225" algn="ctr"/>
                    <a:tab pos="5378450" algn="r"/>
                  </a:tabLst>
                </a:pPr>
                <a:r>
                  <a:rPr lang="de-DE" b="0" dirty="0" smtClean="0"/>
                  <a:t>	</a:t>
                </a:r>
                <a14:m>
                  <m:oMath xmlns:m="http://schemas.openxmlformats.org/officeDocument/2006/math">
                    <m:f>
                      <m:fPr>
                        <m:ctrlPr>
                          <a:rPr lang="de-DE" b="0" i="1" smtClean="0">
                            <a:latin typeface="Cambria Math" panose="02040503050406030204" pitchFamily="18" charset="0"/>
                          </a:rPr>
                        </m:ctrlPr>
                      </m:fPr>
                      <m:num>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𝑜𝑢𝑡</m:t>
                            </m:r>
                          </m:sub>
                        </m:sSub>
                      </m:num>
                      <m:den>
                        <m:sSub>
                          <m:sSubPr>
                            <m:ctrlPr>
                              <a:rPr lang="de-DE" b="0" i="1" smtClean="0">
                                <a:latin typeface="Cambria Math" panose="02040503050406030204" pitchFamily="18" charset="0"/>
                              </a:rPr>
                            </m:ctrlPr>
                          </m:sSubPr>
                          <m:e>
                            <m:r>
                              <a:rPr lang="de-DE" b="0" i="1" smtClean="0">
                                <a:latin typeface="Cambria Math" panose="02040503050406030204" pitchFamily="18" charset="0"/>
                              </a:rPr>
                              <m:t>𝑃</m:t>
                            </m:r>
                          </m:e>
                          <m:sub>
                            <m:r>
                              <a:rPr lang="de-DE" b="0" i="1" smtClean="0">
                                <a:latin typeface="Cambria Math" panose="02040503050406030204" pitchFamily="18" charset="0"/>
                              </a:rPr>
                              <m:t>𝑙𝑜𝑠𝑠</m:t>
                            </m:r>
                          </m:sub>
                        </m:sSub>
                      </m:den>
                    </m:f>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𝜂</m:t>
                        </m:r>
                      </m:num>
                      <m:den>
                        <m:r>
                          <a:rPr lang="de-DE" b="0" i="1" smtClean="0">
                            <a:latin typeface="Cambria Math" panose="02040503050406030204" pitchFamily="18" charset="0"/>
                          </a:rPr>
                          <m:t>1−</m:t>
                        </m:r>
                        <m:r>
                          <a:rPr lang="de-DE" i="1">
                            <a:latin typeface="Cambria Math" panose="02040503050406030204" pitchFamily="18" charset="0"/>
                          </a:rPr>
                          <m:t>𝜂</m:t>
                        </m:r>
                      </m:den>
                    </m:f>
                  </m:oMath>
                </a14:m>
                <a:r>
                  <a:rPr lang="en-US" dirty="0" smtClean="0"/>
                  <a:t> 	(1)</a:t>
                </a:r>
              </a:p>
              <a:p>
                <a:pPr>
                  <a:tabLst>
                    <a:tab pos="2689225" algn="ctr"/>
                    <a:tab pos="5378450" algn="r"/>
                  </a:tabLst>
                </a:pPr>
                <a:endParaRPr lang="de-DE" dirty="0"/>
              </a:p>
              <a:p>
                <a:pPr>
                  <a:tabLst>
                    <a:tab pos="2689225" algn="ctr"/>
                    <a:tab pos="5378450" algn="r"/>
                  </a:tabLst>
                </a:pPr>
                <a:r>
                  <a:rPr lang="en-US" dirty="0" smtClean="0"/>
                  <a:t>The increase from 99% efficiency to 99,1</a:t>
                </a:r>
                <a:r>
                  <a:rPr lang="en-US" smtClean="0"/>
                  <a:t>% corresponds to a </a:t>
                </a:r>
                <a:r>
                  <a:rPr lang="en-US" dirty="0" smtClean="0"/>
                  <a:t>possible increase of the output power of about 11</a:t>
                </a:r>
                <a:r>
                  <a:rPr lang="en-US" smtClean="0"/>
                  <a:t>% at similar power losses.</a:t>
                </a:r>
                <a:endParaRPr lang="en-US" dirty="0"/>
              </a:p>
              <a:p>
                <a:pPr>
                  <a:tabLst>
                    <a:tab pos="2689225" algn="ctr"/>
                    <a:tab pos="5378450" algn="r"/>
                  </a:tabLst>
                </a:pPr>
                <a:endParaRPr lang="en-US" dirty="0" smtClean="0"/>
              </a:p>
              <a:p>
                <a:endParaRPr lang="de-DE" dirty="0" smtClean="0"/>
              </a:p>
            </p:txBody>
          </p:sp>
        </mc:Choice>
        <mc:Fallback xmlns="">
          <p:sp>
            <p:nvSpPr>
              <p:cNvPr id="5" name="Notizenplatzhalter 2"/>
              <p:cNvSpPr txBox="1">
                <a:spLocks noRot="1" noChangeAspect="1" noMove="1" noResize="1" noEditPoints="1" noAdjustHandles="1" noChangeArrowheads="1" noChangeShapeType="1" noTextEdit="1"/>
              </p:cNvSpPr>
              <p:nvPr/>
            </p:nvSpPr>
            <p:spPr>
              <a:xfrm>
                <a:off x="602657" y="3926681"/>
                <a:ext cx="5651100" cy="4859509"/>
              </a:xfrm>
              <a:prstGeom prst="rect">
                <a:avLst/>
              </a:prstGeom>
              <a:blipFill rotWithShape="0">
                <a:blip r:embed="rId3"/>
                <a:stretch>
                  <a:fillRect/>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885209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7B69DFD-B277-4758-94C3-C8FE9ED65486}" type="slidenum">
              <a:rPr lang="de-DE" smtClean="0"/>
              <a:pPr/>
              <a:t>20</a:t>
            </a:fld>
            <a:endParaRPr lang="de-DE"/>
          </a:p>
        </p:txBody>
      </p:sp>
    </p:spTree>
    <p:extLst>
      <p:ext uri="{BB962C8B-B14F-4D97-AF65-F5344CB8AC3E}">
        <p14:creationId xmlns:p14="http://schemas.microsoft.com/office/powerpoint/2010/main" val="3491691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7B69DFD-B277-4758-94C3-C8FE9ED65486}" type="slidenum">
              <a:rPr lang="de-DE" smtClean="0"/>
              <a:pPr/>
              <a:t>21</a:t>
            </a:fld>
            <a:endParaRPr lang="de-DE"/>
          </a:p>
        </p:txBody>
      </p:sp>
    </p:spTree>
    <p:extLst>
      <p:ext uri="{BB962C8B-B14F-4D97-AF65-F5344CB8AC3E}">
        <p14:creationId xmlns:p14="http://schemas.microsoft.com/office/powerpoint/2010/main" val="317158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7B69DFD-B277-4758-94C3-C8FE9ED65486}" type="slidenum">
              <a:rPr lang="de-DE" smtClean="0"/>
              <a:pPr/>
              <a:t>22</a:t>
            </a:fld>
            <a:endParaRPr lang="de-DE"/>
          </a:p>
        </p:txBody>
      </p:sp>
    </p:spTree>
    <p:extLst>
      <p:ext uri="{BB962C8B-B14F-4D97-AF65-F5344CB8AC3E}">
        <p14:creationId xmlns:p14="http://schemas.microsoft.com/office/powerpoint/2010/main" val="1017203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7B69DFD-B277-4758-94C3-C8FE9ED65486}" type="slidenum">
              <a:rPr lang="de-DE" smtClean="0"/>
              <a:pPr/>
              <a:t>23</a:t>
            </a:fld>
            <a:endParaRPr lang="de-DE"/>
          </a:p>
        </p:txBody>
      </p:sp>
    </p:spTree>
    <p:extLst>
      <p:ext uri="{BB962C8B-B14F-4D97-AF65-F5344CB8AC3E}">
        <p14:creationId xmlns:p14="http://schemas.microsoft.com/office/powerpoint/2010/main" val="4235749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7B69DFD-B277-4758-94C3-C8FE9ED65486}" type="slidenum">
              <a:rPr lang="de-DE" smtClean="0"/>
              <a:pPr/>
              <a:t>24</a:t>
            </a:fld>
            <a:endParaRPr lang="de-DE"/>
          </a:p>
        </p:txBody>
      </p:sp>
    </p:spTree>
    <p:extLst>
      <p:ext uri="{BB962C8B-B14F-4D97-AF65-F5344CB8AC3E}">
        <p14:creationId xmlns:p14="http://schemas.microsoft.com/office/powerpoint/2010/main" val="354929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7B69DFD-B277-4758-94C3-C8FE9ED65486}" type="slidenum">
              <a:rPr lang="de-DE" smtClean="0"/>
              <a:pPr/>
              <a:t>25</a:t>
            </a:fld>
            <a:endParaRPr lang="de-DE"/>
          </a:p>
        </p:txBody>
      </p:sp>
    </p:spTree>
    <p:extLst>
      <p:ext uri="{BB962C8B-B14F-4D97-AF65-F5344CB8AC3E}">
        <p14:creationId xmlns:p14="http://schemas.microsoft.com/office/powerpoint/2010/main" val="444160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7B69DFD-B277-4758-94C3-C8FE9ED65486}" type="slidenum">
              <a:rPr lang="de-DE" smtClean="0"/>
              <a:pPr/>
              <a:t>26</a:t>
            </a:fld>
            <a:endParaRPr lang="de-DE"/>
          </a:p>
        </p:txBody>
      </p:sp>
    </p:spTree>
    <p:extLst>
      <p:ext uri="{BB962C8B-B14F-4D97-AF65-F5344CB8AC3E}">
        <p14:creationId xmlns:p14="http://schemas.microsoft.com/office/powerpoint/2010/main" val="2497351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p:sp>
        <p:nvSpPr>
          <p:cNvPr id="3" name="Notizenplatzhalter 2"/>
          <p:cNvSpPr>
            <a:spLocks noGrp="1"/>
          </p:cNvSpPr>
          <p:nvPr>
            <p:ph type="body" idx="1"/>
          </p:nvPr>
        </p:nvSpPr>
        <p:spPr/>
        <p:txBody>
          <a:bodyPr/>
          <a:lstStyle/>
          <a:p>
            <a:r>
              <a:rPr lang="de-DE" smtClean="0">
                <a:sym typeface="Wingdings" panose="05000000000000000000" pitchFamily="2" charset="2"/>
              </a:rPr>
              <a:t>Structure of equation is similar to PT1  K u(t)</a:t>
            </a:r>
            <a:r>
              <a:rPr lang="de-DE" baseline="0" smtClean="0">
                <a:sym typeface="Wingdings" panose="05000000000000000000" pitchFamily="2" charset="2"/>
              </a:rPr>
              <a:t> = T d/dt y(t) +  y(t)</a:t>
            </a:r>
          </a:p>
          <a:p>
            <a:r>
              <a:rPr lang="de-DE" baseline="0" smtClean="0">
                <a:sym typeface="Wingdings" panose="05000000000000000000" pitchFamily="2" charset="2"/>
              </a:rPr>
              <a:t>Plus dependence on other orthogonal (q/d) coordinate </a:t>
            </a:r>
            <a:endParaRPr lang="de-DE"/>
          </a:p>
        </p:txBody>
      </p:sp>
      <p:sp>
        <p:nvSpPr>
          <p:cNvPr id="4" name="Foliennummernplatzhalter 3"/>
          <p:cNvSpPr>
            <a:spLocks noGrp="1"/>
          </p:cNvSpPr>
          <p:nvPr>
            <p:ph type="sldNum" sz="quarter" idx="10"/>
          </p:nvPr>
        </p:nvSpPr>
        <p:spPr/>
        <p:txBody>
          <a:bodyPr/>
          <a:lstStyle/>
          <a:p>
            <a:fld id="{87B69DFD-B277-4758-94C3-C8FE9ED65486}" type="slidenum">
              <a:rPr lang="de-DE" smtClean="0"/>
              <a:pPr/>
              <a:t>27</a:t>
            </a:fld>
            <a:endParaRPr lang="de-DE"/>
          </a:p>
        </p:txBody>
      </p:sp>
    </p:spTree>
    <p:extLst>
      <p:ext uri="{BB962C8B-B14F-4D97-AF65-F5344CB8AC3E}">
        <p14:creationId xmlns:p14="http://schemas.microsoft.com/office/powerpoint/2010/main" val="2748681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7B69DFD-B277-4758-94C3-C8FE9ED65486}" type="slidenum">
              <a:rPr lang="de-DE" smtClean="0"/>
              <a:pPr/>
              <a:t>28</a:t>
            </a:fld>
            <a:endParaRPr lang="de-DE"/>
          </a:p>
        </p:txBody>
      </p:sp>
    </p:spTree>
    <p:extLst>
      <p:ext uri="{BB962C8B-B14F-4D97-AF65-F5344CB8AC3E}">
        <p14:creationId xmlns:p14="http://schemas.microsoft.com/office/powerpoint/2010/main" val="434054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p:sp>
        <p:nvSpPr>
          <p:cNvPr id="3" name="Notizenplatzhalt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b="1" i="0" dirty="0" smtClean="0"/>
              <a:t>Magic </a:t>
            </a:r>
            <a:r>
              <a:rPr lang="de-DE" b="1" i="0" dirty="0" err="1" smtClean="0"/>
              <a:t>Formula</a:t>
            </a:r>
            <a:r>
              <a:rPr lang="de-DE" b="1" i="0" dirty="0" smtClean="0"/>
              <a:t>:  </a:t>
            </a:r>
            <a:r>
              <a:rPr lang="de-DE" i="1" dirty="0" err="1" smtClean="0"/>
              <a:t>F</a:t>
            </a:r>
            <a:r>
              <a:rPr lang="de-DE" baseline="-25000" dirty="0" err="1" smtClean="0"/>
              <a:t>x</a:t>
            </a:r>
            <a:r>
              <a:rPr lang="de-DE" dirty="0" smtClean="0"/>
              <a:t> = </a:t>
            </a:r>
            <a:r>
              <a:rPr lang="de-DE" i="1" dirty="0" smtClean="0"/>
              <a:t>f</a:t>
            </a:r>
            <a:r>
              <a:rPr lang="de-DE" dirty="0" smtClean="0"/>
              <a:t>(</a:t>
            </a:r>
            <a:r>
              <a:rPr lang="el-GR" i="1" dirty="0" smtClean="0"/>
              <a:t>κ</a:t>
            </a:r>
            <a:r>
              <a:rPr lang="el-GR" dirty="0" smtClean="0"/>
              <a:t>, </a:t>
            </a:r>
            <a:r>
              <a:rPr lang="de-DE" i="1" dirty="0" err="1" smtClean="0"/>
              <a:t>F</a:t>
            </a:r>
            <a:r>
              <a:rPr lang="de-DE" baseline="-25000" dirty="0" err="1" smtClean="0"/>
              <a:t>z</a:t>
            </a:r>
            <a:r>
              <a:rPr lang="de-DE" dirty="0" smtClean="0"/>
              <a:t>) = </a:t>
            </a:r>
            <a:r>
              <a:rPr lang="de-DE" i="1" dirty="0" err="1" smtClean="0"/>
              <a:t>F</a:t>
            </a:r>
            <a:r>
              <a:rPr lang="de-DE" baseline="-25000" dirty="0" err="1" smtClean="0"/>
              <a:t>z</a:t>
            </a:r>
            <a:r>
              <a:rPr lang="de-DE" dirty="0" err="1" smtClean="0"/>
              <a:t>·</a:t>
            </a:r>
            <a:r>
              <a:rPr lang="de-DE" i="1" dirty="0" err="1" smtClean="0"/>
              <a:t>D</a:t>
            </a:r>
            <a:r>
              <a:rPr lang="de-DE" dirty="0" err="1" smtClean="0"/>
              <a:t>·sin</a:t>
            </a:r>
            <a:r>
              <a:rPr lang="de-DE" dirty="0" smtClean="0"/>
              <a:t>( </a:t>
            </a:r>
            <a:r>
              <a:rPr lang="de-DE" i="1" dirty="0" err="1" smtClean="0"/>
              <a:t>C</a:t>
            </a:r>
            <a:r>
              <a:rPr lang="de-DE" dirty="0" err="1" smtClean="0"/>
              <a:t>·arctan</a:t>
            </a:r>
            <a:r>
              <a:rPr lang="de-DE" dirty="0" smtClean="0"/>
              <a:t>[ { </a:t>
            </a:r>
            <a:r>
              <a:rPr lang="de-DE" i="1" dirty="0" smtClean="0"/>
              <a:t>B</a:t>
            </a:r>
            <a:r>
              <a:rPr lang="el-GR" i="1" dirty="0" smtClean="0"/>
              <a:t>κ</a:t>
            </a:r>
            <a:r>
              <a:rPr lang="el-GR" dirty="0" smtClean="0"/>
              <a:t> – </a:t>
            </a:r>
            <a:r>
              <a:rPr lang="de-DE" i="1" dirty="0" smtClean="0"/>
              <a:t>E</a:t>
            </a:r>
            <a:r>
              <a:rPr lang="de-DE" dirty="0" smtClean="0"/>
              <a:t>·[ </a:t>
            </a:r>
            <a:r>
              <a:rPr lang="de-DE" i="1" dirty="0" smtClean="0"/>
              <a:t>B</a:t>
            </a:r>
            <a:r>
              <a:rPr lang="el-GR" i="1" dirty="0" smtClean="0"/>
              <a:t>κ</a:t>
            </a:r>
            <a:r>
              <a:rPr lang="el-GR" dirty="0" smtClean="0"/>
              <a:t> – </a:t>
            </a:r>
            <a:r>
              <a:rPr lang="de-DE" dirty="0" err="1" smtClean="0"/>
              <a:t>arctan</a:t>
            </a:r>
            <a:r>
              <a:rPr lang="de-DE" dirty="0" smtClean="0"/>
              <a:t>(</a:t>
            </a:r>
            <a:r>
              <a:rPr lang="de-DE" i="1" dirty="0" smtClean="0"/>
              <a:t>B</a:t>
            </a:r>
            <a:r>
              <a:rPr lang="el-GR" i="1" dirty="0" smtClean="0"/>
              <a:t>κ</a:t>
            </a:r>
            <a:r>
              <a:rPr lang="el-GR" dirty="0" smtClean="0"/>
              <a:t>) ] } ] )</a:t>
            </a:r>
            <a:endParaRPr lang="de-DE" dirty="0" smtClean="0"/>
          </a:p>
          <a:p>
            <a:endParaRPr lang="de-DE" dirty="0"/>
          </a:p>
        </p:txBody>
      </p:sp>
      <p:sp>
        <p:nvSpPr>
          <p:cNvPr id="4" name="Foliennummernplatzhalter 3"/>
          <p:cNvSpPr>
            <a:spLocks noGrp="1"/>
          </p:cNvSpPr>
          <p:nvPr>
            <p:ph type="sldNum" sz="quarter" idx="10"/>
          </p:nvPr>
        </p:nvSpPr>
        <p:spPr/>
        <p:txBody>
          <a:bodyPr/>
          <a:lstStyle/>
          <a:p>
            <a:fld id="{87B69DFD-B277-4758-94C3-C8FE9ED65486}" type="slidenum">
              <a:rPr lang="de-DE" smtClean="0"/>
              <a:pPr/>
              <a:t>29</a:t>
            </a:fld>
            <a:endParaRPr lang="de-DE"/>
          </a:p>
        </p:txBody>
      </p:sp>
    </p:spTree>
    <p:extLst>
      <p:ext uri="{BB962C8B-B14F-4D97-AF65-F5344CB8AC3E}">
        <p14:creationId xmlns:p14="http://schemas.microsoft.com/office/powerpoint/2010/main" val="1827343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7B69DFD-B277-4758-94C3-C8FE9ED65486}" type="slidenum">
              <a:rPr lang="de-DE" smtClean="0"/>
              <a:pPr/>
              <a:t>3</a:t>
            </a:fld>
            <a:endParaRPr lang="de-DE"/>
          </a:p>
        </p:txBody>
      </p:sp>
      <p:sp>
        <p:nvSpPr>
          <p:cNvPr id="5" name="Notizenplatzhalter 2"/>
          <p:cNvSpPr txBox="1">
            <a:spLocks/>
          </p:cNvSpPr>
          <p:nvPr/>
        </p:nvSpPr>
        <p:spPr>
          <a:xfrm>
            <a:off x="602657" y="3926681"/>
            <a:ext cx="5651100" cy="4859509"/>
          </a:xfrm>
          <a:prstGeom prst="rect">
            <a:avLst/>
          </a:prstGeom>
          <a:solidFill>
            <a:schemeClr val="bg1"/>
          </a:solidFill>
          <a:ln>
            <a:solidFill>
              <a:schemeClr val="bg1"/>
            </a:solidFill>
          </a:ln>
        </p:spPr>
        <p:txBody>
          <a:bodyPr vert="horz" lIns="91440" tIns="45720" rIns="91440" bIns="45720" rtlCol="0"/>
          <a:lstStyle>
            <a:lvl1pPr marL="0" algn="just" defTabSz="914400" rtl="0" eaLnBrk="1" latinLnBrk="0" hangingPunct="1">
              <a:defRPr sz="1200" kern="1200">
                <a:solidFill>
                  <a:schemeClr val="tx1"/>
                </a:solidFill>
                <a:latin typeface="+mn-lt"/>
                <a:ea typeface="+mn-ea"/>
                <a:cs typeface="+mn-cs"/>
              </a:defRPr>
            </a:lvl1pPr>
            <a:lvl2pPr marL="457200" algn="just" defTabSz="914400" rtl="0" eaLnBrk="1" latinLnBrk="0" hangingPunct="1">
              <a:defRPr sz="1200" kern="1200">
                <a:solidFill>
                  <a:schemeClr val="tx1"/>
                </a:solidFill>
                <a:latin typeface="+mn-lt"/>
                <a:ea typeface="+mn-ea"/>
                <a:cs typeface="+mn-cs"/>
              </a:defRPr>
            </a:lvl2pPr>
            <a:lvl3pPr marL="914400" algn="just" defTabSz="914400" rtl="0" eaLnBrk="1" latinLnBrk="0" hangingPunct="1">
              <a:defRPr sz="1200" kern="1200">
                <a:solidFill>
                  <a:schemeClr val="tx1"/>
                </a:solidFill>
                <a:latin typeface="+mn-lt"/>
                <a:ea typeface="+mn-ea"/>
                <a:cs typeface="+mn-cs"/>
              </a:defRPr>
            </a:lvl3pPr>
            <a:lvl4pPr marL="1371600" algn="just" defTabSz="914400" rtl="0" eaLnBrk="1" latinLnBrk="0" hangingPunct="1">
              <a:defRPr sz="1200" kern="1200">
                <a:solidFill>
                  <a:schemeClr val="tx1"/>
                </a:solidFill>
                <a:latin typeface="+mn-lt"/>
                <a:ea typeface="+mn-ea"/>
                <a:cs typeface="+mn-cs"/>
              </a:defRPr>
            </a:lvl4pPr>
            <a:lvl5pPr marL="1828800" algn="just"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mtClean="0"/>
              <a:t>In </a:t>
            </a:r>
            <a:r>
              <a:rPr lang="en-US" dirty="0" smtClean="0"/>
              <a:t>order to control the motor one has to understand the steps between the controller in the software down to the rotating axis of the motor.</a:t>
            </a:r>
          </a:p>
          <a:p>
            <a:endParaRPr lang="en-US" dirty="0"/>
          </a:p>
          <a:p>
            <a:r>
              <a:rPr lang="en-US" dirty="0" smtClean="0"/>
              <a:t>The </a:t>
            </a:r>
            <a:r>
              <a:rPr lang="en-US" b="1" dirty="0" smtClean="0"/>
              <a:t>motor</a:t>
            </a:r>
            <a:r>
              <a:rPr lang="en-US" dirty="0" smtClean="0"/>
              <a:t> consists of rotor and stator. In the following a permanent magnetic synchronous motor with 3 phases is explained and controlled. There, the 3 coils on the stator generate a rotating magnetic field in order to create a force on the permanent magnet of the rotor. The cause of the rotating magnetic field is the current flowing through the coils</a:t>
            </a:r>
            <a:r>
              <a:rPr lang="en-US" smtClean="0"/>
              <a:t>. </a:t>
            </a:r>
          </a:p>
          <a:p>
            <a:r>
              <a:rPr lang="en-US" smtClean="0"/>
              <a:t>This current is driven by applied voltages. The alternating voltages are given by </a:t>
            </a:r>
            <a:r>
              <a:rPr lang="en-US" b="1" smtClean="0"/>
              <a:t>half bridges </a:t>
            </a:r>
            <a:r>
              <a:rPr lang="en-US"/>
              <a:t>and are applied on motor phase </a:t>
            </a:r>
            <a:r>
              <a:rPr lang="en-US" smtClean="0"/>
              <a:t>input. Each half </a:t>
            </a:r>
            <a:r>
              <a:rPr lang="en-US" dirty="0" smtClean="0"/>
              <a:t>bridge has to sample a sinusoidal curve by modulation, e.g. pulse width modulation. In order to do so, the transistors have to be switched correctly timed.</a:t>
            </a:r>
          </a:p>
          <a:p>
            <a:endParaRPr lang="en-US" dirty="0"/>
          </a:p>
          <a:p>
            <a:r>
              <a:rPr lang="en-US" dirty="0" smtClean="0"/>
              <a:t>The impulse for the switches is supplied by the </a:t>
            </a:r>
            <a:r>
              <a:rPr lang="en-US" b="1" dirty="0" smtClean="0"/>
              <a:t>gate driver</a:t>
            </a:r>
            <a:r>
              <a:rPr lang="en-US" dirty="0" smtClean="0"/>
              <a:t>. Its task is to supply enough current at the right time to get the transistors </a:t>
            </a:r>
            <a:r>
              <a:rPr lang="en-US" smtClean="0"/>
              <a:t>in a </a:t>
            </a:r>
            <a:r>
              <a:rPr lang="en-US" dirty="0" smtClean="0"/>
              <a:t>conducting state. </a:t>
            </a:r>
            <a:endParaRPr lang="en-US" dirty="0"/>
          </a:p>
          <a:p>
            <a:r>
              <a:rPr lang="en-US" dirty="0" smtClean="0"/>
              <a:t>The </a:t>
            </a:r>
            <a:r>
              <a:rPr lang="en-US" b="1" dirty="0" smtClean="0"/>
              <a:t>software</a:t>
            </a:r>
            <a:r>
              <a:rPr lang="en-US" dirty="0" smtClean="0"/>
              <a:t> has to supply the timing. This is achieved in different levels from physical calculation down to software driver sending the timing to the gate driver.</a:t>
            </a:r>
          </a:p>
        </p:txBody>
      </p:sp>
    </p:spTree>
    <p:extLst>
      <p:ext uri="{BB962C8B-B14F-4D97-AF65-F5344CB8AC3E}">
        <p14:creationId xmlns:p14="http://schemas.microsoft.com/office/powerpoint/2010/main" val="1243536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7B69DFD-B277-4758-94C3-C8FE9ED65486}" type="slidenum">
              <a:rPr lang="de-DE" smtClean="0"/>
              <a:pPr/>
              <a:t>30</a:t>
            </a:fld>
            <a:endParaRPr lang="de-DE"/>
          </a:p>
        </p:txBody>
      </p:sp>
    </p:spTree>
    <p:extLst>
      <p:ext uri="{BB962C8B-B14F-4D97-AF65-F5344CB8AC3E}">
        <p14:creationId xmlns:p14="http://schemas.microsoft.com/office/powerpoint/2010/main" val="3372474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7B69DFD-B277-4758-94C3-C8FE9ED65486}" type="slidenum">
              <a:rPr lang="de-DE" smtClean="0"/>
              <a:pPr/>
              <a:t>31</a:t>
            </a:fld>
            <a:endParaRPr lang="de-DE"/>
          </a:p>
        </p:txBody>
      </p:sp>
    </p:spTree>
    <p:extLst>
      <p:ext uri="{BB962C8B-B14F-4D97-AF65-F5344CB8AC3E}">
        <p14:creationId xmlns:p14="http://schemas.microsoft.com/office/powerpoint/2010/main" val="2170416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7B69DFD-B277-4758-94C3-C8FE9ED65486}" type="slidenum">
              <a:rPr lang="de-DE" smtClean="0"/>
              <a:pPr/>
              <a:t>32</a:t>
            </a:fld>
            <a:endParaRPr lang="de-DE"/>
          </a:p>
        </p:txBody>
      </p:sp>
    </p:spTree>
    <p:extLst>
      <p:ext uri="{BB962C8B-B14F-4D97-AF65-F5344CB8AC3E}">
        <p14:creationId xmlns:p14="http://schemas.microsoft.com/office/powerpoint/2010/main" val="2883217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7B69DFD-B277-4758-94C3-C8FE9ED65486}" type="slidenum">
              <a:rPr lang="de-DE" smtClean="0"/>
              <a:pPr/>
              <a:t>33</a:t>
            </a:fld>
            <a:endParaRPr lang="de-DE"/>
          </a:p>
        </p:txBody>
      </p:sp>
    </p:spTree>
    <p:extLst>
      <p:ext uri="{BB962C8B-B14F-4D97-AF65-F5344CB8AC3E}">
        <p14:creationId xmlns:p14="http://schemas.microsoft.com/office/powerpoint/2010/main" val="3978224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87B69DFD-B277-4758-94C3-C8FE9ED65486}" type="slidenum">
              <a:rPr lang="de-DE" smtClean="0"/>
              <a:pPr/>
              <a:t>34</a:t>
            </a:fld>
            <a:endParaRPr lang="de-DE"/>
          </a:p>
        </p:txBody>
      </p:sp>
    </p:spTree>
    <p:extLst>
      <p:ext uri="{BB962C8B-B14F-4D97-AF65-F5344CB8AC3E}">
        <p14:creationId xmlns:p14="http://schemas.microsoft.com/office/powerpoint/2010/main" val="3922143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 </a:t>
            </a:r>
            <a:r>
              <a:rPr lang="de-DE" dirty="0" err="1" smtClean="0"/>
              <a:t>would</a:t>
            </a:r>
            <a:r>
              <a:rPr lang="de-DE" dirty="0" smtClean="0"/>
              <a:t> </a:t>
            </a:r>
            <a:r>
              <a:rPr lang="de-DE" dirty="0" err="1" smtClean="0"/>
              <a:t>have</a:t>
            </a:r>
            <a:r>
              <a:rPr lang="de-DE" dirty="0" smtClean="0"/>
              <a:t> </a:t>
            </a:r>
            <a:r>
              <a:rPr lang="de-DE" dirty="0" err="1" smtClean="0"/>
              <a:t>to</a:t>
            </a:r>
            <a:r>
              <a:rPr lang="de-DE" dirty="0" smtClean="0"/>
              <a:t> </a:t>
            </a:r>
            <a:r>
              <a:rPr lang="de-DE" dirty="0" err="1" smtClean="0"/>
              <a:t>explain</a:t>
            </a:r>
            <a:r>
              <a:rPr lang="de-DE" baseline="0" dirty="0" smtClean="0"/>
              <a:t> </a:t>
            </a:r>
            <a:r>
              <a:rPr lang="de-DE" baseline="0" dirty="0" err="1" smtClean="0"/>
              <a:t>the</a:t>
            </a:r>
            <a:r>
              <a:rPr lang="de-DE" baseline="0" dirty="0" smtClean="0"/>
              <a:t> DC </a:t>
            </a:r>
            <a:r>
              <a:rPr lang="de-DE" baseline="0" dirty="0" err="1" smtClean="0"/>
              <a:t>motor</a:t>
            </a:r>
            <a:r>
              <a:rPr lang="de-DE" baseline="0" dirty="0" smtClean="0"/>
              <a:t> </a:t>
            </a:r>
            <a:r>
              <a:rPr lang="de-DE" baseline="0" dirty="0" err="1" smtClean="0"/>
              <a:t>and</a:t>
            </a:r>
            <a:r>
              <a:rPr lang="de-DE" baseline="0" dirty="0" smtClean="0"/>
              <a:t> ist </a:t>
            </a:r>
            <a:r>
              <a:rPr lang="de-DE" baseline="0" dirty="0" err="1" smtClean="0"/>
              <a:t>control</a:t>
            </a:r>
            <a:r>
              <a:rPr lang="de-DE" baseline="0" dirty="0" smtClean="0"/>
              <a:t> </a:t>
            </a:r>
            <a:r>
              <a:rPr lang="de-DE" baseline="0" dirty="0" err="1" smtClean="0"/>
              <a:t>first</a:t>
            </a:r>
            <a:r>
              <a:rPr lang="de-DE" baseline="0" dirty="0" smtClean="0"/>
              <a:t>, but </a:t>
            </a:r>
            <a:r>
              <a:rPr lang="de-DE" baseline="0" dirty="0" err="1" smtClean="0"/>
              <a:t>since</a:t>
            </a:r>
            <a:r>
              <a:rPr lang="de-DE" baseline="0" dirty="0" smtClean="0"/>
              <a:t> </a:t>
            </a:r>
            <a:r>
              <a:rPr lang="de-DE" baseline="0" dirty="0" err="1" smtClean="0"/>
              <a:t>we</a:t>
            </a:r>
            <a:r>
              <a:rPr lang="de-DE" baseline="0" dirty="0" smtClean="0"/>
              <a:t> </a:t>
            </a:r>
            <a:r>
              <a:rPr lang="de-DE" baseline="0" dirty="0" err="1" smtClean="0"/>
              <a:t>are</a:t>
            </a:r>
            <a:r>
              <a:rPr lang="de-DE" baseline="0" dirty="0" smtClean="0"/>
              <a:t> </a:t>
            </a:r>
            <a:r>
              <a:rPr lang="de-DE" baseline="0" dirty="0" err="1" smtClean="0"/>
              <a:t>more</a:t>
            </a:r>
            <a:r>
              <a:rPr lang="de-DE" baseline="0" dirty="0" smtClean="0"/>
              <a:t> </a:t>
            </a:r>
            <a:r>
              <a:rPr lang="de-DE" baseline="0" dirty="0" err="1" smtClean="0"/>
              <a:t>interested</a:t>
            </a:r>
            <a:r>
              <a:rPr lang="de-DE" baseline="0" dirty="0" smtClean="0"/>
              <a:t> in </a:t>
            </a:r>
            <a:r>
              <a:rPr lang="de-DE" baseline="0" dirty="0" err="1" smtClean="0"/>
              <a:t>Synchronous</a:t>
            </a:r>
            <a:r>
              <a:rPr lang="de-DE" baseline="0" dirty="0" smtClean="0"/>
              <a:t> </a:t>
            </a:r>
            <a:r>
              <a:rPr lang="de-DE" baseline="0" dirty="0" err="1" smtClean="0"/>
              <a:t>motors</a:t>
            </a:r>
            <a:r>
              <a:rPr lang="de-DE" baseline="0" dirty="0" smtClean="0"/>
              <a:t>, </a:t>
            </a:r>
            <a:r>
              <a:rPr lang="de-DE" baseline="0" dirty="0" err="1" smtClean="0"/>
              <a:t>and</a:t>
            </a:r>
            <a:r>
              <a:rPr lang="de-DE" baseline="0" dirty="0" smtClean="0"/>
              <a:t> </a:t>
            </a:r>
            <a:r>
              <a:rPr lang="de-DE" baseline="0" dirty="0" err="1" smtClean="0"/>
              <a:t>especially</a:t>
            </a:r>
            <a:r>
              <a:rPr lang="de-DE" baseline="0" dirty="0" smtClean="0"/>
              <a:t>  ist </a:t>
            </a:r>
            <a:r>
              <a:rPr lang="de-DE" baseline="0" dirty="0" err="1" smtClean="0"/>
              <a:t>software</a:t>
            </a:r>
            <a:r>
              <a:rPr lang="de-DE" baseline="0" dirty="0" smtClean="0"/>
              <a:t> </a:t>
            </a:r>
            <a:r>
              <a:rPr lang="de-DE" baseline="0" dirty="0" err="1" smtClean="0"/>
              <a:t>I‘ll</a:t>
            </a:r>
            <a:r>
              <a:rPr lang="de-DE" baseline="0" dirty="0" smtClean="0"/>
              <a:t> </a:t>
            </a:r>
            <a:r>
              <a:rPr lang="de-DE" baseline="0" dirty="0" err="1" smtClean="0"/>
              <a:t>take</a:t>
            </a:r>
            <a:r>
              <a:rPr lang="de-DE" baseline="0" dirty="0" smtClean="0"/>
              <a:t> a </a:t>
            </a:r>
            <a:r>
              <a:rPr lang="de-DE" baseline="0" dirty="0" err="1" smtClean="0"/>
              <a:t>shortcut</a:t>
            </a:r>
            <a:r>
              <a:rPr lang="de-DE" baseline="0" dirty="0" smtClean="0"/>
              <a:t>.</a:t>
            </a:r>
            <a:endParaRPr lang="en-US" dirty="0"/>
          </a:p>
        </p:txBody>
      </p:sp>
      <p:sp>
        <p:nvSpPr>
          <p:cNvPr id="4" name="Foliennummernplatzhalter 3"/>
          <p:cNvSpPr>
            <a:spLocks noGrp="1"/>
          </p:cNvSpPr>
          <p:nvPr>
            <p:ph type="sldNum" sz="quarter" idx="10"/>
          </p:nvPr>
        </p:nvSpPr>
        <p:spPr/>
        <p:txBody>
          <a:bodyPr/>
          <a:lstStyle/>
          <a:p>
            <a:fld id="{87B69DFD-B277-4758-94C3-C8FE9ED65486}" type="slidenum">
              <a:rPr lang="de-DE" smtClean="0"/>
              <a:pPr/>
              <a:t>4</a:t>
            </a:fld>
            <a:endParaRPr lang="de-DE"/>
          </a:p>
        </p:txBody>
      </p:sp>
      <p:sp>
        <p:nvSpPr>
          <p:cNvPr id="5" name="Notizenplatzhalter 2"/>
          <p:cNvSpPr txBox="1">
            <a:spLocks/>
          </p:cNvSpPr>
          <p:nvPr/>
        </p:nvSpPr>
        <p:spPr>
          <a:xfrm>
            <a:off x="602657" y="3926681"/>
            <a:ext cx="5651100" cy="4859509"/>
          </a:xfrm>
          <a:prstGeom prst="rect">
            <a:avLst/>
          </a:prstGeom>
          <a:solidFill>
            <a:schemeClr val="bg1"/>
          </a:solidFill>
          <a:ln>
            <a:solidFill>
              <a:schemeClr val="bg1"/>
            </a:solidFill>
          </a:ln>
        </p:spPr>
        <p:txBody>
          <a:bodyPr vert="horz" lIns="91440" tIns="45720" rIns="91440" bIns="45720" rtlCol="0"/>
          <a:lstStyle>
            <a:lvl1pPr marL="0" algn="just" defTabSz="914400" rtl="0" eaLnBrk="1" latinLnBrk="0" hangingPunct="1">
              <a:defRPr sz="1200" kern="1200">
                <a:solidFill>
                  <a:schemeClr val="tx1"/>
                </a:solidFill>
                <a:latin typeface="+mn-lt"/>
                <a:ea typeface="+mn-ea"/>
                <a:cs typeface="+mn-cs"/>
              </a:defRPr>
            </a:lvl1pPr>
            <a:lvl2pPr marL="457200" algn="just" defTabSz="914400" rtl="0" eaLnBrk="1" latinLnBrk="0" hangingPunct="1">
              <a:defRPr sz="1200" kern="1200">
                <a:solidFill>
                  <a:schemeClr val="tx1"/>
                </a:solidFill>
                <a:latin typeface="+mn-lt"/>
                <a:ea typeface="+mn-ea"/>
                <a:cs typeface="+mn-cs"/>
              </a:defRPr>
            </a:lvl2pPr>
            <a:lvl3pPr marL="914400" algn="just" defTabSz="914400" rtl="0" eaLnBrk="1" latinLnBrk="0" hangingPunct="1">
              <a:defRPr sz="1200" kern="1200">
                <a:solidFill>
                  <a:schemeClr val="tx1"/>
                </a:solidFill>
                <a:latin typeface="+mn-lt"/>
                <a:ea typeface="+mn-ea"/>
                <a:cs typeface="+mn-cs"/>
              </a:defRPr>
            </a:lvl3pPr>
            <a:lvl4pPr marL="1371600" algn="just" defTabSz="914400" rtl="0" eaLnBrk="1" latinLnBrk="0" hangingPunct="1">
              <a:defRPr sz="1200" kern="1200">
                <a:solidFill>
                  <a:schemeClr val="tx1"/>
                </a:solidFill>
                <a:latin typeface="+mn-lt"/>
                <a:ea typeface="+mn-ea"/>
                <a:cs typeface="+mn-cs"/>
              </a:defRPr>
            </a:lvl4pPr>
            <a:lvl5pPr marL="1828800" algn="just"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t>The </a:t>
            </a:r>
            <a:r>
              <a:rPr lang="en-US" smtClean="0"/>
              <a:t>output signals of </a:t>
            </a:r>
            <a:r>
              <a:rPr lang="en-US" dirty="0" smtClean="0"/>
              <a:t>the inverter are </a:t>
            </a:r>
            <a:r>
              <a:rPr lang="en-US" b="1" dirty="0" smtClean="0"/>
              <a:t>alternating voltages</a:t>
            </a:r>
            <a:r>
              <a:rPr lang="en-US" dirty="0" smtClean="0"/>
              <a:t>. Controlling three alternating voltages</a:t>
            </a:r>
            <a:r>
              <a:rPr lang="en-US" smtClean="0"/>
              <a:t>, that are </a:t>
            </a:r>
            <a:r>
              <a:rPr lang="en-US" dirty="0" smtClean="0"/>
              <a:t>in a distinct way connected together is possible (see U/f control or Direct Torque Control</a:t>
            </a:r>
            <a:r>
              <a:rPr lang="en-US" smtClean="0"/>
              <a:t>). However</a:t>
            </a:r>
            <a:r>
              <a:rPr lang="en-US" dirty="0" smtClean="0"/>
              <a:t>, a transformation into </a:t>
            </a:r>
            <a:r>
              <a:rPr lang="en-US" b="1" dirty="0" smtClean="0"/>
              <a:t>direct values </a:t>
            </a:r>
            <a:r>
              <a:rPr lang="en-US" dirty="0" smtClean="0"/>
              <a:t>would be more advantageous regarding efficiency </a:t>
            </a:r>
            <a:r>
              <a:rPr lang="en-US" dirty="0"/>
              <a:t>and </a:t>
            </a:r>
            <a:r>
              <a:rPr lang="en-US" dirty="0" smtClean="0"/>
              <a:t>use of control theory. </a:t>
            </a:r>
          </a:p>
          <a:p>
            <a:r>
              <a:rPr lang="en-US" dirty="0" smtClean="0"/>
              <a:t>In order to do so the control signals and system output have to be transformed.</a:t>
            </a:r>
          </a:p>
          <a:p>
            <a:endParaRPr lang="en-US" dirty="0"/>
          </a:p>
          <a:p>
            <a:endParaRPr lang="en-US" dirty="0" smtClean="0"/>
          </a:p>
          <a:p>
            <a:endParaRPr lang="en-US" dirty="0"/>
          </a:p>
          <a:p>
            <a:endParaRPr lang="en-US" dirty="0"/>
          </a:p>
          <a:p>
            <a:endParaRPr lang="de-DE" smtClean="0"/>
          </a:p>
          <a:p>
            <a:endParaRPr lang="de-DE"/>
          </a:p>
          <a:p>
            <a:endParaRPr lang="en-US" dirty="0" smtClean="0"/>
          </a:p>
          <a:p>
            <a:endParaRPr lang="en-US" dirty="0" smtClean="0"/>
          </a:p>
          <a:p>
            <a:r>
              <a:rPr lang="en-US" dirty="0" smtClean="0"/>
              <a:t>In the </a:t>
            </a:r>
            <a:r>
              <a:rPr lang="en-US" dirty="0"/>
              <a:t>following </a:t>
            </a:r>
            <a:r>
              <a:rPr lang="en-US" dirty="0" smtClean="0"/>
              <a:t>explanation different </a:t>
            </a:r>
            <a:r>
              <a:rPr lang="en-US" smtClean="0"/>
              <a:t>assumptions were </a:t>
            </a:r>
            <a:r>
              <a:rPr lang="en-US" dirty="0" smtClean="0"/>
              <a:t>made: </a:t>
            </a:r>
            <a:endParaRPr lang="en-US" dirty="0"/>
          </a:p>
          <a:p>
            <a:pPr marL="285750" indent="-285750">
              <a:buFont typeface="+mj-lt"/>
              <a:buAutoNum type="romanUcPeriod"/>
            </a:pPr>
            <a:r>
              <a:rPr lang="en-US" b="1" dirty="0"/>
              <a:t>Symmetry</a:t>
            </a:r>
            <a:r>
              <a:rPr lang="en-US" dirty="0"/>
              <a:t>: the </a:t>
            </a:r>
            <a:r>
              <a:rPr lang="en-US" dirty="0" err="1"/>
              <a:t>ohmic</a:t>
            </a:r>
            <a:r>
              <a:rPr lang="en-US" dirty="0"/>
              <a:t> resistance R and the induction of the coils (without rotor influence) of all phases are similar. Additionally, the supplied voltage is symmetric by a phase shift of </a:t>
            </a:r>
            <a:r>
              <a:rPr lang="en-US"/>
              <a:t>120</a:t>
            </a:r>
            <a:r>
              <a:rPr lang="en-US" smtClean="0"/>
              <a:t>°.</a:t>
            </a:r>
            <a:endParaRPr lang="en-US" dirty="0"/>
          </a:p>
          <a:p>
            <a:pPr marL="285750" indent="-285750">
              <a:buFont typeface="+mj-lt"/>
              <a:buAutoNum type="romanUcPeriod"/>
            </a:pPr>
            <a:r>
              <a:rPr lang="en-US" b="1" dirty="0"/>
              <a:t>Pole pairs</a:t>
            </a:r>
            <a:r>
              <a:rPr lang="en-US" dirty="0"/>
              <a:t>: the system only has a single pole pair. I.e. every phase supplies only one coil</a:t>
            </a:r>
            <a:r>
              <a:rPr lang="en-US"/>
              <a:t>. </a:t>
            </a:r>
            <a:r>
              <a:rPr lang="en-US" smtClean="0"/>
              <a:t>Therefore, a single dipole </a:t>
            </a:r>
            <a:r>
              <a:rPr lang="en-US"/>
              <a:t>field </a:t>
            </a:r>
            <a:r>
              <a:rPr lang="en-US" smtClean="0"/>
              <a:t>is generated </a:t>
            </a:r>
            <a:r>
              <a:rPr lang="en-US" dirty="0"/>
              <a:t>by the </a:t>
            </a:r>
            <a:r>
              <a:rPr lang="en-US"/>
              <a:t>stator</a:t>
            </a:r>
            <a:r>
              <a:rPr lang="en-US" smtClean="0"/>
              <a:t>. The rotor also has a single dipole field.</a:t>
            </a:r>
            <a:endParaRPr lang="en-US" dirty="0"/>
          </a:p>
          <a:p>
            <a:pPr marL="285750" indent="-285750">
              <a:buFont typeface="+mj-lt"/>
              <a:buAutoNum type="romanUcPeriod"/>
            </a:pPr>
            <a:r>
              <a:rPr lang="en-US" b="1" dirty="0"/>
              <a:t>Magnetic simplification</a:t>
            </a:r>
            <a:r>
              <a:rPr lang="en-US" dirty="0"/>
              <a:t>: saturation of the magnetized material is neglected.</a:t>
            </a:r>
          </a:p>
          <a:p>
            <a:pPr marL="285750" indent="-285750">
              <a:buFont typeface="+mj-lt"/>
              <a:buAutoNum type="romanUcPeriod"/>
            </a:pPr>
            <a:r>
              <a:rPr lang="en-US" b="1" dirty="0"/>
              <a:t>Virtual ground</a:t>
            </a:r>
            <a:r>
              <a:rPr lang="en-US" dirty="0"/>
              <a:t>: The star point does not experience any net current and has </a:t>
            </a:r>
            <a:r>
              <a:rPr lang="en-US"/>
              <a:t>ground </a:t>
            </a:r>
            <a:r>
              <a:rPr lang="en-US" smtClean="0"/>
              <a:t>potential. This is caused by phase shifts of 120</a:t>
            </a:r>
            <a:r>
              <a:rPr lang="en-US"/>
              <a:t>° </a:t>
            </a:r>
            <a:r>
              <a:rPr lang="en-US" smtClean="0"/>
              <a:t>between two phase inputs, which cancel </a:t>
            </a:r>
            <a:r>
              <a:rPr lang="en-US"/>
              <a:t>out </a:t>
            </a:r>
            <a:r>
              <a:rPr lang="en-US" smtClean="0"/>
              <a:t>the sum of all three inputs at the star point. Consequently, </a:t>
            </a:r>
            <a:r>
              <a:rPr lang="en-US" dirty="0"/>
              <a:t>the voltage equations can be separated and the third dimension of the coordinate systems </a:t>
            </a:r>
            <a:r>
              <a:rPr lang="en-US"/>
              <a:t>(</a:t>
            </a:r>
            <a:r>
              <a:rPr lang="en-US" smtClean="0">
                <a:latin typeface="Symbol" panose="05050102010706020507" pitchFamily="18" charset="2"/>
              </a:rPr>
              <a:t>a</a:t>
            </a:r>
            <a:r>
              <a:rPr lang="en-US" smtClean="0"/>
              <a:t>,</a:t>
            </a:r>
            <a:r>
              <a:rPr lang="en-US" smtClean="0">
                <a:latin typeface="Symbol" panose="05050102010706020507" pitchFamily="18" charset="2"/>
              </a:rPr>
              <a:t>b</a:t>
            </a:r>
            <a:r>
              <a:rPr lang="en-US" smtClean="0"/>
              <a:t>,0</a:t>
            </a:r>
            <a:r>
              <a:rPr lang="en-US" dirty="0"/>
              <a:t>) and (d,q,0) is canceled out.</a:t>
            </a:r>
          </a:p>
          <a:p>
            <a:endParaRPr lang="en-US" dirty="0"/>
          </a:p>
        </p:txBody>
      </p:sp>
    </p:spTree>
    <p:extLst>
      <p:ext uri="{BB962C8B-B14F-4D97-AF65-F5344CB8AC3E}">
        <p14:creationId xmlns:p14="http://schemas.microsoft.com/office/powerpoint/2010/main" val="3927417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idx="2"/>
          </p:nvPr>
        </p:nvSpPr>
        <p:spPr>
          <a:xfrm>
            <a:off x="604838" y="230188"/>
            <a:ext cx="5648325" cy="3911600"/>
          </a:xfrm>
        </p:spPr>
      </p:sp>
      <mc:AlternateContent xmlns:mc="http://schemas.openxmlformats.org/markup-compatibility/2006" xmlns:a14="http://schemas.microsoft.com/office/drawing/2010/main">
        <mc:Choice Requires="a14">
          <p:sp>
            <p:nvSpPr>
              <p:cNvPr id="3" name="Notizenplatzhalter 2"/>
              <p:cNvSpPr txBox="1">
                <a:spLocks/>
              </p:cNvSpPr>
              <p:nvPr/>
            </p:nvSpPr>
            <p:spPr>
              <a:xfrm>
                <a:off x="602657" y="3926681"/>
                <a:ext cx="5651100" cy="4859509"/>
              </a:xfrm>
              <a:prstGeom prst="rect">
                <a:avLst/>
              </a:prstGeom>
              <a:solidFill>
                <a:schemeClr val="bg1"/>
              </a:solidFill>
              <a:ln>
                <a:solidFill>
                  <a:schemeClr val="bg1"/>
                </a:solidFill>
              </a:ln>
            </p:spPr>
            <p:txBody>
              <a:bodyPr vert="horz" lIns="91440" tIns="45720" rIns="91440" bIns="45720" rtlCol="0"/>
              <a:lstStyle>
                <a:lvl1pPr marL="0" algn="just" defTabSz="914400" rtl="0" eaLnBrk="1" latinLnBrk="0" hangingPunct="1">
                  <a:defRPr sz="1200" kern="1200">
                    <a:solidFill>
                      <a:schemeClr val="tx1"/>
                    </a:solidFill>
                    <a:latin typeface="+mn-lt"/>
                    <a:ea typeface="+mn-ea"/>
                    <a:cs typeface="+mn-cs"/>
                  </a:defRPr>
                </a:lvl1pPr>
                <a:lvl2pPr marL="457200" algn="just" defTabSz="914400" rtl="0" eaLnBrk="1" latinLnBrk="0" hangingPunct="1">
                  <a:defRPr sz="1200" kern="1200">
                    <a:solidFill>
                      <a:schemeClr val="tx1"/>
                    </a:solidFill>
                    <a:latin typeface="+mn-lt"/>
                    <a:ea typeface="+mn-ea"/>
                    <a:cs typeface="+mn-cs"/>
                  </a:defRPr>
                </a:lvl2pPr>
                <a:lvl3pPr marL="914400" algn="just" defTabSz="914400" rtl="0" eaLnBrk="1" latinLnBrk="0" hangingPunct="1">
                  <a:defRPr sz="1200" kern="1200">
                    <a:solidFill>
                      <a:schemeClr val="tx1"/>
                    </a:solidFill>
                    <a:latin typeface="+mn-lt"/>
                    <a:ea typeface="+mn-ea"/>
                    <a:cs typeface="+mn-cs"/>
                  </a:defRPr>
                </a:lvl3pPr>
                <a:lvl4pPr marL="1371600" algn="just" defTabSz="914400" rtl="0" eaLnBrk="1" latinLnBrk="0" hangingPunct="1">
                  <a:defRPr sz="1200" kern="1200">
                    <a:solidFill>
                      <a:schemeClr val="tx1"/>
                    </a:solidFill>
                    <a:latin typeface="+mn-lt"/>
                    <a:ea typeface="+mn-ea"/>
                    <a:cs typeface="+mn-cs"/>
                  </a:defRPr>
                </a:lvl4pPr>
                <a:lvl5pPr marL="1828800" algn="just"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t>The </a:t>
                </a:r>
                <a:r>
                  <a:rPr lang="en-US"/>
                  <a:t>motor </a:t>
                </a:r>
                <a:r>
                  <a:rPr lang="en-US" smtClean="0"/>
                  <a:t>inputs </a:t>
                </a:r>
                <a:r>
                  <a:rPr lang="en-US" dirty="0"/>
                  <a:t>are the three voltages given in a coordinate system </a:t>
                </a:r>
                <a:r>
                  <a:rPr lang="en-US"/>
                  <a:t>(</a:t>
                </a:r>
                <a:r>
                  <a:rPr lang="en-US" smtClean="0"/>
                  <a:t>a,b,c), that reflects </a:t>
                </a:r>
                <a:r>
                  <a:rPr lang="en-US" dirty="0"/>
                  <a:t>the three phases. The </a:t>
                </a:r>
                <a:r>
                  <a:rPr lang="en-US" dirty="0" smtClean="0"/>
                  <a:t>voltages </a:t>
                </a:r>
                <a:r>
                  <a:rPr lang="en-US" dirty="0"/>
                  <a:t>equals the </a:t>
                </a:r>
                <a:r>
                  <a:rPr lang="en-US" dirty="0" err="1"/>
                  <a:t>ohmic</a:t>
                </a:r>
                <a:r>
                  <a:rPr lang="en-US" dirty="0"/>
                  <a:t> voltages drop plus the time derivative of the magnetic flux through </a:t>
                </a:r>
                <a:r>
                  <a:rPr lang="en-US" dirty="0" smtClean="0"/>
                  <a:t>each coil</a:t>
                </a:r>
                <a:r>
                  <a:rPr lang="en-US" dirty="0"/>
                  <a:t>. The transformation </a:t>
                </a:r>
                <a:r>
                  <a:rPr lang="en-US"/>
                  <a:t>from </a:t>
                </a:r>
                <a:r>
                  <a:rPr lang="en-US" smtClean="0"/>
                  <a:t>3-phase stator </a:t>
                </a:r>
                <a:r>
                  <a:rPr lang="en-US" dirty="0"/>
                  <a:t>coordinates </a:t>
                </a:r>
                <a:r>
                  <a:rPr lang="en-US"/>
                  <a:t>to </a:t>
                </a:r>
                <a:r>
                  <a:rPr lang="en-US" smtClean="0"/>
                  <a:t>2-phase rotor </a:t>
                </a:r>
                <a:r>
                  <a:rPr lang="en-US" dirty="0"/>
                  <a:t>coordinates is divided into two steps:</a:t>
                </a:r>
              </a:p>
              <a:p>
                <a:endParaRPr lang="en-US" dirty="0"/>
              </a:p>
              <a:p>
                <a:r>
                  <a:rPr lang="en-US" dirty="0"/>
                  <a:t>The </a:t>
                </a:r>
                <a:r>
                  <a:rPr lang="en-US" b="1" dirty="0"/>
                  <a:t>Clarke transformation </a:t>
                </a:r>
                <a:r>
                  <a:rPr lang="en-US" dirty="0"/>
                  <a:t>creates </a:t>
                </a:r>
                <a:r>
                  <a:rPr lang="en-US"/>
                  <a:t>a </a:t>
                </a:r>
                <a:r>
                  <a:rPr lang="en-US" smtClean="0"/>
                  <a:t>2-phase </a:t>
                </a:r>
                <a:r>
                  <a:rPr lang="en-US" dirty="0"/>
                  <a:t>system in the frame of reference of the stator. The factor </a:t>
                </a:r>
                <a:r>
                  <a:rPr lang="en-US"/>
                  <a:t>of </a:t>
                </a:r>
                <a14:m>
                  <m:oMath xmlns:m="http://schemas.openxmlformats.org/officeDocument/2006/math">
                    <m:box>
                      <m:boxPr>
                        <m:ctrlPr>
                          <a:rPr lang="en-US" i="1" smtClean="0">
                            <a:latin typeface="Cambria Math" panose="02040503050406030204" pitchFamily="18" charset="0"/>
                            <a:ea typeface="Cambria Math" panose="02040503050406030204" pitchFamily="18" charset="0"/>
                          </a:rPr>
                        </m:ctrlPr>
                      </m:boxPr>
                      <m:e>
                        <m:argPr>
                          <m:argSz m:val="-1"/>
                        </m:argPr>
                        <m:f>
                          <m:fPr>
                            <m:ctrlPr>
                              <a:rPr lang="en-US"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2</m:t>
                            </m:r>
                          </m:num>
                          <m:den>
                            <m:r>
                              <a:rPr lang="de-DE" b="0" i="1" smtClean="0">
                                <a:latin typeface="Cambria Math" panose="02040503050406030204" pitchFamily="18" charset="0"/>
                                <a:ea typeface="Cambria Math" panose="02040503050406030204" pitchFamily="18" charset="0"/>
                              </a:rPr>
                              <m:t>3</m:t>
                            </m:r>
                          </m:den>
                        </m:f>
                      </m:e>
                    </m:box>
                  </m:oMath>
                </a14:m>
                <a:r>
                  <a:rPr lang="en-US" dirty="0" smtClean="0"/>
                  <a:t> has </a:t>
                </a:r>
                <a:r>
                  <a:rPr lang="en-US" dirty="0"/>
                  <a:t>to be considered in order to conserve the energy and therefore is multiplied on the voltages</a:t>
                </a:r>
                <a:r>
                  <a:rPr lang="en-US" dirty="0" smtClean="0"/>
                  <a:t>.</a:t>
                </a:r>
              </a:p>
              <a:p>
                <a:endParaRPr lang="en-US" dirty="0"/>
              </a:p>
              <a:p>
                <a:pPr>
                  <a:tabLst>
                    <a:tab pos="2693988" algn="ctr"/>
                    <a:tab pos="5376863" algn="r"/>
                  </a:tabLst>
                </a:pPr>
                <a:r>
                  <a:rPr lang="en-US" dirty="0"/>
                  <a:t>	</a:t>
                </a:r>
                <a14:m>
                  <m:oMath xmlns:m="http://schemas.openxmlformats.org/officeDocument/2006/math">
                    <m:d>
                      <m:dPr>
                        <m:ctrlPr>
                          <a:rPr lang="en-US" i="1" smtClean="0">
                            <a:solidFill>
                              <a:schemeClr val="accent6">
                                <a:lumMod val="75000"/>
                              </a:schemeClr>
                            </a:solidFill>
                            <a:latin typeface="Cambria Math" panose="02040503050406030204" pitchFamily="18" charset="0"/>
                          </a:rPr>
                        </m:ctrlPr>
                      </m:dPr>
                      <m:e>
                        <m:m>
                          <m:mPr>
                            <m:mcs>
                              <m:mc>
                                <m:mcPr>
                                  <m:count m:val="1"/>
                                  <m:mcJc m:val="center"/>
                                </m:mcPr>
                              </m:mc>
                            </m:mcs>
                            <m:ctrlPr>
                              <a:rPr lang="en-US" i="1">
                                <a:solidFill>
                                  <a:schemeClr val="accent6">
                                    <a:lumMod val="75000"/>
                                  </a:schemeClr>
                                </a:solidFill>
                                <a:latin typeface="Cambria Math" panose="02040503050406030204" pitchFamily="18" charset="0"/>
                              </a:rPr>
                            </m:ctrlPr>
                          </m:mPr>
                          <m:mr>
                            <m:e>
                              <m:sSub>
                                <m:sSubPr>
                                  <m:ctrlPr>
                                    <a:rPr lang="en-US" i="1">
                                      <a:solidFill>
                                        <a:schemeClr val="accent6">
                                          <a:lumMod val="75000"/>
                                        </a:schemeClr>
                                      </a:solidFill>
                                      <a:latin typeface="Cambria Math" panose="02040503050406030204" pitchFamily="18" charset="0"/>
                                    </a:rPr>
                                  </m:ctrlPr>
                                </m:sSubPr>
                                <m:e>
                                  <m:r>
                                    <a:rPr lang="en-US" i="1">
                                      <a:solidFill>
                                        <a:schemeClr val="accent6">
                                          <a:lumMod val="75000"/>
                                        </a:schemeClr>
                                      </a:solidFill>
                                      <a:latin typeface="Cambria Math" panose="02040503050406030204" pitchFamily="18" charset="0"/>
                                    </a:rPr>
                                    <m:t>𝑖</m:t>
                                  </m:r>
                                </m:e>
                                <m:sub>
                                  <m:r>
                                    <m:rPr>
                                      <m:brk m:alnAt="7"/>
                                    </m:rPr>
                                    <a:rPr lang="en-US" i="1">
                                      <a:solidFill>
                                        <a:schemeClr val="accent6">
                                          <a:lumMod val="75000"/>
                                        </a:schemeClr>
                                      </a:solidFill>
                                      <a:latin typeface="Cambria Math" panose="02040503050406030204" pitchFamily="18" charset="0"/>
                                      <a:ea typeface="Cambria Math" panose="02040503050406030204" pitchFamily="18" charset="0"/>
                                    </a:rPr>
                                    <m:t>𝛼</m:t>
                                  </m:r>
                                </m:sub>
                              </m:sSub>
                            </m:e>
                          </m:mr>
                          <m:mr>
                            <m:e>
                              <m:sSub>
                                <m:sSubPr>
                                  <m:ctrlPr>
                                    <a:rPr lang="en-US" i="1">
                                      <a:solidFill>
                                        <a:schemeClr val="accent6">
                                          <a:lumMod val="75000"/>
                                        </a:schemeClr>
                                      </a:solidFill>
                                      <a:latin typeface="Cambria Math" panose="02040503050406030204" pitchFamily="18" charset="0"/>
                                      <a:ea typeface="Cambria Math" panose="02040503050406030204" pitchFamily="18" charset="0"/>
                                    </a:rPr>
                                  </m:ctrlPr>
                                </m:sSubPr>
                                <m:e>
                                  <m:r>
                                    <a:rPr lang="en-US" i="1">
                                      <a:solidFill>
                                        <a:schemeClr val="accent6">
                                          <a:lumMod val="75000"/>
                                        </a:schemeClr>
                                      </a:solidFill>
                                      <a:latin typeface="Cambria Math" panose="02040503050406030204" pitchFamily="18" charset="0"/>
                                      <a:ea typeface="Cambria Math" panose="02040503050406030204" pitchFamily="18" charset="0"/>
                                    </a:rPr>
                                    <m:t>𝑖</m:t>
                                  </m:r>
                                </m:e>
                                <m:sub>
                                  <m:r>
                                    <a:rPr lang="en-US" i="1">
                                      <a:solidFill>
                                        <a:schemeClr val="accent6">
                                          <a:lumMod val="75000"/>
                                        </a:schemeClr>
                                      </a:solidFill>
                                      <a:latin typeface="Cambria Math" panose="02040503050406030204" pitchFamily="18" charset="0"/>
                                      <a:ea typeface="Cambria Math" panose="02040503050406030204" pitchFamily="18" charset="0"/>
                                    </a:rPr>
                                    <m:t>𝛽</m:t>
                                  </m:r>
                                </m:sub>
                              </m:sSub>
                            </m:e>
                          </m:mr>
                        </m:m>
                      </m:e>
                    </m:d>
                    <m:r>
                      <a:rPr lang="en-US" i="1">
                        <a:latin typeface="Cambria Math" panose="02040503050406030204" pitchFamily="18" charset="0"/>
                      </a:rPr>
                      <m:t>=</m:t>
                    </m:r>
                    <m:d>
                      <m:dPr>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box>
                            </m:e>
                            <m:e>
                              <m:r>
                                <a:rPr lang="en-US" i="1">
                                  <a:latin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box>
                            </m:e>
                          </m:mr>
                          <m:mr>
                            <m:e>
                              <m:r>
                                <a:rPr lang="en-US" i="1">
                                  <a:latin typeface="Cambria Math" panose="02040503050406030204" pitchFamily="18" charset="0"/>
                                </a:rPr>
                                <m:t>0</m:t>
                              </m:r>
                            </m:e>
                            <m:e>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box>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e>
                            <m:e>
                              <m:r>
                                <a:rPr lang="en-US" i="1">
                                  <a:latin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box>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e>
                          </m:mr>
                        </m:m>
                      </m:e>
                    </m:d>
                    <m:r>
                      <a:rPr lang="en-US" i="1">
                        <a:latin typeface="Cambria Math" panose="02040503050406030204" pitchFamily="18" charset="0"/>
                        <a:ea typeface="Cambria Math" panose="02040503050406030204" pitchFamily="18" charset="0"/>
                      </a:rPr>
                      <m:t>∙</m:t>
                    </m:r>
                    <m:d>
                      <m:dPr>
                        <m:ctrlPr>
                          <a:rPr lang="en-US" i="1" smtClean="0">
                            <a:solidFill>
                              <a:srgbClr val="0070C0"/>
                            </a:solidFill>
                            <a:latin typeface="Cambria Math" panose="02040503050406030204" pitchFamily="18" charset="0"/>
                          </a:rPr>
                        </m:ctrlPr>
                      </m:dPr>
                      <m:e>
                        <m:m>
                          <m:mPr>
                            <m:mcs>
                              <m:mc>
                                <m:mcPr>
                                  <m:count m:val="1"/>
                                  <m:mcJc m:val="center"/>
                                </m:mcPr>
                              </m:mc>
                            </m:mcs>
                            <m:ctrlPr>
                              <a:rPr lang="en-US" i="1">
                                <a:solidFill>
                                  <a:srgbClr val="0070C0"/>
                                </a:solidFill>
                                <a:latin typeface="Cambria Math" panose="02040503050406030204" pitchFamily="18" charset="0"/>
                              </a:rPr>
                            </m:ctrlPr>
                          </m:mPr>
                          <m:mr>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𝑖</m:t>
                                  </m:r>
                                </m:e>
                                <m:sub>
                                  <m:r>
                                    <a:rPr lang="en-US" i="1">
                                      <a:solidFill>
                                        <a:srgbClr val="0070C0"/>
                                      </a:solidFill>
                                      <a:latin typeface="Cambria Math" panose="02040503050406030204" pitchFamily="18" charset="0"/>
                                    </a:rPr>
                                    <m:t>𝑎</m:t>
                                  </m:r>
                                </m:sub>
                              </m:sSub>
                            </m:e>
                          </m:mr>
                          <m:mr>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𝑖</m:t>
                                  </m:r>
                                </m:e>
                                <m:sub>
                                  <m:r>
                                    <a:rPr lang="en-US" i="1">
                                      <a:solidFill>
                                        <a:srgbClr val="0070C0"/>
                                      </a:solidFill>
                                      <a:latin typeface="Cambria Math" panose="02040503050406030204" pitchFamily="18" charset="0"/>
                                    </a:rPr>
                                    <m:t>𝑏</m:t>
                                  </m:r>
                                </m:sub>
                              </m:sSub>
                            </m:e>
                          </m:mr>
                          <m:mr>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𝑖</m:t>
                                  </m:r>
                                </m:e>
                                <m:sub>
                                  <m:r>
                                    <a:rPr lang="en-US" i="1">
                                      <a:solidFill>
                                        <a:srgbClr val="0070C0"/>
                                      </a:solidFill>
                                      <a:latin typeface="Cambria Math" panose="02040503050406030204" pitchFamily="18" charset="0"/>
                                    </a:rPr>
                                    <m:t>𝑐</m:t>
                                  </m:r>
                                </m:sub>
                              </m:sSub>
                            </m:e>
                          </m:mr>
                        </m:m>
                      </m:e>
                    </m:d>
                    <m:r>
                      <a:rPr lang="de-DE" b="0" i="1" smtClean="0">
                        <a:latin typeface="Cambria Math" panose="02040503050406030204" pitchFamily="18" charset="0"/>
                      </a:rPr>
                      <m:t>      </m:t>
                    </m:r>
                    <m:d>
                      <m:dPr>
                        <m:ctrlPr>
                          <a:rPr lang="en-US" i="1" smtClean="0">
                            <a:solidFill>
                              <a:schemeClr val="accent6">
                                <a:lumMod val="75000"/>
                              </a:schemeClr>
                            </a:solidFill>
                            <a:latin typeface="Cambria Math" panose="02040503050406030204" pitchFamily="18" charset="0"/>
                          </a:rPr>
                        </m:ctrlPr>
                      </m:dPr>
                      <m:e>
                        <m:m>
                          <m:mPr>
                            <m:mcs>
                              <m:mc>
                                <m:mcPr>
                                  <m:count m:val="1"/>
                                  <m:mcJc m:val="center"/>
                                </m:mcPr>
                              </m:mc>
                            </m:mcs>
                            <m:ctrlPr>
                              <a:rPr lang="en-US" i="1">
                                <a:solidFill>
                                  <a:schemeClr val="accent6">
                                    <a:lumMod val="75000"/>
                                  </a:schemeClr>
                                </a:solidFill>
                                <a:latin typeface="Cambria Math" panose="02040503050406030204" pitchFamily="18" charset="0"/>
                              </a:rPr>
                            </m:ctrlPr>
                          </m:mPr>
                          <m:mr>
                            <m:e>
                              <m:sSub>
                                <m:sSubPr>
                                  <m:ctrlPr>
                                    <a:rPr lang="en-US" i="1">
                                      <a:solidFill>
                                        <a:schemeClr val="accent6">
                                          <a:lumMod val="75000"/>
                                        </a:schemeClr>
                                      </a:solidFill>
                                      <a:latin typeface="Cambria Math" panose="02040503050406030204" pitchFamily="18" charset="0"/>
                                    </a:rPr>
                                  </m:ctrlPr>
                                </m:sSubPr>
                                <m:e>
                                  <m:r>
                                    <m:rPr>
                                      <m:brk m:alnAt="7"/>
                                    </m:rPr>
                                    <a:rPr lang="en-US" i="1">
                                      <a:solidFill>
                                        <a:schemeClr val="accent6">
                                          <a:lumMod val="75000"/>
                                        </a:schemeClr>
                                      </a:solidFill>
                                      <a:latin typeface="Cambria Math" panose="02040503050406030204" pitchFamily="18" charset="0"/>
                                    </a:rPr>
                                    <m:t>𝑢</m:t>
                                  </m:r>
                                </m:e>
                                <m:sub>
                                  <m:r>
                                    <m:rPr>
                                      <m:brk m:alnAt="7"/>
                                    </m:rPr>
                                    <a:rPr lang="en-US" i="1">
                                      <a:solidFill>
                                        <a:schemeClr val="accent6">
                                          <a:lumMod val="75000"/>
                                        </a:schemeClr>
                                      </a:solidFill>
                                      <a:latin typeface="Cambria Math" panose="02040503050406030204" pitchFamily="18" charset="0"/>
                                      <a:ea typeface="Cambria Math" panose="02040503050406030204" pitchFamily="18" charset="0"/>
                                    </a:rPr>
                                    <m:t>𝛼</m:t>
                                  </m:r>
                                </m:sub>
                              </m:sSub>
                            </m:e>
                          </m:mr>
                          <m:mr>
                            <m:e>
                              <m:sSub>
                                <m:sSubPr>
                                  <m:ctrlPr>
                                    <a:rPr lang="en-US" i="1">
                                      <a:solidFill>
                                        <a:schemeClr val="accent6">
                                          <a:lumMod val="75000"/>
                                        </a:schemeClr>
                                      </a:solidFill>
                                      <a:latin typeface="Cambria Math" panose="02040503050406030204" pitchFamily="18" charset="0"/>
                                      <a:ea typeface="Cambria Math" panose="02040503050406030204" pitchFamily="18" charset="0"/>
                                    </a:rPr>
                                  </m:ctrlPr>
                                </m:sSubPr>
                                <m:e>
                                  <m:r>
                                    <a:rPr lang="en-US" i="1">
                                      <a:solidFill>
                                        <a:schemeClr val="accent6">
                                          <a:lumMod val="75000"/>
                                        </a:schemeClr>
                                      </a:solidFill>
                                      <a:latin typeface="Cambria Math" panose="02040503050406030204" pitchFamily="18" charset="0"/>
                                    </a:rPr>
                                    <m:t>𝑢</m:t>
                                  </m:r>
                                </m:e>
                                <m:sub>
                                  <m:r>
                                    <a:rPr lang="en-US" i="1">
                                      <a:solidFill>
                                        <a:schemeClr val="accent6">
                                          <a:lumMod val="75000"/>
                                        </a:schemeClr>
                                      </a:solidFill>
                                      <a:latin typeface="Cambria Math" panose="02040503050406030204" pitchFamily="18" charset="0"/>
                                      <a:ea typeface="Cambria Math" panose="02040503050406030204" pitchFamily="18" charset="0"/>
                                    </a:rPr>
                                    <m:t>𝛽</m:t>
                                  </m:r>
                                </m:sub>
                              </m:sSub>
                            </m:e>
                          </m:mr>
                        </m:m>
                      </m:e>
                    </m:d>
                    <m:r>
                      <a:rPr lang="en-US" i="1">
                        <a:latin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3</m:t>
                        </m:r>
                      </m:den>
                    </m:f>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box>
                            </m:e>
                            <m:e>
                              <m:r>
                                <a:rPr lang="en-US" i="1">
                                  <a:latin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box>
                            </m:e>
                          </m:mr>
                          <m:mr>
                            <m:e>
                              <m:r>
                                <a:rPr lang="en-US" i="1">
                                  <a:latin typeface="Cambria Math" panose="02040503050406030204" pitchFamily="18" charset="0"/>
                                </a:rPr>
                                <m:t>0</m:t>
                              </m:r>
                            </m:e>
                            <m:e>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box>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e>
                            <m:e>
                              <m:r>
                                <a:rPr lang="en-US" i="1">
                                  <a:latin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box>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e>
                          </m:mr>
                        </m:m>
                      </m:e>
                    </m:d>
                    <m:r>
                      <a:rPr lang="en-US" i="1">
                        <a:latin typeface="Cambria Math" panose="02040503050406030204" pitchFamily="18" charset="0"/>
                        <a:ea typeface="Cambria Math" panose="02040503050406030204" pitchFamily="18" charset="0"/>
                      </a:rPr>
                      <m:t>∙</m:t>
                    </m:r>
                    <m:d>
                      <m:dPr>
                        <m:ctrlPr>
                          <a:rPr lang="en-US" i="1" smtClean="0">
                            <a:solidFill>
                              <a:srgbClr val="0070C0"/>
                            </a:solidFill>
                            <a:latin typeface="Cambria Math" panose="02040503050406030204" pitchFamily="18" charset="0"/>
                          </a:rPr>
                        </m:ctrlPr>
                      </m:dPr>
                      <m:e>
                        <m:m>
                          <m:mPr>
                            <m:mcs>
                              <m:mc>
                                <m:mcPr>
                                  <m:count m:val="1"/>
                                  <m:mcJc m:val="center"/>
                                </m:mcPr>
                              </m:mc>
                            </m:mcs>
                            <m:ctrlPr>
                              <a:rPr lang="en-US" i="1">
                                <a:solidFill>
                                  <a:srgbClr val="0070C0"/>
                                </a:solidFill>
                                <a:latin typeface="Cambria Math" panose="02040503050406030204" pitchFamily="18" charset="0"/>
                              </a:rPr>
                            </m:ctrlPr>
                          </m:mPr>
                          <m:mr>
                            <m:e>
                              <m:sSub>
                                <m:sSubPr>
                                  <m:ctrlPr>
                                    <a:rPr lang="en-US" i="1">
                                      <a:solidFill>
                                        <a:srgbClr val="0070C0"/>
                                      </a:solidFill>
                                      <a:latin typeface="Cambria Math" panose="02040503050406030204" pitchFamily="18" charset="0"/>
                                    </a:rPr>
                                  </m:ctrlPr>
                                </m:sSubPr>
                                <m:e>
                                  <m:r>
                                    <m:rPr>
                                      <m:brk m:alnAt="7"/>
                                    </m:rPr>
                                    <a:rPr lang="en-US" i="1">
                                      <a:solidFill>
                                        <a:srgbClr val="0070C0"/>
                                      </a:solidFill>
                                      <a:latin typeface="Cambria Math" panose="02040503050406030204" pitchFamily="18" charset="0"/>
                                    </a:rPr>
                                    <m:t>𝑢</m:t>
                                  </m:r>
                                </m:e>
                                <m:sub>
                                  <m:r>
                                    <a:rPr lang="en-US" i="1">
                                      <a:solidFill>
                                        <a:srgbClr val="0070C0"/>
                                      </a:solidFill>
                                      <a:latin typeface="Cambria Math" panose="02040503050406030204" pitchFamily="18" charset="0"/>
                                    </a:rPr>
                                    <m:t>𝑎</m:t>
                                  </m:r>
                                </m:sub>
                              </m:sSub>
                            </m:e>
                          </m:mr>
                          <m:mr>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𝑢</m:t>
                                  </m:r>
                                </m:e>
                                <m:sub>
                                  <m:r>
                                    <a:rPr lang="en-US" i="1">
                                      <a:solidFill>
                                        <a:srgbClr val="0070C0"/>
                                      </a:solidFill>
                                      <a:latin typeface="Cambria Math" panose="02040503050406030204" pitchFamily="18" charset="0"/>
                                    </a:rPr>
                                    <m:t>𝑏</m:t>
                                  </m:r>
                                </m:sub>
                              </m:sSub>
                            </m:e>
                          </m:mr>
                          <m:mr>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𝑢</m:t>
                                  </m:r>
                                </m:e>
                                <m:sub>
                                  <m:r>
                                    <a:rPr lang="en-US" i="1">
                                      <a:solidFill>
                                        <a:srgbClr val="0070C0"/>
                                      </a:solidFill>
                                      <a:latin typeface="Cambria Math" panose="02040503050406030204" pitchFamily="18" charset="0"/>
                                    </a:rPr>
                                    <m:t>𝑐</m:t>
                                  </m:r>
                                </m:sub>
                              </m:sSub>
                            </m:e>
                          </m:mr>
                        </m:m>
                      </m:e>
                    </m:d>
                  </m:oMath>
                </a14:m>
                <a:r>
                  <a:rPr lang="en-US" dirty="0" smtClean="0"/>
                  <a:t>	(</a:t>
                </a:r>
                <a:r>
                  <a:rPr lang="en-US" dirty="0"/>
                  <a:t>2</a:t>
                </a:r>
                <a:r>
                  <a:rPr lang="en-US" dirty="0" smtClean="0"/>
                  <a:t>)</a:t>
                </a:r>
                <a:endParaRPr lang="en-US" dirty="0"/>
              </a:p>
              <a:p>
                <a:endParaRPr lang="en-US" dirty="0" smtClean="0"/>
              </a:p>
              <a:p>
                <a:r>
                  <a:rPr lang="en-US" dirty="0" smtClean="0"/>
                  <a:t>The </a:t>
                </a:r>
                <a:r>
                  <a:rPr lang="en-US" b="1" dirty="0" smtClean="0"/>
                  <a:t>Park transformation </a:t>
                </a:r>
                <a:r>
                  <a:rPr lang="en-US" dirty="0" smtClean="0"/>
                  <a:t>generates a </a:t>
                </a:r>
                <a:r>
                  <a:rPr lang="en-US" smtClean="0"/>
                  <a:t>rotating 2-phase </a:t>
                </a:r>
                <a:r>
                  <a:rPr lang="en-US" dirty="0" smtClean="0"/>
                  <a:t>coordinate system with the d axis aligned to the axis of the magnetic dipole. </a:t>
                </a:r>
              </a:p>
              <a:p>
                <a:endParaRPr lang="en-US" dirty="0"/>
              </a:p>
              <a:p>
                <a:pPr>
                  <a:tabLst>
                    <a:tab pos="2693988" algn="ctr"/>
                    <a:tab pos="5380038" algn="r"/>
                  </a:tabLst>
                </a:pPr>
                <a:r>
                  <a:rPr lang="en-US" dirty="0" smtClean="0"/>
                  <a:t>	</a:t>
                </a:r>
                <a14:m>
                  <m:oMath xmlns:m="http://schemas.openxmlformats.org/officeDocument/2006/math">
                    <m:d>
                      <m:dPr>
                        <m:ctrlPr>
                          <a:rPr lang="en-US" i="1">
                            <a:solidFill>
                              <a:srgbClr val="7030A0"/>
                            </a:solidFill>
                            <a:latin typeface="Cambria Math" panose="02040503050406030204" pitchFamily="18" charset="0"/>
                          </a:rPr>
                        </m:ctrlPr>
                      </m:dPr>
                      <m:e>
                        <m:m>
                          <m:mPr>
                            <m:mcs>
                              <m:mc>
                                <m:mcPr>
                                  <m:count m:val="1"/>
                                  <m:mcJc m:val="center"/>
                                </m:mcPr>
                              </m:mc>
                            </m:mcs>
                            <m:ctrlPr>
                              <a:rPr lang="en-US" i="1">
                                <a:solidFill>
                                  <a:srgbClr val="7030A0"/>
                                </a:solidFill>
                                <a:latin typeface="Cambria Math" panose="02040503050406030204" pitchFamily="18" charset="0"/>
                              </a:rPr>
                            </m:ctrlPr>
                          </m:mPr>
                          <m:mr>
                            <m:e>
                              <m:sSub>
                                <m:sSubPr>
                                  <m:ctrlPr>
                                    <a:rPr lang="en-US" i="1">
                                      <a:solidFill>
                                        <a:srgbClr val="7030A0"/>
                                      </a:solidFill>
                                      <a:latin typeface="Cambria Math" panose="02040503050406030204" pitchFamily="18" charset="0"/>
                                    </a:rPr>
                                  </m:ctrlPr>
                                </m:sSubPr>
                                <m:e>
                                  <m:d>
                                    <m:dPr>
                                      <m:begChr m:val="["/>
                                      <m:endChr m:val="]"/>
                                      <m:ctrlPr>
                                        <a:rPr lang="en-US" i="1">
                                          <a:solidFill>
                                            <a:srgbClr val="7030A0"/>
                                          </a:solidFill>
                                          <a:latin typeface="Cambria Math" panose="02040503050406030204" pitchFamily="18" charset="0"/>
                                        </a:rPr>
                                      </m:ctrlPr>
                                    </m:dPr>
                                    <m:e/>
                                  </m:d>
                                </m:e>
                                <m:sub>
                                  <m:r>
                                    <m:rPr>
                                      <m:brk m:alnAt="7"/>
                                    </m:rPr>
                                    <a:rPr lang="en-US" i="1">
                                      <a:solidFill>
                                        <a:srgbClr val="7030A0"/>
                                      </a:solidFill>
                                      <a:latin typeface="Cambria Math" panose="02040503050406030204" pitchFamily="18" charset="0"/>
                                      <a:ea typeface="Cambria Math" panose="02040503050406030204" pitchFamily="18" charset="0"/>
                                    </a:rPr>
                                    <m:t>𝑑</m:t>
                                  </m:r>
                                </m:sub>
                              </m:sSub>
                            </m:e>
                          </m:mr>
                          <m:mr>
                            <m:e>
                              <m:sSub>
                                <m:sSubPr>
                                  <m:ctrlPr>
                                    <a:rPr lang="en-US" i="1">
                                      <a:solidFill>
                                        <a:srgbClr val="7030A0"/>
                                      </a:solidFill>
                                      <a:latin typeface="Cambria Math" panose="02040503050406030204" pitchFamily="18" charset="0"/>
                                    </a:rPr>
                                  </m:ctrlPr>
                                </m:sSubPr>
                                <m:e>
                                  <m:d>
                                    <m:dPr>
                                      <m:begChr m:val="["/>
                                      <m:endChr m:val="]"/>
                                      <m:ctrlPr>
                                        <a:rPr lang="en-US" i="1">
                                          <a:solidFill>
                                            <a:srgbClr val="7030A0"/>
                                          </a:solidFill>
                                          <a:latin typeface="Cambria Math" panose="02040503050406030204" pitchFamily="18" charset="0"/>
                                        </a:rPr>
                                      </m:ctrlPr>
                                    </m:dPr>
                                    <m:e/>
                                  </m:d>
                                </m:e>
                                <m:sub>
                                  <m:r>
                                    <a:rPr lang="en-US" i="1">
                                      <a:solidFill>
                                        <a:srgbClr val="7030A0"/>
                                      </a:solidFill>
                                      <a:latin typeface="Cambria Math" panose="02040503050406030204" pitchFamily="18" charset="0"/>
                                      <a:ea typeface="Cambria Math" panose="02040503050406030204" pitchFamily="18" charset="0"/>
                                    </a:rPr>
                                    <m:t>𝑞</m:t>
                                  </m:r>
                                </m:sub>
                              </m:sSub>
                            </m:e>
                          </m:mr>
                        </m:m>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𝑗</m:t>
                        </m:r>
                        <m:r>
                          <a:rPr lang="en-US" i="1">
                            <a:latin typeface="Cambria Math" panose="02040503050406030204" pitchFamily="18" charset="0"/>
                            <a:ea typeface="Cambria Math" panose="02040503050406030204" pitchFamily="18" charset="0"/>
                          </a:rPr>
                          <m:t>𝜑</m:t>
                        </m:r>
                      </m:sup>
                    </m:sSup>
                    <m:r>
                      <a:rPr lang="en-US" i="1">
                        <a:latin typeface="Cambria Math" panose="02040503050406030204" pitchFamily="18" charset="0"/>
                        <a:ea typeface="Cambria Math" panose="02040503050406030204" pitchFamily="18" charset="0"/>
                      </a:rPr>
                      <m:t>∙</m:t>
                    </m:r>
                    <m:d>
                      <m:dPr>
                        <m:ctrlPr>
                          <a:rPr lang="en-US" i="1">
                            <a:solidFill>
                              <a:schemeClr val="accent6">
                                <a:lumMod val="75000"/>
                              </a:schemeClr>
                            </a:solidFill>
                            <a:latin typeface="Cambria Math" panose="02040503050406030204" pitchFamily="18" charset="0"/>
                          </a:rPr>
                        </m:ctrlPr>
                      </m:dPr>
                      <m:e>
                        <m:m>
                          <m:mPr>
                            <m:mcs>
                              <m:mc>
                                <m:mcPr>
                                  <m:count m:val="1"/>
                                  <m:mcJc m:val="center"/>
                                </m:mcPr>
                              </m:mc>
                            </m:mcs>
                            <m:ctrlPr>
                              <a:rPr lang="en-US" i="1">
                                <a:solidFill>
                                  <a:schemeClr val="accent6">
                                    <a:lumMod val="75000"/>
                                  </a:schemeClr>
                                </a:solidFill>
                                <a:latin typeface="Cambria Math" panose="02040503050406030204" pitchFamily="18" charset="0"/>
                              </a:rPr>
                            </m:ctrlPr>
                          </m:mPr>
                          <m:mr>
                            <m:e>
                              <m:sSub>
                                <m:sSubPr>
                                  <m:ctrlPr>
                                    <a:rPr lang="en-US" i="1">
                                      <a:solidFill>
                                        <a:schemeClr val="accent6">
                                          <a:lumMod val="75000"/>
                                        </a:schemeClr>
                                      </a:solidFill>
                                      <a:latin typeface="Cambria Math" panose="02040503050406030204" pitchFamily="18" charset="0"/>
                                    </a:rPr>
                                  </m:ctrlPr>
                                </m:sSubPr>
                                <m:e>
                                  <m:d>
                                    <m:dPr>
                                      <m:begChr m:val="["/>
                                      <m:endChr m:val="]"/>
                                      <m:ctrlPr>
                                        <a:rPr lang="en-US" i="1">
                                          <a:solidFill>
                                            <a:schemeClr val="accent6">
                                              <a:lumMod val="75000"/>
                                            </a:schemeClr>
                                          </a:solidFill>
                                          <a:latin typeface="Cambria Math" panose="02040503050406030204" pitchFamily="18" charset="0"/>
                                        </a:rPr>
                                      </m:ctrlPr>
                                    </m:dPr>
                                    <m:e/>
                                  </m:d>
                                </m:e>
                                <m:sub>
                                  <m:r>
                                    <m:rPr>
                                      <m:brk m:alnAt="7"/>
                                    </m:rPr>
                                    <a:rPr lang="en-US" i="1">
                                      <a:solidFill>
                                        <a:schemeClr val="accent6">
                                          <a:lumMod val="75000"/>
                                        </a:schemeClr>
                                      </a:solidFill>
                                      <a:latin typeface="Cambria Math" panose="02040503050406030204" pitchFamily="18" charset="0"/>
                                      <a:ea typeface="Cambria Math" panose="02040503050406030204" pitchFamily="18" charset="0"/>
                                    </a:rPr>
                                    <m:t>𝛼</m:t>
                                  </m:r>
                                </m:sub>
                              </m:sSub>
                            </m:e>
                          </m:mr>
                          <m:mr>
                            <m:e>
                              <m:sSub>
                                <m:sSubPr>
                                  <m:ctrlPr>
                                    <a:rPr lang="en-US" i="1">
                                      <a:solidFill>
                                        <a:schemeClr val="accent6">
                                          <a:lumMod val="75000"/>
                                        </a:schemeClr>
                                      </a:solidFill>
                                      <a:latin typeface="Cambria Math" panose="02040503050406030204" pitchFamily="18" charset="0"/>
                                    </a:rPr>
                                  </m:ctrlPr>
                                </m:sSubPr>
                                <m:e>
                                  <m:d>
                                    <m:dPr>
                                      <m:begChr m:val="["/>
                                      <m:endChr m:val="]"/>
                                      <m:ctrlPr>
                                        <a:rPr lang="en-US" i="1">
                                          <a:solidFill>
                                            <a:schemeClr val="accent6">
                                              <a:lumMod val="75000"/>
                                            </a:schemeClr>
                                          </a:solidFill>
                                          <a:latin typeface="Cambria Math" panose="02040503050406030204" pitchFamily="18" charset="0"/>
                                        </a:rPr>
                                      </m:ctrlPr>
                                    </m:dPr>
                                    <m:e/>
                                  </m:d>
                                </m:e>
                                <m:sub>
                                  <m:r>
                                    <a:rPr lang="en-US" i="1">
                                      <a:solidFill>
                                        <a:schemeClr val="accent6">
                                          <a:lumMod val="75000"/>
                                        </a:schemeClr>
                                      </a:solidFill>
                                      <a:latin typeface="Cambria Math" panose="02040503050406030204" pitchFamily="18" charset="0"/>
                                      <a:ea typeface="Cambria Math" panose="02040503050406030204" pitchFamily="18" charset="0"/>
                                    </a:rPr>
                                    <m:t>𝛽</m:t>
                                  </m:r>
                                </m:sub>
                              </m:sSub>
                            </m:e>
                          </m:mr>
                        </m:m>
                      </m:e>
                    </m:d>
                  </m:oMath>
                </a14:m>
                <a:r>
                  <a:rPr lang="en-US" dirty="0"/>
                  <a:t>	</a:t>
                </a:r>
                <a:r>
                  <a:rPr lang="en-US" dirty="0" smtClean="0"/>
                  <a:t>(3)</a:t>
                </a:r>
              </a:p>
              <a:p>
                <a:pPr>
                  <a:tabLst>
                    <a:tab pos="2693988" algn="ctr"/>
                    <a:tab pos="5380038" algn="r"/>
                  </a:tabLst>
                </a:pPr>
                <a:endParaRPr lang="en-US" dirty="0"/>
              </a:p>
              <a:p>
                <a:pPr>
                  <a:tabLst>
                    <a:tab pos="2693988" algn="ctr"/>
                    <a:tab pos="5380038" algn="r"/>
                  </a:tabLst>
                </a:pPr>
                <a:endParaRPr lang="en-US" dirty="0" smtClean="0"/>
              </a:p>
            </p:txBody>
          </p:sp>
        </mc:Choice>
        <mc:Fallback xmlns="">
          <p:sp>
            <p:nvSpPr>
              <p:cNvPr id="3" name="Notizenplatzhalter 2"/>
              <p:cNvSpPr txBox="1">
                <a:spLocks noRot="1" noChangeAspect="1" noMove="1" noResize="1" noEditPoints="1" noAdjustHandles="1" noChangeArrowheads="1" noChangeShapeType="1" noTextEdit="1"/>
              </p:cNvSpPr>
              <p:nvPr/>
            </p:nvSpPr>
            <p:spPr>
              <a:xfrm>
                <a:off x="602657" y="3926681"/>
                <a:ext cx="5651100" cy="4859509"/>
              </a:xfrm>
              <a:prstGeom prst="rect">
                <a:avLst/>
              </a:prstGeom>
              <a:blipFill rotWithShape="0">
                <a:blip r:embed="rId3"/>
                <a:stretch>
                  <a:fillRect/>
                </a:stretch>
              </a:blipFill>
              <a:ln>
                <a:solidFill>
                  <a:schemeClr val="bg1"/>
                </a:solidFill>
              </a:ln>
            </p:spPr>
            <p:txBody>
              <a:bodyPr/>
              <a:lstStyle/>
              <a:p>
                <a:r>
                  <a:rPr lang="en-US">
                    <a:noFill/>
                  </a:rPr>
                  <a:t> </a:t>
                </a:r>
              </a:p>
            </p:txBody>
          </p:sp>
        </mc:Fallback>
      </mc:AlternateContent>
      <p:sp>
        <p:nvSpPr>
          <p:cNvPr id="4" name="Foliennummernplatzhalter 3"/>
          <p:cNvSpPr>
            <a:spLocks noGrp="1"/>
          </p:cNvSpPr>
          <p:nvPr>
            <p:ph type="sldNum" sz="quarter" idx="5"/>
          </p:nvPr>
        </p:nvSpPr>
        <p:spPr>
          <a:xfrm>
            <a:off x="6312767" y="8892989"/>
            <a:ext cx="543645" cy="251012"/>
          </a:xfrm>
        </p:spPr>
        <p:txBody>
          <a:bodyPr/>
          <a:lstStyle/>
          <a:p>
            <a:r>
              <a:rPr lang="de-DE" smtClean="0"/>
              <a:t>5</a:t>
            </a:r>
            <a:endParaRPr lang="de-DE"/>
          </a:p>
        </p:txBody>
      </p:sp>
    </p:spTree>
    <p:extLst>
      <p:ext uri="{BB962C8B-B14F-4D97-AF65-F5344CB8AC3E}">
        <p14:creationId xmlns:p14="http://schemas.microsoft.com/office/powerpoint/2010/main" val="2079059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p:sp>
        <p:nvSpPr>
          <p:cNvPr id="3" name="Notizenplatzhalter 2"/>
          <p:cNvSpPr>
            <a:spLocks noGrp="1"/>
          </p:cNvSpPr>
          <p:nvPr>
            <p:ph type="body" idx="1"/>
          </p:nvPr>
        </p:nvSpPr>
        <p:spPr/>
        <p:txBody>
          <a:bodyPr/>
          <a:lstStyle/>
          <a:p>
            <a:pPr marL="171450" indent="-171450">
              <a:buFontTx/>
              <a:buChar char="-"/>
            </a:pPr>
            <a:r>
              <a:rPr lang="de-DE" dirty="0" smtClean="0"/>
              <a:t>Permanent</a:t>
            </a:r>
            <a:r>
              <a:rPr lang="de-DE" baseline="0" dirty="0" smtClean="0"/>
              <a:t> </a:t>
            </a:r>
            <a:r>
              <a:rPr lang="de-DE" baseline="0" dirty="0" err="1" smtClean="0"/>
              <a:t>magnets</a:t>
            </a:r>
            <a:r>
              <a:rPr lang="de-DE" baseline="0" dirty="0" smtClean="0"/>
              <a:t> </a:t>
            </a:r>
            <a:r>
              <a:rPr lang="de-DE" baseline="0" dirty="0" err="1" smtClean="0"/>
              <a:t>b</a:t>
            </a:r>
            <a:r>
              <a:rPr lang="de-DE" dirty="0" err="1" smtClean="0"/>
              <a:t>urried</a:t>
            </a:r>
            <a:r>
              <a:rPr lang="de-DE" baseline="0" dirty="0" smtClean="0"/>
              <a:t> in </a:t>
            </a:r>
            <a:r>
              <a:rPr lang="de-DE" baseline="0" dirty="0" err="1" smtClean="0"/>
              <a:t>rotor</a:t>
            </a:r>
            <a:r>
              <a:rPr lang="de-DE" baseline="0" dirty="0" smtClean="0"/>
              <a:t> </a:t>
            </a:r>
            <a:r>
              <a:rPr lang="de-DE" baseline="0" dirty="0" err="1" smtClean="0"/>
              <a:t>sheets</a:t>
            </a:r>
            <a:r>
              <a:rPr lang="de-DE" baseline="0" dirty="0" smtClean="0"/>
              <a:t> </a:t>
            </a:r>
            <a:r>
              <a:rPr lang="de-DE" baseline="0" dirty="0" err="1" smtClean="0"/>
              <a:t>of</a:t>
            </a:r>
            <a:r>
              <a:rPr lang="de-DE" baseline="0" dirty="0" smtClean="0"/>
              <a:t> </a:t>
            </a:r>
            <a:r>
              <a:rPr lang="de-DE" baseline="0" dirty="0" err="1" smtClean="0"/>
              <a:t>electrical</a:t>
            </a:r>
            <a:r>
              <a:rPr lang="de-DE" baseline="0" dirty="0" smtClean="0"/>
              <a:t> </a:t>
            </a:r>
            <a:r>
              <a:rPr lang="de-DE" baseline="0" dirty="0" err="1" smtClean="0"/>
              <a:t>steel</a:t>
            </a:r>
            <a:endParaRPr lang="de-DE" baseline="0" dirty="0" smtClean="0"/>
          </a:p>
          <a:p>
            <a:pPr marL="171450" indent="-171450">
              <a:buFontTx/>
              <a:buChar char="-"/>
            </a:pPr>
            <a:r>
              <a:rPr lang="de-DE" baseline="0" dirty="0" err="1" smtClean="0"/>
              <a:t>Shown</a:t>
            </a:r>
            <a:r>
              <a:rPr lang="de-DE" baseline="0" dirty="0" smtClean="0"/>
              <a:t> in </a:t>
            </a:r>
            <a:r>
              <a:rPr lang="de-DE" baseline="0" dirty="0" err="1" smtClean="0"/>
              <a:t>picture</a:t>
            </a:r>
            <a:r>
              <a:rPr lang="de-DE" baseline="0" dirty="0" smtClean="0"/>
              <a:t>: </a:t>
            </a:r>
            <a:r>
              <a:rPr lang="de-DE" baseline="0" dirty="0" err="1" smtClean="0"/>
              <a:t>electric</a:t>
            </a:r>
            <a:r>
              <a:rPr lang="de-DE" baseline="0" dirty="0" smtClean="0"/>
              <a:t> </a:t>
            </a:r>
            <a:r>
              <a:rPr lang="de-DE" baseline="0" dirty="0" err="1" smtClean="0"/>
              <a:t>dipole</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87B69DFD-B277-4758-94C3-C8FE9ED65486}" type="slidenum">
              <a:rPr lang="de-DE" smtClean="0"/>
              <a:pPr/>
              <a:t>6</a:t>
            </a:fld>
            <a:endParaRPr lang="de-DE"/>
          </a:p>
        </p:txBody>
      </p:sp>
      <mc:AlternateContent xmlns:mc="http://schemas.openxmlformats.org/markup-compatibility/2006" xmlns:a14="http://schemas.microsoft.com/office/drawing/2010/main">
        <mc:Choice Requires="a14">
          <p:sp>
            <p:nvSpPr>
              <p:cNvPr id="5" name="Notizenplatzhalter 2"/>
              <p:cNvSpPr txBox="1">
                <a:spLocks/>
              </p:cNvSpPr>
              <p:nvPr/>
            </p:nvSpPr>
            <p:spPr>
              <a:xfrm>
                <a:off x="602657" y="3926681"/>
                <a:ext cx="5651100" cy="4859509"/>
              </a:xfrm>
              <a:prstGeom prst="rect">
                <a:avLst/>
              </a:prstGeom>
              <a:solidFill>
                <a:schemeClr val="bg1"/>
              </a:solidFill>
              <a:ln>
                <a:solidFill>
                  <a:schemeClr val="bg1"/>
                </a:solidFill>
              </a:ln>
            </p:spPr>
            <p:txBody>
              <a:bodyPr vert="horz" lIns="91440" tIns="45720" rIns="91440" bIns="45720" rtlCol="0"/>
              <a:lstStyle>
                <a:lvl1pPr marL="0" algn="just" defTabSz="914400" rtl="0" eaLnBrk="1" latinLnBrk="0" hangingPunct="1">
                  <a:defRPr sz="1200" kern="1200">
                    <a:solidFill>
                      <a:schemeClr val="tx1"/>
                    </a:solidFill>
                    <a:latin typeface="+mn-lt"/>
                    <a:ea typeface="+mn-ea"/>
                    <a:cs typeface="+mn-cs"/>
                  </a:defRPr>
                </a:lvl1pPr>
                <a:lvl2pPr marL="457200" algn="just" defTabSz="914400" rtl="0" eaLnBrk="1" latinLnBrk="0" hangingPunct="1">
                  <a:defRPr sz="1200" kern="1200">
                    <a:solidFill>
                      <a:schemeClr val="tx1"/>
                    </a:solidFill>
                    <a:latin typeface="+mn-lt"/>
                    <a:ea typeface="+mn-ea"/>
                    <a:cs typeface="+mn-cs"/>
                  </a:defRPr>
                </a:lvl2pPr>
                <a:lvl3pPr marL="914400" algn="just" defTabSz="914400" rtl="0" eaLnBrk="1" latinLnBrk="0" hangingPunct="1">
                  <a:defRPr sz="1200" kern="1200">
                    <a:solidFill>
                      <a:schemeClr val="tx1"/>
                    </a:solidFill>
                    <a:latin typeface="+mn-lt"/>
                    <a:ea typeface="+mn-ea"/>
                    <a:cs typeface="+mn-cs"/>
                  </a:defRPr>
                </a:lvl3pPr>
                <a:lvl4pPr marL="1371600" algn="just" defTabSz="914400" rtl="0" eaLnBrk="1" latinLnBrk="0" hangingPunct="1">
                  <a:defRPr sz="1200" kern="1200">
                    <a:solidFill>
                      <a:schemeClr val="tx1"/>
                    </a:solidFill>
                    <a:latin typeface="+mn-lt"/>
                    <a:ea typeface="+mn-ea"/>
                    <a:cs typeface="+mn-cs"/>
                  </a:defRPr>
                </a:lvl4pPr>
                <a:lvl5pPr marL="1828800" algn="just"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t>There are two main forces</a:t>
                </a:r>
                <a:r>
                  <a:rPr lang="en-US" smtClean="0"/>
                  <a:t>, that </a:t>
                </a:r>
                <a:r>
                  <a:rPr lang="en-US" dirty="0" smtClean="0"/>
                  <a:t>can be used in order to rotate the rotor. </a:t>
                </a:r>
              </a:p>
              <a:p>
                <a:endParaRPr lang="en-US" dirty="0"/>
              </a:p>
              <a:p>
                <a:r>
                  <a:rPr lang="en-US" dirty="0" smtClean="0"/>
                  <a:t>The </a:t>
                </a:r>
                <a:r>
                  <a:rPr lang="en-US" b="1" dirty="0" smtClean="0"/>
                  <a:t>Lorentz force </a:t>
                </a:r>
                <a:r>
                  <a:rPr lang="en-US" dirty="0" smtClean="0"/>
                  <a:t>on the rotor is the reaction force onto the permanent magnets on the rotor, since the stator is fixed. The magnetic dipole </a:t>
                </a:r>
                <a:r>
                  <a:rPr lang="en-US" smtClean="0"/>
                  <a:t>for this force </a:t>
                </a:r>
                <a:r>
                  <a:rPr lang="en-US" dirty="0" smtClean="0"/>
                  <a:t>is fixed on the d axis, coining the axis as “direct axis”.</a:t>
                </a:r>
              </a:p>
              <a:p>
                <a:pPr>
                  <a:tabLst>
                    <a:tab pos="2693988" algn="ctr"/>
                    <a:tab pos="5376863" algn="r"/>
                  </a:tabLst>
                </a:pPr>
                <a:r>
                  <a:rPr lang="de-DE" dirty="0"/>
                  <a:t>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𝐹</m:t>
                        </m:r>
                      </m:e>
                      <m:sub>
                        <m:r>
                          <a:rPr lang="de-DE" b="0" i="1" smtClean="0">
                            <a:latin typeface="Cambria Math" panose="02040503050406030204" pitchFamily="18" charset="0"/>
                          </a:rPr>
                          <m:t>𝐿</m:t>
                        </m:r>
                      </m:sub>
                    </m:sSub>
                    <m:r>
                      <a:rPr lang="de-DE" i="1">
                        <a:latin typeface="Cambria Math" panose="02040503050406030204" pitchFamily="18" charset="0"/>
                      </a:rPr>
                      <m:t>=</m:t>
                    </m:r>
                    <m:r>
                      <a:rPr lang="de-DE" b="0" i="1" smtClean="0">
                        <a:latin typeface="Cambria Math" panose="02040503050406030204" pitchFamily="18" charset="0"/>
                      </a:rPr>
                      <m:t>𝐼</m:t>
                    </m:r>
                    <m:r>
                      <a:rPr lang="de-DE" b="0" i="1" smtClean="0">
                        <a:latin typeface="Cambria Math" panose="02040503050406030204" pitchFamily="18" charset="0"/>
                        <a:ea typeface="Cambria Math" panose="02040503050406030204" pitchFamily="18" charset="0"/>
                      </a:rPr>
                      <m:t>∙</m:t>
                    </m:r>
                    <m:d>
                      <m:dPr>
                        <m:ctrlPr>
                          <a:rPr lang="de-DE" b="0" i="1" smtClean="0">
                            <a:latin typeface="Cambria Math" panose="02040503050406030204" pitchFamily="18" charset="0"/>
                            <a:ea typeface="Cambria Math" panose="02040503050406030204" pitchFamily="18" charset="0"/>
                          </a:rPr>
                        </m:ctrlPr>
                      </m:dPr>
                      <m:e>
                        <m:acc>
                          <m:accPr>
                            <m:chr m:val="⃗"/>
                            <m:ctrlPr>
                              <a:rPr lang="de-DE" i="1">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𝑙</m:t>
                            </m:r>
                          </m:e>
                        </m:acc>
                        <m:r>
                          <a:rPr lang="de-DE" b="0" i="1" smtClean="0">
                            <a:latin typeface="Cambria Math" panose="02040503050406030204" pitchFamily="18" charset="0"/>
                            <a:ea typeface="Cambria Math" panose="02040503050406030204" pitchFamily="18" charset="0"/>
                          </a:rPr>
                          <m:t>×</m:t>
                        </m:r>
                        <m:acc>
                          <m:accPr>
                            <m:chr m:val="⃗"/>
                            <m:ctrlPr>
                              <a:rPr lang="de-DE" b="0" i="1" smtClean="0">
                                <a:latin typeface="Cambria Math" panose="02040503050406030204" pitchFamily="18" charset="0"/>
                                <a:ea typeface="Cambria Math" panose="02040503050406030204" pitchFamily="18" charset="0"/>
                              </a:rPr>
                            </m:ctrlPr>
                          </m:accPr>
                          <m:e>
                            <m:r>
                              <a:rPr lang="de-DE" b="0" i="1" smtClean="0">
                                <a:latin typeface="Cambria Math" panose="02040503050406030204" pitchFamily="18" charset="0"/>
                                <a:ea typeface="Cambria Math" panose="02040503050406030204" pitchFamily="18" charset="0"/>
                              </a:rPr>
                              <m:t>𝐵</m:t>
                            </m:r>
                          </m:e>
                        </m:acc>
                      </m:e>
                    </m:d>
                    <m:r>
                      <a:rPr lang="de-DE" b="0" i="1" smtClean="0">
                        <a:latin typeface="Cambria Math" panose="02040503050406030204" pitchFamily="18" charset="0"/>
                        <a:ea typeface="Cambria Math" panose="02040503050406030204" pitchFamily="18" charset="0"/>
                      </a:rPr>
                      <m:t>  </m:t>
                    </m:r>
                    <m:groupChr>
                      <m:groupChrPr>
                        <m:chr m:val="→"/>
                        <m:pos m:val="top"/>
                        <m:ctrlPr>
                          <a:rPr lang="de-DE" b="0" i="1" smtClean="0">
                            <a:latin typeface="Cambria Math" panose="02040503050406030204" pitchFamily="18" charset="0"/>
                            <a:ea typeface="Cambria Math" panose="02040503050406030204" pitchFamily="18" charset="0"/>
                          </a:rPr>
                        </m:ctrlPr>
                      </m:groupChrPr>
                      <m:e/>
                    </m:groupChr>
                    <m:r>
                      <a:rPr lang="de-DE" b="0" i="1" smtClean="0">
                        <a:latin typeface="Cambria Math" panose="02040503050406030204" pitchFamily="18" charset="0"/>
                        <a:ea typeface="Cambria Math" panose="02040503050406030204" pitchFamily="18" charset="0"/>
                      </a:rPr>
                      <m:t>  </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𝐹</m:t>
                        </m:r>
                      </m:e>
                      <m:sub>
                        <m:r>
                          <a:rPr lang="de-DE" b="0" i="1" smtClean="0">
                            <a:latin typeface="Cambria Math" panose="02040503050406030204" pitchFamily="18" charset="0"/>
                            <a:ea typeface="Cambria Math" panose="02040503050406030204" pitchFamily="18" charset="0"/>
                          </a:rPr>
                          <m:t>𝐿</m:t>
                        </m:r>
                      </m:sub>
                    </m:sSub>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𝑖</m:t>
                        </m:r>
                      </m:e>
                      <m:sub>
                        <m:r>
                          <a:rPr lang="de-DE" b="0" i="1" smtClean="0">
                            <a:latin typeface="Cambria Math" panose="02040503050406030204" pitchFamily="18" charset="0"/>
                            <a:ea typeface="Cambria Math" panose="02040503050406030204" pitchFamily="18" charset="0"/>
                          </a:rPr>
                          <m:t>𝑞</m:t>
                        </m:r>
                      </m:sub>
                    </m:sSub>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𝜙</m:t>
                        </m:r>
                      </m:e>
                      <m:sub>
                        <m:r>
                          <a:rPr lang="de-DE" b="0" i="1" smtClean="0">
                            <a:latin typeface="Cambria Math" panose="02040503050406030204" pitchFamily="18" charset="0"/>
                            <a:ea typeface="Cambria Math" panose="02040503050406030204" pitchFamily="18" charset="0"/>
                          </a:rPr>
                          <m:t>𝑃𝑀</m:t>
                        </m:r>
                      </m:sub>
                    </m:sSub>
                  </m:oMath>
                </a14:m>
                <a:r>
                  <a:rPr lang="en-US" dirty="0"/>
                  <a:t> 	</a:t>
                </a:r>
                <a:r>
                  <a:rPr lang="en-US" dirty="0" smtClean="0"/>
                  <a:t>(4)</a:t>
                </a:r>
                <a:endParaRPr lang="en-US" dirty="0"/>
              </a:p>
              <a:p>
                <a:endParaRPr lang="en-US" dirty="0" smtClean="0"/>
              </a:p>
              <a:p>
                <a:r>
                  <a:rPr lang="en-US" dirty="0" smtClean="0"/>
                  <a:t>The </a:t>
                </a:r>
                <a:r>
                  <a:rPr lang="en-US" b="1" dirty="0" smtClean="0"/>
                  <a:t>Reluctance force </a:t>
                </a:r>
                <a:r>
                  <a:rPr lang="en-US" dirty="0" smtClean="0"/>
                  <a:t>is based on the differences of “conducting” the magnetic flux in q and d axis. The magnetic resistance (also called reluctance) depends on the dimensions and the permeability in the two axis. </a:t>
                </a:r>
              </a:p>
              <a:p>
                <a:r>
                  <a:rPr lang="en-US" dirty="0" smtClean="0"/>
                  <a:t>The permanent magnets are buried into the rotor sheets of iron, in most </a:t>
                </a:r>
                <a:r>
                  <a:rPr lang="en-US" dirty="0"/>
                  <a:t>of the present </a:t>
                </a:r>
                <a:r>
                  <a:rPr lang="en-US" dirty="0" smtClean="0"/>
                  <a:t>motors (termed: hybrid permanent magnetic synchronous motors). The relative permeability of the magnets – i.e. the conductivity of external magnetic flux </a:t>
                </a:r>
                <a14:m>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𝜙</m:t>
                        </m:r>
                      </m:e>
                      <m:sub>
                        <m:r>
                          <a:rPr lang="de-DE" b="0" i="1" smtClean="0">
                            <a:latin typeface="Cambria Math" panose="02040503050406030204" pitchFamily="18" charset="0"/>
                            <a:ea typeface="Cambria Math" panose="02040503050406030204" pitchFamily="18" charset="0"/>
                          </a:rPr>
                          <m:t>𝑆</m:t>
                        </m:r>
                      </m:sub>
                    </m:sSub>
                  </m:oMath>
                </a14:m>
                <a:r>
                  <a:rPr lang="en-US" dirty="0" smtClean="0"/>
                  <a:t> - is similar to the permeability of air. Therefore, the reluctance is lower on the q axis. Since the force is proportional to a squared current, the axis is called “quadratic axis” </a:t>
                </a:r>
                <a:r>
                  <a:rPr lang="en-US" baseline="30000" dirty="0" smtClean="0"/>
                  <a:t>1)</a:t>
                </a:r>
                <a:r>
                  <a:rPr lang="en-US" dirty="0" smtClean="0"/>
                  <a:t>.</a:t>
                </a:r>
              </a:p>
              <a:p>
                <a:endParaRPr lang="en-US" dirty="0"/>
              </a:p>
              <a:p>
                <a:pPr>
                  <a:tabLst>
                    <a:tab pos="2693988" algn="ctr"/>
                    <a:tab pos="5380038" algn="r"/>
                  </a:tabLst>
                </a:pPr>
                <a:r>
                  <a:rPr lang="de-DE" dirty="0" smtClean="0"/>
                  <a:t>	</a:t>
                </a:r>
                <a14:m>
                  <m:oMath xmlns:m="http://schemas.openxmlformats.org/officeDocument/2006/math">
                    <m:sSub>
                      <m:sSubPr>
                        <m:ctrlPr>
                          <a:rPr lang="de-DE" i="1">
                            <a:latin typeface="Cambria Math" panose="02040503050406030204" pitchFamily="18" charset="0"/>
                          </a:rPr>
                        </m:ctrlPr>
                      </m:sSubPr>
                      <m:e>
                        <m:r>
                          <a:rPr lang="de-DE" i="1">
                            <a:latin typeface="Cambria Math" panose="02040503050406030204" pitchFamily="18" charset="0"/>
                          </a:rPr>
                          <m:t>𝐹</m:t>
                        </m:r>
                      </m:e>
                      <m:sub>
                        <m:r>
                          <a:rPr lang="de-DE" b="0" i="1" smtClean="0">
                            <a:latin typeface="Cambria Math" panose="02040503050406030204" pitchFamily="18" charset="0"/>
                          </a:rPr>
                          <m:t>𝑅</m:t>
                        </m:r>
                      </m:sub>
                    </m:sSub>
                    <m:r>
                      <a:rPr lang="de-DE" i="1">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𝐼</m:t>
                        </m:r>
                      </m:e>
                      <m:sup>
                        <m:r>
                          <a:rPr lang="de-DE" b="0" i="1" smtClean="0">
                            <a:latin typeface="Cambria Math" panose="02040503050406030204" pitchFamily="18" charset="0"/>
                            <a:ea typeface="Cambria Math" panose="02040503050406030204" pitchFamily="18" charset="0"/>
                          </a:rPr>
                          <m:t>2</m:t>
                        </m:r>
                      </m:sup>
                    </m:sSup>
                    <m:r>
                      <a:rPr lang="de-DE" b="0" i="1" smtClean="0">
                        <a:latin typeface="Cambria Math" panose="02040503050406030204" pitchFamily="18" charset="0"/>
                        <a:ea typeface="Cambria Math" panose="02040503050406030204" pitchFamily="18" charset="0"/>
                      </a:rPr>
                      <m:t> </m:t>
                    </m:r>
                    <m:groupChr>
                      <m:groupChrPr>
                        <m:chr m:val="→"/>
                        <m:pos m:val="top"/>
                        <m:ctrlPr>
                          <a:rPr lang="de-DE" b="0" i="1" smtClean="0">
                            <a:latin typeface="Cambria Math" panose="02040503050406030204" pitchFamily="18" charset="0"/>
                            <a:ea typeface="Cambria Math" panose="02040503050406030204" pitchFamily="18" charset="0"/>
                          </a:rPr>
                        </m:ctrlPr>
                      </m:groupChrPr>
                      <m:e/>
                    </m:groupChr>
                    <m:r>
                      <a:rPr lang="de-DE" b="0" i="1" smtClean="0">
                        <a:latin typeface="Cambria Math" panose="02040503050406030204" pitchFamily="18" charset="0"/>
                        <a:ea typeface="Cambria Math" panose="02040503050406030204" pitchFamily="18" charset="0"/>
                      </a:rPr>
                      <m:t>  </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𝐹</m:t>
                        </m:r>
                      </m:e>
                      <m:sub>
                        <m:r>
                          <a:rPr lang="de-DE" b="0" i="1" smtClean="0">
                            <a:latin typeface="Cambria Math" panose="02040503050406030204" pitchFamily="18" charset="0"/>
                            <a:ea typeface="Cambria Math" panose="02040503050406030204" pitchFamily="18" charset="0"/>
                          </a:rPr>
                          <m:t>𝑅</m:t>
                        </m:r>
                      </m:sub>
                    </m:sSub>
                    <m:r>
                      <a:rPr lang="de-DE" i="1">
                        <a:latin typeface="Cambria Math" panose="02040503050406030204" pitchFamily="18" charset="0"/>
                        <a:ea typeface="Cambria Math" panose="02040503050406030204" pitchFamily="18" charset="0"/>
                      </a:rPr>
                      <m:t>~</m:t>
                    </m:r>
                    <m:sSup>
                      <m:sSupPr>
                        <m:ctrlPr>
                          <a:rPr lang="de-DE" b="0" i="1" smtClean="0">
                            <a:latin typeface="Cambria Math" panose="02040503050406030204" pitchFamily="18" charset="0"/>
                            <a:ea typeface="Cambria Math" panose="02040503050406030204" pitchFamily="18" charset="0"/>
                          </a:rPr>
                        </m:ctrlPr>
                      </m:sSupPr>
                      <m:e>
                        <m:r>
                          <a:rPr lang="de-DE" b="0" i="1" smtClean="0">
                            <a:latin typeface="Cambria Math" panose="02040503050406030204" pitchFamily="18" charset="0"/>
                            <a:ea typeface="Cambria Math" panose="02040503050406030204" pitchFamily="18" charset="0"/>
                          </a:rPr>
                          <m:t>𝑖</m:t>
                        </m:r>
                      </m:e>
                      <m:sup>
                        <m:r>
                          <a:rPr lang="de-DE" b="0" i="1" smtClean="0">
                            <a:latin typeface="Cambria Math" panose="02040503050406030204" pitchFamily="18" charset="0"/>
                            <a:ea typeface="Cambria Math" panose="02040503050406030204" pitchFamily="18" charset="0"/>
                          </a:rPr>
                          <m:t>2</m:t>
                        </m:r>
                      </m:sup>
                    </m:sSup>
                    <m:r>
                      <a:rPr lang="de-DE" i="1">
                        <a:latin typeface="Cambria Math" panose="02040503050406030204" pitchFamily="18" charset="0"/>
                        <a:ea typeface="Cambria Math" panose="02040503050406030204" pitchFamily="18" charset="0"/>
                      </a:rPr>
                      <m:t>∙</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1−</m:t>
                        </m:r>
                        <m:func>
                          <m:funcPr>
                            <m:ctrlPr>
                              <a:rPr lang="de-DE" b="0" i="1" smtClean="0">
                                <a:latin typeface="Cambria Math" panose="02040503050406030204" pitchFamily="18" charset="0"/>
                                <a:ea typeface="Cambria Math" panose="02040503050406030204" pitchFamily="18" charset="0"/>
                              </a:rPr>
                            </m:ctrlPr>
                          </m:funcPr>
                          <m:fName>
                            <m:r>
                              <m:rPr>
                                <m:sty m:val="p"/>
                              </m:rPr>
                              <a:rPr lang="de-DE" b="0" i="0" smtClean="0">
                                <a:latin typeface="Cambria Math" panose="02040503050406030204" pitchFamily="18" charset="0"/>
                                <a:ea typeface="Cambria Math" panose="02040503050406030204" pitchFamily="18" charset="0"/>
                              </a:rPr>
                              <m:t>cos</m:t>
                            </m:r>
                          </m:fName>
                          <m:e>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2</m:t>
                                </m:r>
                                <m:r>
                                  <a:rPr lang="de-DE" i="1">
                                    <a:latin typeface="Cambria Math" panose="02040503050406030204" pitchFamily="18" charset="0"/>
                                    <a:ea typeface="Cambria Math" panose="02040503050406030204" pitchFamily="18" charset="0"/>
                                  </a:rPr>
                                  <m:t>∙</m:t>
                                </m:r>
                                <m:r>
                                  <a:rPr lang="de-DE" i="1" smtClean="0">
                                    <a:latin typeface="Cambria Math" panose="02040503050406030204" pitchFamily="18" charset="0"/>
                                    <a:ea typeface="Cambria Math" panose="02040503050406030204" pitchFamily="18" charset="0"/>
                                  </a:rPr>
                                  <m:t>∠</m:t>
                                </m:r>
                                <m:d>
                                  <m:dPr>
                                    <m:ctrlPr>
                                      <a:rPr lang="de-DE" b="0" i="1" smtClean="0">
                                        <a:latin typeface="Cambria Math" panose="02040503050406030204" pitchFamily="18" charset="0"/>
                                        <a:ea typeface="Cambria Math" panose="02040503050406030204" pitchFamily="18" charset="0"/>
                                      </a:rPr>
                                    </m:ctrlPr>
                                  </m:dPr>
                                  <m:e>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𝜙</m:t>
                                        </m:r>
                                      </m:e>
                                      <m:sub>
                                        <m:r>
                                          <a:rPr lang="de-DE" i="1">
                                            <a:latin typeface="Cambria Math" panose="02040503050406030204" pitchFamily="18" charset="0"/>
                                            <a:ea typeface="Cambria Math" panose="02040503050406030204" pitchFamily="18" charset="0"/>
                                          </a:rPr>
                                          <m:t>𝑃𝑀</m:t>
                                        </m:r>
                                      </m:sub>
                                    </m:sSub>
                                    <m:r>
                                      <a:rPr lang="de-DE" b="0" i="1" smtClean="0">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𝜙</m:t>
                                        </m:r>
                                      </m:e>
                                      <m:sub>
                                        <m:r>
                                          <a:rPr lang="de-DE" b="0" i="1" smtClean="0">
                                            <a:latin typeface="Cambria Math" panose="02040503050406030204" pitchFamily="18" charset="0"/>
                                            <a:ea typeface="Cambria Math" panose="02040503050406030204" pitchFamily="18" charset="0"/>
                                          </a:rPr>
                                          <m:t>𝑆</m:t>
                                        </m:r>
                                      </m:sub>
                                    </m:sSub>
                                  </m:e>
                                </m:d>
                              </m:e>
                            </m:d>
                          </m:e>
                        </m:func>
                      </m:e>
                    </m:d>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𝑖</m:t>
                        </m:r>
                      </m:e>
                      <m:sub>
                        <m:r>
                          <a:rPr lang="de-DE" b="0" i="1" smtClean="0">
                            <a:latin typeface="Cambria Math" panose="02040503050406030204" pitchFamily="18" charset="0"/>
                            <a:ea typeface="Cambria Math" panose="02040503050406030204" pitchFamily="18" charset="0"/>
                          </a:rPr>
                          <m:t>𝑑</m:t>
                        </m:r>
                      </m:sub>
                    </m:sSub>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𝑖</m:t>
                        </m:r>
                      </m:e>
                      <m:sub>
                        <m:r>
                          <a:rPr lang="de-DE" b="0" i="1" smtClean="0">
                            <a:latin typeface="Cambria Math" panose="02040503050406030204" pitchFamily="18" charset="0"/>
                            <a:ea typeface="Cambria Math" panose="02040503050406030204" pitchFamily="18" charset="0"/>
                          </a:rPr>
                          <m:t>𝑞</m:t>
                        </m:r>
                      </m:sub>
                    </m:sSub>
                  </m:oMath>
                </a14:m>
                <a:r>
                  <a:rPr lang="en-US" dirty="0" smtClean="0"/>
                  <a:t> </a:t>
                </a:r>
                <a:r>
                  <a:rPr lang="en-US" dirty="0"/>
                  <a:t>	</a:t>
                </a:r>
                <a:r>
                  <a:rPr lang="en-US" dirty="0" smtClean="0"/>
                  <a:t>(5)</a:t>
                </a:r>
              </a:p>
              <a:p>
                <a:pPr>
                  <a:tabLst>
                    <a:tab pos="2693988" algn="ctr"/>
                    <a:tab pos="5380038" algn="r"/>
                  </a:tabLst>
                </a:pPr>
                <a:endParaRPr lang="en-US" dirty="0"/>
              </a:p>
              <a:p>
                <a:r>
                  <a:rPr lang="en-US" dirty="0" smtClean="0"/>
                  <a:t>The forces applied to the </a:t>
                </a:r>
                <a:r>
                  <a:rPr lang="en-US" smtClean="0"/>
                  <a:t>rotor generatesa </a:t>
                </a:r>
                <a:r>
                  <a:rPr lang="en-US" dirty="0" smtClean="0"/>
                  <a:t>torque </a:t>
                </a:r>
                <a14:m>
                  <m:oMath xmlns:m="http://schemas.openxmlformats.org/officeDocument/2006/math">
                    <m:r>
                      <a:rPr lang="de-DE" i="1" smtClean="0">
                        <a:latin typeface="Cambria Math" panose="02040503050406030204" pitchFamily="18" charset="0"/>
                        <a:ea typeface="Cambria Math" panose="02040503050406030204" pitchFamily="18" charset="0"/>
                      </a:rPr>
                      <m:t>𝑀</m:t>
                    </m:r>
                  </m:oMath>
                </a14:m>
                <a:r>
                  <a:rPr lang="en-US" dirty="0" smtClean="0"/>
                  <a:t>, which is driving the rotor. </a:t>
                </a:r>
              </a:p>
              <a:p>
                <a:r>
                  <a:rPr lang="en-US" dirty="0" smtClean="0"/>
                  <a:t>The </a:t>
                </a:r>
                <a:r>
                  <a:rPr lang="en-US" b="1" dirty="0" smtClean="0"/>
                  <a:t>systematic deviation </a:t>
                </a:r>
                <a:r>
                  <a:rPr lang="en-US" dirty="0" smtClean="0"/>
                  <a:t>of the relationship between the currents </a:t>
                </a:r>
                <a14:m>
                  <m:oMath xmlns:m="http://schemas.openxmlformats.org/officeDocument/2006/math">
                    <m:d>
                      <m:dPr>
                        <m:ctrlPr>
                          <a:rPr lang="de-DE" b="0" i="1" smtClean="0">
                            <a:latin typeface="Cambria Math" panose="02040503050406030204" pitchFamily="18" charset="0"/>
                            <a:ea typeface="Cambria Math" panose="02040503050406030204" pitchFamily="18" charset="0"/>
                          </a:rPr>
                        </m:ctrlPr>
                      </m:dPr>
                      <m:e>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𝑖</m:t>
                            </m:r>
                          </m:e>
                          <m:sub>
                            <m:r>
                              <a:rPr lang="de-DE" b="0" i="1" smtClean="0">
                                <a:latin typeface="Cambria Math" panose="02040503050406030204" pitchFamily="18" charset="0"/>
                                <a:ea typeface="Cambria Math" panose="02040503050406030204" pitchFamily="18" charset="0"/>
                              </a:rPr>
                              <m:t>𝑑</m:t>
                            </m:r>
                          </m:sub>
                        </m:sSub>
                        <m:r>
                          <a:rPr lang="de-DE" b="0" i="1" smtClean="0">
                            <a:latin typeface="Cambria Math" panose="02040503050406030204" pitchFamily="18" charset="0"/>
                            <a:ea typeface="Cambria Math" panose="02040503050406030204" pitchFamily="18" charset="0"/>
                          </a:rPr>
                          <m:t>, </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𝑖</m:t>
                            </m:r>
                          </m:e>
                          <m:sub>
                            <m:r>
                              <a:rPr lang="de-DE" b="0" i="1" smtClean="0">
                                <a:latin typeface="Cambria Math" panose="02040503050406030204" pitchFamily="18" charset="0"/>
                                <a:ea typeface="Cambria Math" panose="02040503050406030204" pitchFamily="18" charset="0"/>
                              </a:rPr>
                              <m:t>𝑞</m:t>
                            </m:r>
                          </m:sub>
                        </m:sSub>
                      </m:e>
                    </m:d>
                  </m:oMath>
                </a14:m>
                <a:r>
                  <a:rPr lang="en-US" dirty="0"/>
                  <a:t> and torque </a:t>
                </a:r>
                <a14:m>
                  <m:oMath xmlns:m="http://schemas.openxmlformats.org/officeDocument/2006/math">
                    <m:r>
                      <a:rPr lang="de-DE" i="1">
                        <a:latin typeface="Cambria Math" panose="02040503050406030204" pitchFamily="18" charset="0"/>
                        <a:ea typeface="Cambria Math" panose="02040503050406030204" pitchFamily="18" charset="0"/>
                      </a:rPr>
                      <m:t>𝑀</m:t>
                    </m:r>
                  </m:oMath>
                </a14:m>
                <a:r>
                  <a:rPr lang="en-US" dirty="0" smtClean="0"/>
                  <a:t> is based on equality between the generated mechanic power and the initial electric power.</a:t>
                </a:r>
                <a:endParaRPr lang="en-US" dirty="0"/>
              </a:p>
              <a:p>
                <a:endParaRPr lang="en-US" dirty="0" smtClean="0"/>
              </a:p>
              <a:p>
                <a:r>
                  <a:rPr lang="en-US" dirty="0" smtClean="0"/>
                  <a:t>___________</a:t>
                </a:r>
              </a:p>
              <a:p>
                <a:r>
                  <a:rPr lang="en-US" baseline="30000" dirty="0"/>
                  <a:t>1)</a:t>
                </a:r>
                <a:r>
                  <a:rPr lang="en-US" dirty="0"/>
                  <a:t> </a:t>
                </a:r>
                <a:r>
                  <a:rPr lang="en-US" dirty="0" smtClean="0"/>
                  <a:t>In German literature the q axis is often the abbreviation for “</a:t>
                </a:r>
                <a:r>
                  <a:rPr lang="en-US" dirty="0" err="1"/>
                  <a:t>quer</a:t>
                </a:r>
                <a:r>
                  <a:rPr lang="en-US" dirty="0" smtClean="0"/>
                  <a:t>”, instead of quadratic</a:t>
                </a:r>
              </a:p>
            </p:txBody>
          </p:sp>
        </mc:Choice>
        <mc:Fallback xmlns="">
          <p:sp>
            <p:nvSpPr>
              <p:cNvPr id="5" name="Notizenplatzhalter 2"/>
              <p:cNvSpPr txBox="1">
                <a:spLocks noRot="1" noChangeAspect="1" noMove="1" noResize="1" noEditPoints="1" noAdjustHandles="1" noChangeArrowheads="1" noChangeShapeType="1" noTextEdit="1"/>
              </p:cNvSpPr>
              <p:nvPr/>
            </p:nvSpPr>
            <p:spPr>
              <a:xfrm>
                <a:off x="602657" y="3926681"/>
                <a:ext cx="5651100" cy="4859509"/>
              </a:xfrm>
              <a:prstGeom prst="rect">
                <a:avLst/>
              </a:prstGeom>
              <a:blipFill rotWithShape="0">
                <a:blip r:embed="rId3"/>
                <a:stretch>
                  <a:fillRect b="-4130"/>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3421943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7B69DFD-B277-4758-94C3-C8FE9ED65486}" type="slidenum">
              <a:rPr lang="de-DE" smtClean="0"/>
              <a:pPr/>
              <a:t>7</a:t>
            </a:fld>
            <a:endParaRPr lang="de-DE"/>
          </a:p>
        </p:txBody>
      </p:sp>
      <mc:AlternateContent xmlns:mc="http://schemas.openxmlformats.org/markup-compatibility/2006" xmlns:a14="http://schemas.microsoft.com/office/drawing/2010/main">
        <mc:Choice Requires="a14">
          <p:sp>
            <p:nvSpPr>
              <p:cNvPr id="5" name="Notizenplatzhalter 2"/>
              <p:cNvSpPr txBox="1">
                <a:spLocks/>
              </p:cNvSpPr>
              <p:nvPr/>
            </p:nvSpPr>
            <p:spPr>
              <a:xfrm>
                <a:off x="602657" y="3926681"/>
                <a:ext cx="5651100" cy="4859509"/>
              </a:xfrm>
              <a:prstGeom prst="rect">
                <a:avLst/>
              </a:prstGeom>
              <a:solidFill>
                <a:schemeClr val="bg1"/>
              </a:solidFill>
              <a:ln>
                <a:solidFill>
                  <a:schemeClr val="bg1"/>
                </a:solidFill>
              </a:ln>
            </p:spPr>
            <p:txBody>
              <a:bodyPr vert="horz" lIns="91440" tIns="45720" rIns="91440" bIns="45720" rtlCol="0"/>
              <a:lstStyle>
                <a:lvl1pPr marL="0" algn="just" defTabSz="914400" rtl="0" eaLnBrk="1" latinLnBrk="0" hangingPunct="1">
                  <a:defRPr sz="1200" kern="1200">
                    <a:solidFill>
                      <a:schemeClr val="tx1"/>
                    </a:solidFill>
                    <a:latin typeface="+mn-lt"/>
                    <a:ea typeface="+mn-ea"/>
                    <a:cs typeface="+mn-cs"/>
                  </a:defRPr>
                </a:lvl1pPr>
                <a:lvl2pPr marL="457200" algn="just" defTabSz="914400" rtl="0" eaLnBrk="1" latinLnBrk="0" hangingPunct="1">
                  <a:defRPr sz="1200" kern="1200">
                    <a:solidFill>
                      <a:schemeClr val="tx1"/>
                    </a:solidFill>
                    <a:latin typeface="+mn-lt"/>
                    <a:ea typeface="+mn-ea"/>
                    <a:cs typeface="+mn-cs"/>
                  </a:defRPr>
                </a:lvl2pPr>
                <a:lvl3pPr marL="914400" algn="just" defTabSz="914400" rtl="0" eaLnBrk="1" latinLnBrk="0" hangingPunct="1">
                  <a:defRPr sz="1200" kern="1200">
                    <a:solidFill>
                      <a:schemeClr val="tx1"/>
                    </a:solidFill>
                    <a:latin typeface="+mn-lt"/>
                    <a:ea typeface="+mn-ea"/>
                    <a:cs typeface="+mn-cs"/>
                  </a:defRPr>
                </a:lvl3pPr>
                <a:lvl4pPr marL="1371600" algn="just" defTabSz="914400" rtl="0" eaLnBrk="1" latinLnBrk="0" hangingPunct="1">
                  <a:defRPr sz="1200" kern="1200">
                    <a:solidFill>
                      <a:schemeClr val="tx1"/>
                    </a:solidFill>
                    <a:latin typeface="+mn-lt"/>
                    <a:ea typeface="+mn-ea"/>
                    <a:cs typeface="+mn-cs"/>
                  </a:defRPr>
                </a:lvl4pPr>
                <a:lvl5pPr marL="1828800" algn="just"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t>In the following step, only the control of the current in q axis is shown. The control in d axis has a similar topology, with different parametrization.</a:t>
                </a:r>
                <a:endParaRPr lang="en-US" dirty="0"/>
              </a:p>
              <a:p>
                <a:r>
                  <a:rPr lang="en-US" dirty="0" smtClean="0"/>
                  <a:t>Based on the </a:t>
                </a:r>
                <a:r>
                  <a:rPr lang="en-US" dirty="0"/>
                  <a:t>(</a:t>
                </a:r>
                <a:r>
                  <a:rPr lang="en-US" dirty="0" err="1" smtClean="0"/>
                  <a:t>d,q</a:t>
                </a:r>
                <a:r>
                  <a:rPr lang="en-US" dirty="0" smtClean="0"/>
                  <a:t>) transformation, the relationship between currents </a:t>
                </a:r>
                <a14:m>
                  <m:oMath xmlns:m="http://schemas.openxmlformats.org/officeDocument/2006/math">
                    <m:d>
                      <m:dPr>
                        <m:ctrlPr>
                          <a:rPr lang="de-DE" i="1">
                            <a:latin typeface="Cambria Math" panose="02040503050406030204" pitchFamily="18" charset="0"/>
                            <a:ea typeface="Cambria Math" panose="02040503050406030204" pitchFamily="18" charset="0"/>
                          </a:rPr>
                        </m:ctrlPr>
                      </m:dPr>
                      <m:e>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𝑖</m:t>
                            </m:r>
                          </m:e>
                          <m:sub>
                            <m:r>
                              <a:rPr lang="de-DE" i="1">
                                <a:latin typeface="Cambria Math" panose="02040503050406030204" pitchFamily="18" charset="0"/>
                                <a:ea typeface="Cambria Math" panose="02040503050406030204" pitchFamily="18" charset="0"/>
                              </a:rPr>
                              <m:t>𝑑</m:t>
                            </m:r>
                          </m:sub>
                        </m:sSub>
                        <m:r>
                          <a:rPr lang="de-DE" i="1">
                            <a:latin typeface="Cambria Math" panose="02040503050406030204" pitchFamily="18" charset="0"/>
                            <a:ea typeface="Cambria Math" panose="02040503050406030204" pitchFamily="18" charset="0"/>
                          </a:rPr>
                          <m:t>, </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𝑖</m:t>
                            </m:r>
                          </m:e>
                          <m:sub>
                            <m:r>
                              <a:rPr lang="de-DE" i="1">
                                <a:latin typeface="Cambria Math" panose="02040503050406030204" pitchFamily="18" charset="0"/>
                                <a:ea typeface="Cambria Math" panose="02040503050406030204" pitchFamily="18" charset="0"/>
                              </a:rPr>
                              <m:t>𝑞</m:t>
                            </m:r>
                          </m:sub>
                        </m:sSub>
                      </m:e>
                    </m:d>
                  </m:oMath>
                </a14:m>
                <a:r>
                  <a:rPr lang="en-US" dirty="0"/>
                  <a:t> and torque </a:t>
                </a:r>
                <a14:m>
                  <m:oMath xmlns:m="http://schemas.openxmlformats.org/officeDocument/2006/math">
                    <m:r>
                      <a:rPr lang="de-DE" i="1">
                        <a:latin typeface="Cambria Math" panose="02040503050406030204" pitchFamily="18" charset="0"/>
                        <a:ea typeface="Cambria Math" panose="02040503050406030204" pitchFamily="18" charset="0"/>
                      </a:rPr>
                      <m:t>𝑀</m:t>
                    </m:r>
                  </m:oMath>
                </a14:m>
                <a:r>
                  <a:rPr lang="en-US" dirty="0"/>
                  <a:t> </a:t>
                </a:r>
                <a:r>
                  <a:rPr lang="en-US" dirty="0" smtClean="0"/>
                  <a:t>was shown one slide before. The motor can be driven by the current </a:t>
                </a:r>
                <a14:m>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𝑖</m:t>
                        </m:r>
                      </m:e>
                      <m:sub>
                        <m:r>
                          <a:rPr lang="de-DE" i="1">
                            <a:latin typeface="Cambria Math" panose="02040503050406030204" pitchFamily="18" charset="0"/>
                            <a:ea typeface="Cambria Math" panose="02040503050406030204" pitchFamily="18" charset="0"/>
                          </a:rPr>
                          <m:t>𝑞</m:t>
                        </m:r>
                      </m:sub>
                    </m:sSub>
                  </m:oMath>
                </a14:m>
                <a:r>
                  <a:rPr lang="en-US" dirty="0" smtClean="0"/>
                  <a:t> only, but in order to be efficient the distribution in both direction has to be taken into account. Additionally, the limitation by maximum current and maximum voltage have to be considered. This is done by the control algorithms “maximum torque per ampere” (MTPA) and “maximum torque per voltage” (MTPV). The generated optimized relationship</a:t>
                </a:r>
                <a14:m>
                  <m:oMath xmlns:m="http://schemas.openxmlformats.org/officeDocument/2006/math">
                    <m:r>
                      <a:rPr lang="de-DE" b="0" i="0" smtClean="0">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𝑀</m:t>
                    </m:r>
                    <m:d>
                      <m:dPr>
                        <m:ctrlPr>
                          <a:rPr lang="de-DE" i="1">
                            <a:latin typeface="Cambria Math" panose="02040503050406030204" pitchFamily="18" charset="0"/>
                            <a:ea typeface="Cambria Math" panose="02040503050406030204" pitchFamily="18" charset="0"/>
                          </a:rPr>
                        </m:ctrlPr>
                      </m:dPr>
                      <m:e>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𝑖</m:t>
                            </m:r>
                          </m:e>
                          <m:sub>
                            <m:r>
                              <a:rPr lang="de-DE" i="1">
                                <a:latin typeface="Cambria Math" panose="02040503050406030204" pitchFamily="18" charset="0"/>
                                <a:ea typeface="Cambria Math" panose="02040503050406030204" pitchFamily="18" charset="0"/>
                              </a:rPr>
                              <m:t>𝑑</m:t>
                            </m:r>
                          </m:sub>
                        </m:sSub>
                        <m:r>
                          <a:rPr lang="de-DE" i="1">
                            <a:latin typeface="Cambria Math" panose="02040503050406030204" pitchFamily="18" charset="0"/>
                            <a:ea typeface="Cambria Math" panose="02040503050406030204" pitchFamily="18" charset="0"/>
                          </a:rPr>
                          <m:t>, </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𝑖</m:t>
                            </m:r>
                          </m:e>
                          <m:sub>
                            <m:r>
                              <a:rPr lang="de-DE" i="1">
                                <a:latin typeface="Cambria Math" panose="02040503050406030204" pitchFamily="18" charset="0"/>
                                <a:ea typeface="Cambria Math" panose="02040503050406030204" pitchFamily="18" charset="0"/>
                              </a:rPr>
                              <m:t>𝑞</m:t>
                            </m:r>
                          </m:sub>
                        </m:sSub>
                      </m:e>
                    </m:d>
                  </m:oMath>
                </a14:m>
                <a:r>
                  <a:rPr lang="en-US" dirty="0" smtClean="0"/>
                  <a:t> can be inversed in order to get the desired currents </a:t>
                </a:r>
                <a14:m>
                  <m:oMath xmlns:m="http://schemas.openxmlformats.org/officeDocument/2006/math">
                    <m:d>
                      <m:dPr>
                        <m:ctrlPr>
                          <a:rPr lang="de-DE" i="1">
                            <a:latin typeface="Cambria Math" panose="02040503050406030204" pitchFamily="18" charset="0"/>
                            <a:ea typeface="Cambria Math" panose="02040503050406030204" pitchFamily="18" charset="0"/>
                          </a:rPr>
                        </m:ctrlPr>
                      </m:dPr>
                      <m:e>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𝑖</m:t>
                            </m:r>
                          </m:e>
                          <m:sub>
                            <m:r>
                              <a:rPr lang="de-DE" i="1">
                                <a:latin typeface="Cambria Math" panose="02040503050406030204" pitchFamily="18" charset="0"/>
                                <a:ea typeface="Cambria Math" panose="02040503050406030204" pitchFamily="18" charset="0"/>
                              </a:rPr>
                              <m:t>𝑑</m:t>
                            </m:r>
                            <m:r>
                              <a:rPr lang="de-DE" b="0" i="1" smtClean="0">
                                <a:latin typeface="Cambria Math" panose="02040503050406030204" pitchFamily="18" charset="0"/>
                                <a:ea typeface="Cambria Math" panose="02040503050406030204" pitchFamily="18" charset="0"/>
                              </a:rPr>
                              <m:t>𝐷𝑒𝑠</m:t>
                            </m:r>
                          </m:sub>
                        </m:sSub>
                        <m:r>
                          <a:rPr lang="de-DE" i="1">
                            <a:latin typeface="Cambria Math" panose="02040503050406030204" pitchFamily="18" charset="0"/>
                            <a:ea typeface="Cambria Math" panose="02040503050406030204" pitchFamily="18" charset="0"/>
                          </a:rPr>
                          <m:t>, </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𝑖</m:t>
                            </m:r>
                          </m:e>
                          <m:sub>
                            <m:r>
                              <a:rPr lang="de-DE" i="1">
                                <a:latin typeface="Cambria Math" panose="02040503050406030204" pitchFamily="18" charset="0"/>
                                <a:ea typeface="Cambria Math" panose="02040503050406030204" pitchFamily="18" charset="0"/>
                              </a:rPr>
                              <m:t>𝑞</m:t>
                            </m:r>
                            <m:r>
                              <a:rPr lang="de-DE" b="0" i="1" smtClean="0">
                                <a:latin typeface="Cambria Math" panose="02040503050406030204" pitchFamily="18" charset="0"/>
                                <a:ea typeface="Cambria Math" panose="02040503050406030204" pitchFamily="18" charset="0"/>
                              </a:rPr>
                              <m:t>𝐷𝑒𝑠</m:t>
                            </m:r>
                          </m:sub>
                        </m:sSub>
                      </m:e>
                    </m:d>
                  </m:oMath>
                </a14:m>
                <a:r>
                  <a:rPr lang="en-US" dirty="0" smtClean="0"/>
                  <a:t> for a distinct torque. This is done offline and put into </a:t>
                </a:r>
                <a:r>
                  <a:rPr lang="en-US" b="1" dirty="0" smtClean="0"/>
                  <a:t>look-up tables</a:t>
                </a:r>
                <a:r>
                  <a:rPr lang="en-US" dirty="0" smtClean="0"/>
                  <a:t> with an additional dimension for the relation to the maximum battery voltage and the current motor speed.</a:t>
                </a:r>
              </a:p>
              <a:p>
                <a:r>
                  <a:rPr lang="en-US" dirty="0" smtClean="0"/>
                  <a:t>The error signal for the control is calculated as the difference between the transformed actual currents </a:t>
                </a:r>
                <a14:m>
                  <m:oMath xmlns:m="http://schemas.openxmlformats.org/officeDocument/2006/math">
                    <m:d>
                      <m:dPr>
                        <m:ctrlPr>
                          <a:rPr lang="de-DE" i="1">
                            <a:latin typeface="Cambria Math" panose="02040503050406030204" pitchFamily="18" charset="0"/>
                            <a:ea typeface="Cambria Math" panose="02040503050406030204" pitchFamily="18" charset="0"/>
                          </a:rPr>
                        </m:ctrlPr>
                      </m:dPr>
                      <m:e>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𝑖</m:t>
                            </m:r>
                          </m:e>
                          <m:sub>
                            <m:r>
                              <a:rPr lang="de-DE" i="1">
                                <a:latin typeface="Cambria Math" panose="02040503050406030204" pitchFamily="18" charset="0"/>
                                <a:ea typeface="Cambria Math" panose="02040503050406030204" pitchFamily="18" charset="0"/>
                              </a:rPr>
                              <m:t>𝑑</m:t>
                            </m:r>
                            <m:r>
                              <a:rPr lang="de-DE" b="0" i="1" smtClean="0">
                                <a:latin typeface="Cambria Math" panose="02040503050406030204" pitchFamily="18" charset="0"/>
                                <a:ea typeface="Cambria Math" panose="02040503050406030204" pitchFamily="18" charset="0"/>
                              </a:rPr>
                              <m:t>𝐴𝑐𝑡</m:t>
                            </m:r>
                          </m:sub>
                        </m:sSub>
                        <m:r>
                          <a:rPr lang="de-DE" i="1">
                            <a:latin typeface="Cambria Math" panose="02040503050406030204" pitchFamily="18" charset="0"/>
                            <a:ea typeface="Cambria Math" panose="02040503050406030204" pitchFamily="18" charset="0"/>
                          </a:rPr>
                          <m:t>, </m:t>
                        </m:r>
                        <m:sSub>
                          <m:sSubPr>
                            <m:ctrlPr>
                              <a:rPr lang="de-DE" i="1">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 </m:t>
                            </m:r>
                            <m:r>
                              <a:rPr lang="de-DE" i="1">
                                <a:latin typeface="Cambria Math" panose="02040503050406030204" pitchFamily="18" charset="0"/>
                                <a:ea typeface="Cambria Math" panose="02040503050406030204" pitchFamily="18" charset="0"/>
                              </a:rPr>
                              <m:t>𝑖</m:t>
                            </m:r>
                          </m:e>
                          <m:sub>
                            <m:r>
                              <a:rPr lang="de-DE" i="1">
                                <a:latin typeface="Cambria Math" panose="02040503050406030204" pitchFamily="18" charset="0"/>
                                <a:ea typeface="Cambria Math" panose="02040503050406030204" pitchFamily="18" charset="0"/>
                              </a:rPr>
                              <m:t>𝑞</m:t>
                            </m:r>
                            <m:r>
                              <a:rPr lang="de-DE" b="0" i="1" smtClean="0">
                                <a:latin typeface="Cambria Math" panose="02040503050406030204" pitchFamily="18" charset="0"/>
                                <a:ea typeface="Cambria Math" panose="02040503050406030204" pitchFamily="18" charset="0"/>
                              </a:rPr>
                              <m:t>𝐴𝑐𝑡</m:t>
                            </m:r>
                          </m:sub>
                        </m:sSub>
                      </m:e>
                    </m:d>
                  </m:oMath>
                </a14:m>
                <a:r>
                  <a:rPr lang="en-US" dirty="0" smtClean="0"/>
                  <a:t> and the value of the look-up table. </a:t>
                </a:r>
              </a:p>
              <a:p>
                <a:r>
                  <a:rPr lang="en-US" dirty="0" smtClean="0"/>
                  <a:t>The </a:t>
                </a:r>
                <a:r>
                  <a:rPr lang="en-US" b="1" dirty="0" smtClean="0"/>
                  <a:t>differential equation</a:t>
                </a:r>
                <a:r>
                  <a:rPr lang="en-US" dirty="0" smtClean="0"/>
                  <a:t> describing the motor consists of several parts. The PT1 element </a:t>
                </a:r>
                <a14:m>
                  <m:oMath xmlns:m="http://schemas.openxmlformats.org/officeDocument/2006/math">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𝑢</m:t>
                        </m:r>
                      </m:e>
                      <m:sub>
                        <m:r>
                          <a:rPr lang="de-DE" b="0" i="1" smtClean="0">
                            <a:latin typeface="Cambria Math" panose="02040503050406030204" pitchFamily="18" charset="0"/>
                            <a:ea typeface="Cambria Math" panose="02040503050406030204" pitchFamily="18" charset="0"/>
                          </a:rPr>
                          <m:t>𝑃𝑇</m:t>
                        </m:r>
                        <m:r>
                          <a:rPr lang="de-DE" b="0" i="1" smtClean="0">
                            <a:latin typeface="Cambria Math" panose="02040503050406030204" pitchFamily="18" charset="0"/>
                            <a:ea typeface="Cambria Math" panose="02040503050406030204" pitchFamily="18" charset="0"/>
                          </a:rPr>
                          <m:t>1</m:t>
                        </m:r>
                      </m:sub>
                    </m:sSub>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𝑘</m:t>
                        </m:r>
                      </m:e>
                      <m:sub>
                        <m:r>
                          <a:rPr lang="de-DE" b="0" i="1" smtClean="0">
                            <a:latin typeface="Cambria Math" panose="02040503050406030204" pitchFamily="18" charset="0"/>
                            <a:ea typeface="Cambria Math" panose="02040503050406030204" pitchFamily="18" charset="0"/>
                          </a:rPr>
                          <m:t>1</m:t>
                        </m:r>
                      </m:sub>
                    </m:sSub>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𝑖</m:t>
                        </m:r>
                      </m:e>
                      <m:sub>
                        <m:r>
                          <a:rPr lang="de-DE" b="0" i="1" smtClean="0">
                            <a:latin typeface="Cambria Math" panose="02040503050406030204" pitchFamily="18" charset="0"/>
                            <a:ea typeface="Cambria Math" panose="02040503050406030204" pitchFamily="18" charset="0"/>
                          </a:rPr>
                          <m:t>𝑞</m:t>
                        </m:r>
                      </m:sub>
                    </m:sSub>
                    <m:r>
                      <a:rPr lang="de-DE" b="0" i="1" smtClean="0">
                        <a:latin typeface="Cambria Math" panose="02040503050406030204" pitchFamily="18" charset="0"/>
                        <a:ea typeface="Cambria Math" panose="02040503050406030204" pitchFamily="18" charset="0"/>
                      </a:rPr>
                      <m:t>+</m:t>
                    </m:r>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𝑘</m:t>
                        </m:r>
                      </m:e>
                      <m:sub>
                        <m:r>
                          <a:rPr lang="de-DE" b="0" i="1" smtClean="0">
                            <a:latin typeface="Cambria Math" panose="02040503050406030204" pitchFamily="18" charset="0"/>
                            <a:ea typeface="Cambria Math" panose="02040503050406030204" pitchFamily="18" charset="0"/>
                          </a:rPr>
                          <m:t>2</m:t>
                        </m:r>
                      </m:sub>
                    </m:sSub>
                    <m:r>
                      <a:rPr lang="de-DE" b="0" i="1" smtClean="0">
                        <a:latin typeface="Cambria Math" panose="02040503050406030204" pitchFamily="18" charset="0"/>
                        <a:ea typeface="Cambria Math" panose="02040503050406030204" pitchFamily="18" charset="0"/>
                      </a:rPr>
                      <m:t>∙</m:t>
                    </m:r>
                    <m:f>
                      <m:fPr>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𝑑</m:t>
                        </m:r>
                      </m:num>
                      <m:den>
                        <m:r>
                          <a:rPr lang="de-DE" b="0" i="1" smtClean="0">
                            <a:latin typeface="Cambria Math" panose="02040503050406030204" pitchFamily="18" charset="0"/>
                            <a:ea typeface="Cambria Math" panose="02040503050406030204" pitchFamily="18" charset="0"/>
                          </a:rPr>
                          <m:t>𝑑𝑡</m:t>
                        </m:r>
                      </m:den>
                    </m:f>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𝑖</m:t>
                        </m:r>
                      </m:e>
                      <m:sub>
                        <m:r>
                          <a:rPr lang="de-DE" b="0" i="1" smtClean="0">
                            <a:latin typeface="Cambria Math" panose="02040503050406030204" pitchFamily="18" charset="0"/>
                            <a:ea typeface="Cambria Math" panose="02040503050406030204" pitchFamily="18" charset="0"/>
                          </a:rPr>
                          <m:t>𝑞</m:t>
                        </m:r>
                      </m:sub>
                    </m:sSub>
                    <m:r>
                      <a:rPr lang="de-DE" b="0" i="0" smtClean="0">
                        <a:latin typeface="Cambria Math" panose="02040503050406030204" pitchFamily="18" charset="0"/>
                        <a:ea typeface="Cambria Math" panose="02040503050406030204" pitchFamily="18" charset="0"/>
                      </a:rPr>
                      <m:t> </m:t>
                    </m:r>
                  </m:oMath>
                </a14:m>
                <a:r>
                  <a:rPr lang="en-US" dirty="0" smtClean="0"/>
                  <a:t>can be controlled by PI controller. The transformed actual current </a:t>
                </a:r>
                <a14:m>
                  <m:oMath xmlns:m="http://schemas.openxmlformats.org/officeDocument/2006/math">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𝑖</m:t>
                        </m:r>
                      </m:e>
                      <m:sub>
                        <m:r>
                          <a:rPr lang="de-DE" i="1">
                            <a:latin typeface="Cambria Math" panose="02040503050406030204" pitchFamily="18" charset="0"/>
                            <a:ea typeface="Cambria Math" panose="02040503050406030204" pitchFamily="18" charset="0"/>
                          </a:rPr>
                          <m:t>𝑑</m:t>
                        </m:r>
                        <m:r>
                          <a:rPr lang="de-DE" b="0" i="1" smtClean="0">
                            <a:latin typeface="Cambria Math" panose="02040503050406030204" pitchFamily="18" charset="0"/>
                            <a:ea typeface="Cambria Math" panose="02040503050406030204" pitchFamily="18" charset="0"/>
                          </a:rPr>
                          <m:t>𝐴𝑐𝑡</m:t>
                        </m:r>
                      </m:sub>
                    </m:sSub>
                  </m:oMath>
                </a14:m>
                <a:r>
                  <a:rPr lang="en-US" dirty="0" smtClean="0"/>
                  <a:t> on perpendicular axis is multiplied by a factor and added to the voltage, in order to take care of the cross coupling. The synchronous generated voltage – also called counter EMF – has only to be taken into account for controlling </a:t>
                </a:r>
                <a14:m>
                  <m:oMath xmlns:m="http://schemas.openxmlformats.org/officeDocument/2006/math">
                    <m:sSub>
                      <m:sSubPr>
                        <m:ctrlPr>
                          <a:rPr lang="de-DE" b="0" i="1" smtClean="0">
                            <a:latin typeface="Cambria Math" panose="02040503050406030204" pitchFamily="18" charset="0"/>
                            <a:ea typeface="Cambria Math" panose="02040503050406030204" pitchFamily="18" charset="0"/>
                          </a:rPr>
                        </m:ctrlPr>
                      </m:sSubPr>
                      <m:e>
                        <m:r>
                          <a:rPr lang="de-DE" b="0" i="1" smtClean="0">
                            <a:latin typeface="Cambria Math" panose="02040503050406030204" pitchFamily="18" charset="0"/>
                            <a:ea typeface="Cambria Math" panose="02040503050406030204" pitchFamily="18" charset="0"/>
                          </a:rPr>
                          <m:t>𝑖</m:t>
                        </m:r>
                      </m:e>
                      <m:sub>
                        <m:r>
                          <a:rPr lang="de-DE" b="0" i="1" smtClean="0">
                            <a:latin typeface="Cambria Math" panose="02040503050406030204" pitchFamily="18" charset="0"/>
                            <a:ea typeface="Cambria Math" panose="02040503050406030204" pitchFamily="18" charset="0"/>
                          </a:rPr>
                          <m:t>𝑞</m:t>
                        </m:r>
                      </m:sub>
                    </m:sSub>
                  </m:oMath>
                </a14:m>
                <a:r>
                  <a:rPr lang="en-US" dirty="0" smtClean="0"/>
                  <a:t>. It is also added to the output of the PI controller. </a:t>
                </a:r>
              </a:p>
              <a:p>
                <a:endParaRPr lang="en-US" dirty="0" smtClean="0"/>
              </a:p>
              <a:p>
                <a:r>
                  <a:rPr lang="en-US" dirty="0" smtClean="0"/>
                  <a:t>The shown method of controlling the motor is called field oriented control</a:t>
                </a:r>
                <a:r>
                  <a:rPr lang="en-US" dirty="0"/>
                  <a:t>. In order to calculate the </a:t>
                </a:r>
                <a:r>
                  <a:rPr lang="en-US" dirty="0" smtClean="0"/>
                  <a:t>transformation, </a:t>
                </a:r>
                <a:r>
                  <a:rPr lang="en-US" dirty="0"/>
                  <a:t>the inverter needs to </a:t>
                </a:r>
                <a:r>
                  <a:rPr lang="en-US" dirty="0" smtClean="0"/>
                  <a:t>acquire information </a:t>
                </a:r>
                <a:r>
                  <a:rPr lang="en-US" dirty="0"/>
                  <a:t>of the actual rotation position </a:t>
                </a:r>
                <a14:m>
                  <m:oMath xmlns:m="http://schemas.openxmlformats.org/officeDocument/2006/math">
                    <m:r>
                      <a:rPr lang="de-DE" i="1" smtClean="0">
                        <a:latin typeface="Cambria Math" panose="02040503050406030204" pitchFamily="18" charset="0"/>
                        <a:ea typeface="Cambria Math" panose="02040503050406030204" pitchFamily="18" charset="0"/>
                      </a:rPr>
                      <m:t>𝜑</m:t>
                    </m:r>
                    <m:r>
                      <a:rPr lang="de-DE" i="1">
                        <a:latin typeface="Cambria Math" panose="02040503050406030204" pitchFamily="18" charset="0"/>
                        <a:ea typeface="Cambria Math" panose="02040503050406030204" pitchFamily="18" charset="0"/>
                      </a:rPr>
                      <m:t> </m:t>
                    </m:r>
                  </m:oMath>
                </a14:m>
                <a:r>
                  <a:rPr lang="en-US" dirty="0"/>
                  <a:t>of the rotor. </a:t>
                </a:r>
                <a:r>
                  <a:rPr lang="en-US" dirty="0" smtClean="0"/>
                  <a:t>It can </a:t>
                </a:r>
                <a:r>
                  <a:rPr lang="en-US" dirty="0"/>
                  <a:t>be derived from a sensor or by using </a:t>
                </a:r>
                <a:r>
                  <a:rPr lang="en-US" dirty="0" smtClean="0"/>
                  <a:t>test pulses on the voltage and measuring the current reaction.</a:t>
                </a:r>
                <a:endParaRPr lang="en-US" dirty="0"/>
              </a:p>
              <a:p>
                <a:endParaRPr lang="en-US" dirty="0"/>
              </a:p>
            </p:txBody>
          </p:sp>
        </mc:Choice>
        <mc:Fallback xmlns="">
          <p:sp>
            <p:nvSpPr>
              <p:cNvPr id="5" name="Notizenplatzhalter 2"/>
              <p:cNvSpPr txBox="1">
                <a:spLocks noRot="1" noChangeAspect="1" noMove="1" noResize="1" noEditPoints="1" noAdjustHandles="1" noChangeArrowheads="1" noChangeShapeType="1" noTextEdit="1"/>
              </p:cNvSpPr>
              <p:nvPr/>
            </p:nvSpPr>
            <p:spPr>
              <a:xfrm>
                <a:off x="602657" y="3926681"/>
                <a:ext cx="5651100" cy="4859509"/>
              </a:xfrm>
              <a:prstGeom prst="rect">
                <a:avLst/>
              </a:prstGeom>
              <a:blipFill rotWithShape="0">
                <a:blip r:embed="rId3"/>
                <a:stretch>
                  <a:fillRect b="-876"/>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1639845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7B69DFD-B277-4758-94C3-C8FE9ED65486}" type="slidenum">
              <a:rPr lang="de-DE" smtClean="0"/>
              <a:pPr/>
              <a:t>8</a:t>
            </a:fld>
            <a:endParaRPr lang="de-DE"/>
          </a:p>
        </p:txBody>
      </p:sp>
      <p:sp>
        <p:nvSpPr>
          <p:cNvPr id="5" name="Notizenplatzhalter 2"/>
          <p:cNvSpPr txBox="1">
            <a:spLocks/>
          </p:cNvSpPr>
          <p:nvPr/>
        </p:nvSpPr>
        <p:spPr>
          <a:xfrm>
            <a:off x="602657" y="3926681"/>
            <a:ext cx="5651100" cy="4859509"/>
          </a:xfrm>
          <a:prstGeom prst="rect">
            <a:avLst/>
          </a:prstGeom>
          <a:solidFill>
            <a:schemeClr val="bg1"/>
          </a:solidFill>
          <a:ln>
            <a:solidFill>
              <a:schemeClr val="bg1"/>
            </a:solidFill>
          </a:ln>
        </p:spPr>
        <p:txBody>
          <a:bodyPr vert="horz" lIns="91440" tIns="45720" rIns="91440" bIns="45720" rtlCol="0"/>
          <a:lstStyle>
            <a:lvl1pPr marL="0" algn="just" defTabSz="914400" rtl="0" eaLnBrk="1" latinLnBrk="0" hangingPunct="1">
              <a:defRPr sz="1200" kern="1200">
                <a:solidFill>
                  <a:schemeClr val="tx1"/>
                </a:solidFill>
                <a:latin typeface="+mn-lt"/>
                <a:ea typeface="+mn-ea"/>
                <a:cs typeface="+mn-cs"/>
              </a:defRPr>
            </a:lvl1pPr>
            <a:lvl2pPr marL="457200" algn="just" defTabSz="914400" rtl="0" eaLnBrk="1" latinLnBrk="0" hangingPunct="1">
              <a:defRPr sz="1200" kern="1200">
                <a:solidFill>
                  <a:schemeClr val="tx1"/>
                </a:solidFill>
                <a:latin typeface="+mn-lt"/>
                <a:ea typeface="+mn-ea"/>
                <a:cs typeface="+mn-cs"/>
              </a:defRPr>
            </a:lvl2pPr>
            <a:lvl3pPr marL="914400" algn="just" defTabSz="914400" rtl="0" eaLnBrk="1" latinLnBrk="0" hangingPunct="1">
              <a:defRPr sz="1200" kern="1200">
                <a:solidFill>
                  <a:schemeClr val="tx1"/>
                </a:solidFill>
                <a:latin typeface="+mn-lt"/>
                <a:ea typeface="+mn-ea"/>
                <a:cs typeface="+mn-cs"/>
              </a:defRPr>
            </a:lvl3pPr>
            <a:lvl4pPr marL="1371600" algn="just" defTabSz="914400" rtl="0" eaLnBrk="1" latinLnBrk="0" hangingPunct="1">
              <a:defRPr sz="1200" kern="1200">
                <a:solidFill>
                  <a:schemeClr val="tx1"/>
                </a:solidFill>
                <a:latin typeface="+mn-lt"/>
                <a:ea typeface="+mn-ea"/>
                <a:cs typeface="+mn-cs"/>
              </a:defRPr>
            </a:lvl4pPr>
            <a:lvl5pPr marL="1828800" algn="just"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t>The desired torque for the field oriented control has its origin on the position of the acceleration pedal – the </a:t>
            </a:r>
            <a:r>
              <a:rPr lang="en-US" b="1" dirty="0" smtClean="0"/>
              <a:t>driver request </a:t>
            </a:r>
            <a:r>
              <a:rPr lang="en-US" dirty="0" smtClean="0"/>
              <a:t>– but it is not directly fed into the control.</a:t>
            </a:r>
          </a:p>
          <a:p>
            <a:endParaRPr lang="en-US" dirty="0"/>
          </a:p>
          <a:p>
            <a:r>
              <a:rPr lang="en-US" dirty="0" smtClean="0"/>
              <a:t>The position of the pedal is acquired by the </a:t>
            </a:r>
            <a:r>
              <a:rPr lang="en-US" b="1" dirty="0" smtClean="0"/>
              <a:t>vehicle control unit </a:t>
            </a:r>
            <a:r>
              <a:rPr lang="en-US" dirty="0" smtClean="0"/>
              <a:t>(VCU</a:t>
            </a:r>
            <a:r>
              <a:rPr lang="en-US" dirty="0"/>
              <a:t>). </a:t>
            </a:r>
            <a:r>
              <a:rPr lang="en-US" dirty="0" smtClean="0"/>
              <a:t>It is connected with the other control </a:t>
            </a:r>
            <a:r>
              <a:rPr lang="en-US" dirty="0"/>
              <a:t>units </a:t>
            </a:r>
            <a:r>
              <a:rPr lang="en-US" dirty="0" smtClean="0"/>
              <a:t>via CAN</a:t>
            </a:r>
            <a:r>
              <a:rPr lang="en-US" dirty="0"/>
              <a:t>. The </a:t>
            </a:r>
            <a:r>
              <a:rPr lang="en-US" dirty="0" smtClean="0"/>
              <a:t>VCU limits the driver request depending on the input of the battery management system and </a:t>
            </a:r>
            <a:r>
              <a:rPr lang="en-US" dirty="0"/>
              <a:t>t</a:t>
            </a:r>
            <a:r>
              <a:rPr lang="en-US" dirty="0" smtClean="0"/>
              <a:t>he electric stability system. It also divides the torque request onto multiple electric motors and the combustion engine, if available. </a:t>
            </a:r>
          </a:p>
          <a:p>
            <a:endParaRPr lang="en-US" dirty="0"/>
          </a:p>
          <a:p>
            <a:r>
              <a:rPr lang="en-US" dirty="0" smtClean="0"/>
              <a:t>The </a:t>
            </a:r>
            <a:r>
              <a:rPr lang="en-US" b="1" dirty="0" smtClean="0"/>
              <a:t>inverter </a:t>
            </a:r>
            <a:r>
              <a:rPr lang="en-US" dirty="0" smtClean="0"/>
              <a:t>receives the prepared driver request from the VCU. The control also has to respect the internal limitations of the inverter, </a:t>
            </a:r>
            <a:r>
              <a:rPr lang="en-US" smtClean="0"/>
              <a:t>e.g., over-current or over-temperature</a:t>
            </a:r>
            <a:r>
              <a:rPr lang="en-US" dirty="0" smtClean="0"/>
              <a:t>. Another implication on the desired torque is given by </a:t>
            </a:r>
            <a:r>
              <a:rPr lang="en-US" smtClean="0"/>
              <a:t>the anti-jerk </a:t>
            </a:r>
            <a:r>
              <a:rPr lang="en-US" dirty="0" smtClean="0"/>
              <a:t>function. Its goal is to reduce drivetrain oscillation in order to reduce the stress on the differential gear and the axle.</a:t>
            </a:r>
          </a:p>
          <a:p>
            <a:r>
              <a:rPr lang="en-US" dirty="0" smtClean="0"/>
              <a:t>The presented field oriented control is calculating the desired voltages for the half bridges. The </a:t>
            </a:r>
            <a:r>
              <a:rPr lang="en-US" b="1" dirty="0" smtClean="0"/>
              <a:t>modulation </a:t>
            </a:r>
            <a:r>
              <a:rPr lang="en-US" dirty="0" smtClean="0"/>
              <a:t>function converts this voltages into </a:t>
            </a:r>
            <a:r>
              <a:rPr lang="en-US" smtClean="0"/>
              <a:t>timing information for </a:t>
            </a:r>
            <a:r>
              <a:rPr lang="en-US" dirty="0" smtClean="0"/>
              <a:t>the switches. It has to consider reducing switch losses and avoiding short circuits. </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42475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04838" y="230188"/>
            <a:ext cx="5648325" cy="3911600"/>
          </a:xfrm>
        </p:spPr>
      </p:sp>
      <p:sp>
        <p:nvSpPr>
          <p:cNvPr id="3" name="Notizenplatzhalter 2"/>
          <p:cNvSpPr>
            <a:spLocks noGrp="1"/>
          </p:cNvSpPr>
          <p:nvPr>
            <p:ph type="body" idx="1"/>
          </p:nvPr>
        </p:nvSpPr>
        <p:spPr/>
        <p:txBody>
          <a:bodyPr/>
          <a:lstStyle/>
          <a:p>
            <a:r>
              <a:rPr lang="de-DE" dirty="0" smtClean="0"/>
              <a:t>Real time OS</a:t>
            </a:r>
            <a:endParaRPr lang="de-DE" dirty="0"/>
          </a:p>
        </p:txBody>
      </p:sp>
      <p:sp>
        <p:nvSpPr>
          <p:cNvPr id="4" name="Foliennummernplatzhalter 3"/>
          <p:cNvSpPr>
            <a:spLocks noGrp="1"/>
          </p:cNvSpPr>
          <p:nvPr>
            <p:ph type="sldNum" sz="quarter" idx="10"/>
          </p:nvPr>
        </p:nvSpPr>
        <p:spPr/>
        <p:txBody>
          <a:bodyPr/>
          <a:lstStyle/>
          <a:p>
            <a:fld id="{87B69DFD-B277-4758-94C3-C8FE9ED65486}" type="slidenum">
              <a:rPr lang="de-DE" smtClean="0"/>
              <a:pPr/>
              <a:t>9</a:t>
            </a:fld>
            <a:endParaRPr lang="de-DE"/>
          </a:p>
        </p:txBody>
      </p:sp>
      <p:sp>
        <p:nvSpPr>
          <p:cNvPr id="5" name="Notizenplatzhalter 2"/>
          <p:cNvSpPr txBox="1">
            <a:spLocks/>
          </p:cNvSpPr>
          <p:nvPr/>
        </p:nvSpPr>
        <p:spPr>
          <a:xfrm>
            <a:off x="602657" y="3926681"/>
            <a:ext cx="5651100" cy="4859509"/>
          </a:xfrm>
          <a:prstGeom prst="rect">
            <a:avLst/>
          </a:prstGeom>
          <a:solidFill>
            <a:schemeClr val="bg1"/>
          </a:solidFill>
          <a:ln>
            <a:solidFill>
              <a:schemeClr val="bg1"/>
            </a:solidFill>
          </a:ln>
        </p:spPr>
        <p:txBody>
          <a:bodyPr vert="horz" lIns="91440" tIns="45720" rIns="91440" bIns="45720" rtlCol="0"/>
          <a:lstStyle>
            <a:lvl1pPr marL="0" algn="just" defTabSz="914400" rtl="0" eaLnBrk="1" latinLnBrk="0" hangingPunct="1">
              <a:defRPr sz="1200" kern="1200">
                <a:solidFill>
                  <a:schemeClr val="tx1"/>
                </a:solidFill>
                <a:latin typeface="+mn-lt"/>
                <a:ea typeface="+mn-ea"/>
                <a:cs typeface="+mn-cs"/>
              </a:defRPr>
            </a:lvl1pPr>
            <a:lvl2pPr marL="457200" algn="just" defTabSz="914400" rtl="0" eaLnBrk="1" latinLnBrk="0" hangingPunct="1">
              <a:defRPr sz="1200" kern="1200">
                <a:solidFill>
                  <a:schemeClr val="tx1"/>
                </a:solidFill>
                <a:latin typeface="+mn-lt"/>
                <a:ea typeface="+mn-ea"/>
                <a:cs typeface="+mn-cs"/>
              </a:defRPr>
            </a:lvl2pPr>
            <a:lvl3pPr marL="914400" algn="just" defTabSz="914400" rtl="0" eaLnBrk="1" latinLnBrk="0" hangingPunct="1">
              <a:defRPr sz="1200" kern="1200">
                <a:solidFill>
                  <a:schemeClr val="tx1"/>
                </a:solidFill>
                <a:latin typeface="+mn-lt"/>
                <a:ea typeface="+mn-ea"/>
                <a:cs typeface="+mn-cs"/>
              </a:defRPr>
            </a:lvl3pPr>
            <a:lvl4pPr marL="1371600" algn="just" defTabSz="914400" rtl="0" eaLnBrk="1" latinLnBrk="0" hangingPunct="1">
              <a:defRPr sz="1200" kern="1200">
                <a:solidFill>
                  <a:schemeClr val="tx1"/>
                </a:solidFill>
                <a:latin typeface="+mn-lt"/>
                <a:ea typeface="+mn-ea"/>
                <a:cs typeface="+mn-cs"/>
              </a:defRPr>
            </a:lvl4pPr>
            <a:lvl5pPr marL="1828800" algn="just"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t>There are multiple other functions implemented in the inverter. </a:t>
            </a:r>
          </a:p>
          <a:p>
            <a:endParaRPr lang="en-US" dirty="0"/>
          </a:p>
          <a:p>
            <a:r>
              <a:rPr lang="en-US" dirty="0" smtClean="0"/>
              <a:t>The </a:t>
            </a:r>
            <a:r>
              <a:rPr lang="en-US" b="1" dirty="0" smtClean="0"/>
              <a:t>state machine </a:t>
            </a:r>
            <a:r>
              <a:rPr lang="en-US" dirty="0" smtClean="0"/>
              <a:t>manages the condition of the inverter, like start up, shut down, safe state. Depending on internal values some states are not allowed.</a:t>
            </a:r>
            <a:endParaRPr lang="en-US" dirty="0"/>
          </a:p>
          <a:p>
            <a:r>
              <a:rPr lang="en-US" dirty="0" smtClean="0"/>
              <a:t>The field oriented control is also nested into other </a:t>
            </a:r>
            <a:r>
              <a:rPr lang="en-US" b="1" dirty="0" smtClean="0"/>
              <a:t>controls</a:t>
            </a:r>
            <a:r>
              <a:rPr lang="en-US" dirty="0" smtClean="0"/>
              <a:t>. Controlling the DC voltage </a:t>
            </a:r>
            <a:r>
              <a:rPr lang="en-US" dirty="0"/>
              <a:t>and </a:t>
            </a:r>
            <a:r>
              <a:rPr lang="en-US" dirty="0" smtClean="0"/>
              <a:t>current is implemented for tests. The speed control is used for synchronization when the powertrain contains a clutch.</a:t>
            </a:r>
            <a:endParaRPr lang="en-US" dirty="0"/>
          </a:p>
          <a:p>
            <a:r>
              <a:rPr lang="en-US" dirty="0" smtClean="0"/>
              <a:t>The on-board </a:t>
            </a:r>
            <a:r>
              <a:rPr lang="en-US" b="1" dirty="0" smtClean="0"/>
              <a:t>diagnosis</a:t>
            </a:r>
            <a:r>
              <a:rPr lang="en-US" dirty="0" smtClean="0"/>
              <a:t> checks all sensors and actuators regularly. It also manages the fault memory.</a:t>
            </a:r>
            <a:endParaRPr lang="en-US" dirty="0"/>
          </a:p>
          <a:p>
            <a:r>
              <a:rPr lang="en-US" dirty="0" smtClean="0"/>
              <a:t>The control requires a precise value for rotor position, rotor speed and torque given by the </a:t>
            </a:r>
            <a:r>
              <a:rPr lang="en-US" b="1" dirty="0" smtClean="0"/>
              <a:t>state detection</a:t>
            </a:r>
            <a:r>
              <a:rPr lang="en-US" dirty="0" smtClean="0"/>
              <a:t>. The noise reduction is done by state filters.</a:t>
            </a:r>
            <a:endParaRPr lang="en-US" dirty="0"/>
          </a:p>
          <a:p>
            <a:r>
              <a:rPr lang="en-US" dirty="0" smtClean="0"/>
              <a:t>A major issue is minimizing the risks and hazards of the inverter. This is covered by the </a:t>
            </a:r>
            <a:r>
              <a:rPr lang="en-US" b="1" dirty="0" smtClean="0"/>
              <a:t>functional safety</a:t>
            </a:r>
            <a:r>
              <a:rPr lang="en-US" dirty="0" smtClean="0"/>
              <a:t>. One part of functional safety is the software implementation of a redundant and often simplified copy of the control. It also contains an </a:t>
            </a:r>
            <a:r>
              <a:rPr lang="en-US" smtClean="0"/>
              <a:t>emergency shut-off </a:t>
            </a:r>
            <a:r>
              <a:rPr lang="en-US" dirty="0" smtClean="0"/>
              <a:t>into a safe state.</a:t>
            </a:r>
          </a:p>
          <a:p>
            <a:r>
              <a:rPr lang="en-US" b="1" dirty="0" smtClean="0"/>
              <a:t>Temperature models</a:t>
            </a:r>
            <a:r>
              <a:rPr lang="en-US" dirty="0" smtClean="0"/>
              <a:t> provide the predicted temperatures of transistor junction, rotor and stator.  </a:t>
            </a:r>
          </a:p>
          <a:p>
            <a:r>
              <a:rPr lang="en-US" dirty="0" smtClean="0"/>
              <a:t>Software from external sources have to be implemented, depending on the customer. </a:t>
            </a:r>
            <a:r>
              <a:rPr lang="en-US" b="1" dirty="0" smtClean="0"/>
              <a:t>Software sharing </a:t>
            </a:r>
            <a:r>
              <a:rPr lang="en-US" smtClean="0"/>
              <a:t>is enabled </a:t>
            </a:r>
            <a:r>
              <a:rPr lang="en-US" dirty="0" smtClean="0"/>
              <a:t>by provided signal </a:t>
            </a:r>
            <a:r>
              <a:rPr lang="en-US" smtClean="0"/>
              <a:t>interfaces and </a:t>
            </a:r>
            <a:r>
              <a:rPr lang="en-US" dirty="0" smtClean="0"/>
              <a:t>hooks.</a:t>
            </a:r>
          </a:p>
          <a:p>
            <a:endParaRPr lang="en-US" dirty="0"/>
          </a:p>
          <a:p>
            <a:r>
              <a:rPr lang="en-US" dirty="0" smtClean="0"/>
              <a:t>The software is implemented in a real time operating system, where the tasks </a:t>
            </a:r>
            <a:r>
              <a:rPr lang="en-US" smtClean="0"/>
              <a:t>are scheduled </a:t>
            </a:r>
            <a:r>
              <a:rPr lang="en-US" dirty="0" smtClean="0"/>
              <a:t>periodically. The fastest period is used for the modulation of the voltage. </a:t>
            </a:r>
            <a:endParaRPr lang="en-US" dirty="0"/>
          </a:p>
        </p:txBody>
      </p:sp>
    </p:spTree>
    <p:extLst>
      <p:ext uri="{BB962C8B-B14F-4D97-AF65-F5344CB8AC3E}">
        <p14:creationId xmlns:p14="http://schemas.microsoft.com/office/powerpoint/2010/main" val="3828260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a:prstGeom prst="rect">
            <a:avLst/>
          </a:prstGeom>
        </p:spPr>
        <p:txBody>
          <a:bodyPr anchor="b"/>
          <a:lstStyle>
            <a:lvl1pPr algn="ctr">
              <a:defRPr sz="6000"/>
            </a:lvl1pPr>
          </a:lstStyle>
          <a:p>
            <a:r>
              <a:rPr lang="de-DE" smtClean="0"/>
              <a:t>Titelmasterformat durch Klicken bearbeiten</a:t>
            </a:r>
            <a:endParaRPr lang="en-US" dirty="0"/>
          </a:p>
        </p:txBody>
      </p:sp>
      <p:sp>
        <p:nvSpPr>
          <p:cNvPr id="3" name="Subtitle 2"/>
          <p:cNvSpPr>
            <a:spLocks noGrp="1"/>
          </p:cNvSpPr>
          <p:nvPr>
            <p:ph type="subTitle" idx="1"/>
          </p:nvPr>
        </p:nvSpPr>
        <p:spPr>
          <a:xfrm>
            <a:off x="1238250" y="3602038"/>
            <a:ext cx="74295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FB0716C2-DD3E-4CDE-BD9A-CE1A7F535871}" type="datetime1">
              <a:rPr lang="de-DE" smtClean="0"/>
              <a:t>02.11.2016</a:t>
            </a:fld>
            <a:endParaRPr lang="de-DE"/>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lang="de-DE"/>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717C32DE-5282-4EBC-AD0B-81A0FA5004BB}" type="slidenum">
              <a:rPr lang="de-DE" smtClean="0"/>
              <a:t>‹Nr.›</a:t>
            </a:fld>
            <a:endParaRPr lang="de-DE"/>
          </a:p>
        </p:txBody>
      </p:sp>
    </p:spTree>
    <p:extLst>
      <p:ext uri="{BB962C8B-B14F-4D97-AF65-F5344CB8AC3E}">
        <p14:creationId xmlns:p14="http://schemas.microsoft.com/office/powerpoint/2010/main" val="3087137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1325563"/>
          </a:xfrm>
          <a:prstGeom prst="rect">
            <a:avLst/>
          </a:prstGeom>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81038" y="1825625"/>
            <a:ext cx="8543925" cy="4351338"/>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6B9F7A34-B9D4-4D38-9C03-6291099C2E51}" type="datetime1">
              <a:rPr lang="de-DE" smtClean="0"/>
              <a:t>02.11.2016</a:t>
            </a:fld>
            <a:endParaRPr lang="de-DE"/>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lang="de-DE"/>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717C32DE-5282-4EBC-AD0B-81A0FA5004BB}" type="slidenum">
              <a:rPr lang="de-DE" smtClean="0"/>
              <a:t>‹Nr.›</a:t>
            </a:fld>
            <a:endParaRPr lang="de-DE"/>
          </a:p>
        </p:txBody>
      </p:sp>
    </p:spTree>
    <p:extLst>
      <p:ext uri="{BB962C8B-B14F-4D97-AF65-F5344CB8AC3E}">
        <p14:creationId xmlns:p14="http://schemas.microsoft.com/office/powerpoint/2010/main" val="4257758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a:prstGeom prst="rect">
            <a:avLst/>
          </a:prstGeo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81038" y="365125"/>
            <a:ext cx="6284119" cy="5811838"/>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039FA61C-7A1C-4603-858E-FA6452B14E58}" type="datetime1">
              <a:rPr lang="de-DE" smtClean="0"/>
              <a:t>02.11.2016</a:t>
            </a:fld>
            <a:endParaRPr lang="de-DE"/>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lang="de-DE"/>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717C32DE-5282-4EBC-AD0B-81A0FA5004BB}" type="slidenum">
              <a:rPr lang="de-DE" smtClean="0"/>
              <a:t>‹Nr.›</a:t>
            </a:fld>
            <a:endParaRPr lang="de-DE"/>
          </a:p>
        </p:txBody>
      </p:sp>
    </p:spTree>
    <p:extLst>
      <p:ext uri="{BB962C8B-B14F-4D97-AF65-F5344CB8AC3E}">
        <p14:creationId xmlns:p14="http://schemas.microsoft.com/office/powerpoint/2010/main" val="146025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7" name="Title 1"/>
          <p:cNvSpPr>
            <a:spLocks noGrp="1"/>
          </p:cNvSpPr>
          <p:nvPr>
            <p:ph type="title"/>
          </p:nvPr>
        </p:nvSpPr>
        <p:spPr>
          <a:xfrm>
            <a:off x="0" y="444500"/>
            <a:ext cx="9226253" cy="368300"/>
          </a:xfrm>
        </p:spPr>
        <p:txBody>
          <a:bodyPr>
            <a:normAutofit/>
          </a:bodyPr>
          <a:lstStyle>
            <a:lvl1pPr>
              <a:defRPr sz="2400"/>
            </a:lvl1pPr>
          </a:lstStyle>
          <a:p>
            <a:r>
              <a:rPr lang="de-DE" dirty="0" smtClean="0"/>
              <a:t>Titelmasterformat durch Klicken bearbeiten</a:t>
            </a:r>
            <a:endParaRPr lang="en-US" dirty="0"/>
          </a:p>
        </p:txBody>
      </p:sp>
      <p:sp>
        <p:nvSpPr>
          <p:cNvPr id="8" name="Text Placeholder 2"/>
          <p:cNvSpPr>
            <a:spLocks noGrp="1"/>
          </p:cNvSpPr>
          <p:nvPr>
            <p:ph type="body" idx="1"/>
          </p:nvPr>
        </p:nvSpPr>
        <p:spPr>
          <a:xfrm>
            <a:off x="0" y="1053306"/>
            <a:ext cx="9906000" cy="332584"/>
          </a:xfrm>
        </p:spPr>
        <p:txBody>
          <a:bodyPr anchor="b">
            <a:noAutofit/>
          </a:bodyPr>
          <a:lstStyle>
            <a:lvl1pPr marL="0" indent="0">
              <a:buNone/>
              <a:defRPr sz="3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 bearbeiten</a:t>
            </a:r>
          </a:p>
        </p:txBody>
      </p:sp>
      <p:sp>
        <p:nvSpPr>
          <p:cNvPr id="9" name="Content Placeholder 3"/>
          <p:cNvSpPr>
            <a:spLocks noGrp="1"/>
          </p:cNvSpPr>
          <p:nvPr>
            <p:ph sz="half" idx="2"/>
          </p:nvPr>
        </p:nvSpPr>
        <p:spPr>
          <a:xfrm>
            <a:off x="0" y="1397000"/>
            <a:ext cx="9906000" cy="209749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0" name="Text Placeholder 4"/>
          <p:cNvSpPr>
            <a:spLocks noGrp="1"/>
          </p:cNvSpPr>
          <p:nvPr>
            <p:ph type="body" sz="quarter" idx="3"/>
          </p:nvPr>
        </p:nvSpPr>
        <p:spPr>
          <a:xfrm>
            <a:off x="0" y="3745705"/>
            <a:ext cx="9906000" cy="354012"/>
          </a:xfrm>
        </p:spPr>
        <p:txBody>
          <a:bodyPr anchor="b">
            <a:noAutofit/>
          </a:bodyPr>
          <a:lstStyle>
            <a:lvl1pPr marL="0" indent="0">
              <a:buNone/>
              <a:defRPr sz="3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11" name="Content Placeholder 5"/>
          <p:cNvSpPr>
            <a:spLocks noGrp="1"/>
          </p:cNvSpPr>
          <p:nvPr>
            <p:ph sz="quarter" idx="4"/>
          </p:nvPr>
        </p:nvSpPr>
        <p:spPr>
          <a:xfrm>
            <a:off x="0" y="4099717"/>
            <a:ext cx="9906000" cy="2237584"/>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2" name="Date Placeholder 6"/>
          <p:cNvSpPr>
            <a:spLocks noGrp="1"/>
          </p:cNvSpPr>
          <p:nvPr>
            <p:ph type="dt" sz="half" idx="10"/>
          </p:nvPr>
        </p:nvSpPr>
        <p:spPr>
          <a:xfrm>
            <a:off x="681038" y="6356352"/>
            <a:ext cx="2228850" cy="365125"/>
          </a:xfrm>
        </p:spPr>
        <p:txBody>
          <a:bodyPr/>
          <a:lstStyle/>
          <a:p>
            <a:fld id="{756604C7-85E2-4F07-A65F-F02759045D92}" type="datetime1">
              <a:rPr lang="de-DE" smtClean="0"/>
              <a:t>02.11.2016</a:t>
            </a:fld>
            <a:r>
              <a:rPr lang="de-DE" smtClean="0"/>
              <a:t> TMASE14 </a:t>
            </a:r>
            <a:endParaRPr lang="de-DE" dirty="0"/>
          </a:p>
        </p:txBody>
      </p:sp>
      <p:sp>
        <p:nvSpPr>
          <p:cNvPr id="13" name="Footer Placeholder 7"/>
          <p:cNvSpPr>
            <a:spLocks noGrp="1"/>
          </p:cNvSpPr>
          <p:nvPr>
            <p:ph type="ftr" sz="quarter" idx="11"/>
          </p:nvPr>
        </p:nvSpPr>
        <p:spPr>
          <a:xfrm>
            <a:off x="3281363" y="6356352"/>
            <a:ext cx="3343275" cy="365125"/>
          </a:xfrm>
        </p:spPr>
        <p:txBody>
          <a:bodyPr/>
          <a:lstStyle/>
          <a:p>
            <a:endParaRPr lang="en-US" dirty="0"/>
          </a:p>
        </p:txBody>
      </p:sp>
      <p:sp>
        <p:nvSpPr>
          <p:cNvPr id="14" name="Slide Number Placeholder 8"/>
          <p:cNvSpPr>
            <a:spLocks noGrp="1"/>
          </p:cNvSpPr>
          <p:nvPr>
            <p:ph type="sldNum" sz="quarter" idx="12"/>
          </p:nvPr>
        </p:nvSpPr>
        <p:spPr>
          <a:xfrm>
            <a:off x="9374981" y="6573079"/>
            <a:ext cx="531018" cy="236468"/>
          </a:xfrm>
        </p:spPr>
        <p:txBody>
          <a:bodyPr/>
          <a:lstStyle>
            <a:lvl1pPr>
              <a:defRPr>
                <a:solidFill>
                  <a:schemeClr val="tx1"/>
                </a:solidFill>
              </a:defRPr>
            </a:lvl1pPr>
          </a:lstStyle>
          <a:p>
            <a:fld id="{32F36B79-3ACB-4ABE-9496-E272B2366BFF}" type="slidenum">
              <a:rPr lang="de-DE" smtClean="0"/>
              <a:pPr/>
              <a:t>‹Nr.›</a:t>
            </a:fld>
            <a:endParaRPr lang="de-DE" dirty="0"/>
          </a:p>
        </p:txBody>
      </p:sp>
    </p:spTree>
    <p:extLst>
      <p:ext uri="{BB962C8B-B14F-4D97-AF65-F5344CB8AC3E}">
        <p14:creationId xmlns:p14="http://schemas.microsoft.com/office/powerpoint/2010/main" val="15739460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a:prstGeom prst="rect">
            <a:avLst/>
          </a:prstGeo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75879" y="4589465"/>
            <a:ext cx="8543925"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DDD3CE45-5185-4B6C-BF7A-E92863F89CE6}" type="datetime1">
              <a:rPr lang="de-DE" smtClean="0"/>
              <a:t>02.11.2016</a:t>
            </a:fld>
            <a:endParaRPr lang="de-DE"/>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lang="de-DE"/>
          </a:p>
        </p:txBody>
      </p:sp>
      <p:sp>
        <p:nvSpPr>
          <p:cNvPr id="6" name="Slide Number Placeholder 5"/>
          <p:cNvSpPr>
            <a:spLocks noGrp="1"/>
          </p:cNvSpPr>
          <p:nvPr>
            <p:ph type="sldNum" sz="quarter" idx="12"/>
          </p:nvPr>
        </p:nvSpPr>
        <p:spPr>
          <a:xfrm>
            <a:off x="6996113" y="6356352"/>
            <a:ext cx="2228850" cy="365125"/>
          </a:xfrm>
          <a:prstGeom prst="rect">
            <a:avLst/>
          </a:prstGeom>
        </p:spPr>
        <p:txBody>
          <a:bodyPr/>
          <a:lstStyle/>
          <a:p>
            <a:fld id="{717C32DE-5282-4EBC-AD0B-81A0FA5004BB}" type="slidenum">
              <a:rPr lang="de-DE" smtClean="0"/>
              <a:t>‹Nr.›</a:t>
            </a:fld>
            <a:endParaRPr lang="de-DE"/>
          </a:p>
        </p:txBody>
      </p:sp>
    </p:spTree>
    <p:extLst>
      <p:ext uri="{BB962C8B-B14F-4D97-AF65-F5344CB8AC3E}">
        <p14:creationId xmlns:p14="http://schemas.microsoft.com/office/powerpoint/2010/main" val="1968777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1325563"/>
          </a:xfrm>
          <a:prstGeom prst="rect">
            <a:avLst/>
          </a:prstGeom>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81038" y="1825625"/>
            <a:ext cx="421005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014913" y="1825625"/>
            <a:ext cx="421005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596020E6-1FCD-4D57-BC9F-A6FBEC17824E}" type="datetime1">
              <a:rPr lang="de-DE" smtClean="0"/>
              <a:t>02.11.2016</a:t>
            </a:fld>
            <a:endParaRPr lang="de-DE"/>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de-DE"/>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717C32DE-5282-4EBC-AD0B-81A0FA5004BB}" type="slidenum">
              <a:rPr lang="de-DE" smtClean="0"/>
              <a:t>‹Nr.›</a:t>
            </a:fld>
            <a:endParaRPr lang="de-DE"/>
          </a:p>
        </p:txBody>
      </p:sp>
    </p:spTree>
    <p:extLst>
      <p:ext uri="{BB962C8B-B14F-4D97-AF65-F5344CB8AC3E}">
        <p14:creationId xmlns:p14="http://schemas.microsoft.com/office/powerpoint/2010/main" val="3236862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a:prstGeom prst="rect">
            <a:avLst/>
          </a:prstGeo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682329" y="1681163"/>
            <a:ext cx="4190702"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82329" y="2505075"/>
            <a:ext cx="4190702" cy="36845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5014913" y="1681163"/>
            <a:ext cx="4211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5014913" y="2505075"/>
            <a:ext cx="4211340" cy="36845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a:xfrm>
            <a:off x="681038" y="6356352"/>
            <a:ext cx="2228850" cy="365125"/>
          </a:xfrm>
          <a:prstGeom prst="rect">
            <a:avLst/>
          </a:prstGeom>
        </p:spPr>
        <p:txBody>
          <a:bodyPr/>
          <a:lstStyle/>
          <a:p>
            <a:fld id="{23395E06-A8D9-4464-844C-F47F8335C765}" type="datetime1">
              <a:rPr lang="de-DE" smtClean="0"/>
              <a:t>02.11.2016</a:t>
            </a:fld>
            <a:endParaRPr lang="de-DE"/>
          </a:p>
        </p:txBody>
      </p:sp>
      <p:sp>
        <p:nvSpPr>
          <p:cNvPr id="8" name="Footer Placeholder 7"/>
          <p:cNvSpPr>
            <a:spLocks noGrp="1"/>
          </p:cNvSpPr>
          <p:nvPr>
            <p:ph type="ftr" sz="quarter" idx="11"/>
          </p:nvPr>
        </p:nvSpPr>
        <p:spPr>
          <a:xfrm>
            <a:off x="3281363" y="6356352"/>
            <a:ext cx="3343275" cy="365125"/>
          </a:xfrm>
          <a:prstGeom prst="rect">
            <a:avLst/>
          </a:prstGeom>
        </p:spPr>
        <p:txBody>
          <a:bodyPr/>
          <a:lstStyle/>
          <a:p>
            <a:endParaRPr lang="de-DE"/>
          </a:p>
        </p:txBody>
      </p:sp>
      <p:sp>
        <p:nvSpPr>
          <p:cNvPr id="9" name="Slide Number Placeholder 8"/>
          <p:cNvSpPr>
            <a:spLocks noGrp="1"/>
          </p:cNvSpPr>
          <p:nvPr>
            <p:ph type="sldNum" sz="quarter" idx="12"/>
          </p:nvPr>
        </p:nvSpPr>
        <p:spPr>
          <a:xfrm>
            <a:off x="6996113" y="6356352"/>
            <a:ext cx="2228850" cy="365125"/>
          </a:xfrm>
          <a:prstGeom prst="rect">
            <a:avLst/>
          </a:prstGeom>
        </p:spPr>
        <p:txBody>
          <a:bodyPr/>
          <a:lstStyle/>
          <a:p>
            <a:fld id="{717C32DE-5282-4EBC-AD0B-81A0FA5004BB}" type="slidenum">
              <a:rPr lang="de-DE" smtClean="0"/>
              <a:t>‹Nr.›</a:t>
            </a:fld>
            <a:endParaRPr lang="de-DE"/>
          </a:p>
        </p:txBody>
      </p:sp>
    </p:spTree>
    <p:extLst>
      <p:ext uri="{BB962C8B-B14F-4D97-AF65-F5344CB8AC3E}">
        <p14:creationId xmlns:p14="http://schemas.microsoft.com/office/powerpoint/2010/main" val="88974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81038" y="365127"/>
            <a:ext cx="8543925" cy="1325563"/>
          </a:xfrm>
          <a:prstGeom prst="rect">
            <a:avLst/>
          </a:prstGeom>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a:xfrm>
            <a:off x="681038" y="6356352"/>
            <a:ext cx="2228850" cy="365125"/>
          </a:xfrm>
          <a:prstGeom prst="rect">
            <a:avLst/>
          </a:prstGeom>
        </p:spPr>
        <p:txBody>
          <a:bodyPr/>
          <a:lstStyle/>
          <a:p>
            <a:fld id="{6AEE3905-A16B-4D4F-9AB9-6CFDA1DD1BC4}" type="datetime1">
              <a:rPr lang="de-DE" smtClean="0"/>
              <a:t>02.11.2016</a:t>
            </a:fld>
            <a:endParaRPr lang="de-DE"/>
          </a:p>
        </p:txBody>
      </p:sp>
      <p:sp>
        <p:nvSpPr>
          <p:cNvPr id="4" name="Footer Placeholder 3"/>
          <p:cNvSpPr>
            <a:spLocks noGrp="1"/>
          </p:cNvSpPr>
          <p:nvPr>
            <p:ph type="ftr" sz="quarter" idx="11"/>
          </p:nvPr>
        </p:nvSpPr>
        <p:spPr>
          <a:xfrm>
            <a:off x="3281363" y="6356352"/>
            <a:ext cx="3343275" cy="365125"/>
          </a:xfrm>
          <a:prstGeom prst="rect">
            <a:avLst/>
          </a:prstGeom>
        </p:spPr>
        <p:txBody>
          <a:bodyPr/>
          <a:lstStyle/>
          <a:p>
            <a:endParaRPr lang="de-DE"/>
          </a:p>
        </p:txBody>
      </p:sp>
      <p:sp>
        <p:nvSpPr>
          <p:cNvPr id="5" name="Slide Number Placeholder 4"/>
          <p:cNvSpPr>
            <a:spLocks noGrp="1"/>
          </p:cNvSpPr>
          <p:nvPr>
            <p:ph type="sldNum" sz="quarter" idx="12"/>
          </p:nvPr>
        </p:nvSpPr>
        <p:spPr>
          <a:xfrm>
            <a:off x="6996113" y="6356352"/>
            <a:ext cx="2228850" cy="365125"/>
          </a:xfrm>
          <a:prstGeom prst="rect">
            <a:avLst/>
          </a:prstGeom>
        </p:spPr>
        <p:txBody>
          <a:bodyPr/>
          <a:lstStyle/>
          <a:p>
            <a:fld id="{717C32DE-5282-4EBC-AD0B-81A0FA5004BB}" type="slidenum">
              <a:rPr lang="de-DE" smtClean="0"/>
              <a:t>‹Nr.›</a:t>
            </a:fld>
            <a:endParaRPr lang="de-DE"/>
          </a:p>
        </p:txBody>
      </p:sp>
    </p:spTree>
    <p:extLst>
      <p:ext uri="{BB962C8B-B14F-4D97-AF65-F5344CB8AC3E}">
        <p14:creationId xmlns:p14="http://schemas.microsoft.com/office/powerpoint/2010/main" val="2206226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2"/>
            <a:ext cx="2228850" cy="365125"/>
          </a:xfrm>
          <a:prstGeom prst="rect">
            <a:avLst/>
          </a:prstGeom>
        </p:spPr>
        <p:txBody>
          <a:bodyPr/>
          <a:lstStyle/>
          <a:p>
            <a:fld id="{8150F22E-0476-47F7-A312-098C1A92CD61}" type="datetime1">
              <a:rPr lang="de-DE" smtClean="0"/>
              <a:t>02.11.2016</a:t>
            </a:fld>
            <a:endParaRPr lang="de-DE"/>
          </a:p>
        </p:txBody>
      </p:sp>
      <p:sp>
        <p:nvSpPr>
          <p:cNvPr id="3" name="Footer Placeholder 2"/>
          <p:cNvSpPr>
            <a:spLocks noGrp="1"/>
          </p:cNvSpPr>
          <p:nvPr>
            <p:ph type="ftr" sz="quarter" idx="11"/>
          </p:nvPr>
        </p:nvSpPr>
        <p:spPr>
          <a:xfrm>
            <a:off x="3281363" y="6356352"/>
            <a:ext cx="3343275" cy="365125"/>
          </a:xfrm>
          <a:prstGeom prst="rect">
            <a:avLst/>
          </a:prstGeom>
        </p:spPr>
        <p:txBody>
          <a:bodyPr/>
          <a:lstStyle/>
          <a:p>
            <a:endParaRPr lang="de-DE"/>
          </a:p>
        </p:txBody>
      </p:sp>
      <p:sp>
        <p:nvSpPr>
          <p:cNvPr id="4" name="Slide Number Placeholder 3"/>
          <p:cNvSpPr>
            <a:spLocks noGrp="1"/>
          </p:cNvSpPr>
          <p:nvPr>
            <p:ph type="sldNum" sz="quarter" idx="12"/>
          </p:nvPr>
        </p:nvSpPr>
        <p:spPr>
          <a:xfrm>
            <a:off x="6996113" y="6356352"/>
            <a:ext cx="2228850" cy="365125"/>
          </a:xfrm>
          <a:prstGeom prst="rect">
            <a:avLst/>
          </a:prstGeom>
        </p:spPr>
        <p:txBody>
          <a:bodyPr/>
          <a:lstStyle/>
          <a:p>
            <a:fld id="{717C32DE-5282-4EBC-AD0B-81A0FA5004BB}" type="slidenum">
              <a:rPr lang="de-DE" smtClean="0"/>
              <a:t>‹Nr.›</a:t>
            </a:fld>
            <a:endParaRPr lang="de-DE"/>
          </a:p>
        </p:txBody>
      </p:sp>
    </p:spTree>
    <p:extLst>
      <p:ext uri="{BB962C8B-B14F-4D97-AF65-F5344CB8AC3E}">
        <p14:creationId xmlns:p14="http://schemas.microsoft.com/office/powerpoint/2010/main" val="3113098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4211340" y="987427"/>
            <a:ext cx="5014913"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82328" y="2057400"/>
            <a:ext cx="319494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A4DC0A7C-C7B1-4886-B0AC-589281EFD0B1}" type="datetime1">
              <a:rPr lang="de-DE" smtClean="0"/>
              <a:t>02.11.2016</a:t>
            </a:fld>
            <a:endParaRPr lang="de-DE"/>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de-DE"/>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717C32DE-5282-4EBC-AD0B-81A0FA5004BB}" type="slidenum">
              <a:rPr lang="de-DE" smtClean="0"/>
              <a:t>‹Nr.›</a:t>
            </a:fld>
            <a:endParaRPr lang="de-DE"/>
          </a:p>
        </p:txBody>
      </p:sp>
    </p:spTree>
    <p:extLst>
      <p:ext uri="{BB962C8B-B14F-4D97-AF65-F5344CB8AC3E}">
        <p14:creationId xmlns:p14="http://schemas.microsoft.com/office/powerpoint/2010/main" val="2668104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a:prstGeom prst="rect">
            <a:avLst/>
          </a:prstGeo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4211340" y="987427"/>
            <a:ext cx="5014913"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82328" y="2057400"/>
            <a:ext cx="319494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57983E5C-708A-486E-B4B2-9EE6435DA3ED}" type="datetime1">
              <a:rPr lang="de-DE" smtClean="0"/>
              <a:t>02.11.2016</a:t>
            </a:fld>
            <a:endParaRPr lang="de-DE"/>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lang="de-DE"/>
          </a:p>
        </p:txBody>
      </p:sp>
      <p:sp>
        <p:nvSpPr>
          <p:cNvPr id="7" name="Slide Number Placeholder 6"/>
          <p:cNvSpPr>
            <a:spLocks noGrp="1"/>
          </p:cNvSpPr>
          <p:nvPr>
            <p:ph type="sldNum" sz="quarter" idx="12"/>
          </p:nvPr>
        </p:nvSpPr>
        <p:spPr>
          <a:xfrm>
            <a:off x="6996113" y="6356352"/>
            <a:ext cx="2228850" cy="365125"/>
          </a:xfrm>
          <a:prstGeom prst="rect">
            <a:avLst/>
          </a:prstGeom>
        </p:spPr>
        <p:txBody>
          <a:bodyPr/>
          <a:lstStyle/>
          <a:p>
            <a:fld id="{717C32DE-5282-4EBC-AD0B-81A0FA5004BB}" type="slidenum">
              <a:rPr lang="de-DE" smtClean="0"/>
              <a:t>‹Nr.›</a:t>
            </a:fld>
            <a:endParaRPr lang="de-DE"/>
          </a:p>
        </p:txBody>
      </p:sp>
    </p:spTree>
    <p:extLst>
      <p:ext uri="{BB962C8B-B14F-4D97-AF65-F5344CB8AC3E}">
        <p14:creationId xmlns:p14="http://schemas.microsoft.com/office/powerpoint/2010/main" val="614723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8"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9"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4E80A0-0FC9-4233-BA8D-0C583A0FB2FD}" type="datetime1">
              <a:rPr lang="de-DE" smtClean="0"/>
              <a:t>02.11.2016</a:t>
            </a:fld>
            <a:r>
              <a:rPr lang="de-DE" smtClean="0"/>
              <a:t> TMASE14 </a:t>
            </a:r>
            <a:endParaRPr lang="de-DE" dirty="0"/>
          </a:p>
        </p:txBody>
      </p:sp>
      <p:sp>
        <p:nvSpPr>
          <p:cNvPr id="10"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36B79-3ACB-4ABE-9496-E272B2366BFF}" type="slidenum">
              <a:rPr lang="de-DE" smtClean="0"/>
              <a:pPr/>
              <a:t>‹Nr.›</a:t>
            </a:fld>
            <a:endParaRPr lang="de-DE"/>
          </a:p>
        </p:txBody>
      </p:sp>
      <p:sp>
        <p:nvSpPr>
          <p:cNvPr id="12" name="Rechteck 11"/>
          <p:cNvSpPr/>
          <p:nvPr userDrawn="1"/>
        </p:nvSpPr>
        <p:spPr>
          <a:xfrm>
            <a:off x="0" y="6489082"/>
            <a:ext cx="9906000" cy="3689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de-DE" sz="1463"/>
          </a:p>
        </p:txBody>
      </p:sp>
      <p:sp>
        <p:nvSpPr>
          <p:cNvPr id="13" name="Rechteck 12"/>
          <p:cNvSpPr/>
          <p:nvPr userDrawn="1"/>
        </p:nvSpPr>
        <p:spPr>
          <a:xfrm>
            <a:off x="1" y="0"/>
            <a:ext cx="7962899" cy="80677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de-DE" sz="1463"/>
          </a:p>
        </p:txBody>
      </p:sp>
      <p:sp>
        <p:nvSpPr>
          <p:cNvPr id="15" name="Textfeld 14"/>
          <p:cNvSpPr txBox="1"/>
          <p:nvPr userDrawn="1"/>
        </p:nvSpPr>
        <p:spPr>
          <a:xfrm>
            <a:off x="0" y="43250"/>
            <a:ext cx="3746347" cy="400110"/>
          </a:xfrm>
          <a:prstGeom prst="rect">
            <a:avLst/>
          </a:prstGeom>
          <a:noFill/>
        </p:spPr>
        <p:txBody>
          <a:bodyPr wrap="none" rtlCol="0">
            <a:spAutoFit/>
          </a:bodyPr>
          <a:lstStyle/>
          <a:p>
            <a:r>
              <a:rPr lang="en-US" sz="2000" baseline="0" noProof="0" dirty="0" smtClean="0"/>
              <a:t>Algorithms in </a:t>
            </a:r>
            <a:r>
              <a:rPr lang="en-US" sz="2000" noProof="0" dirty="0" smtClean="0"/>
              <a:t>Automotive Inverter</a:t>
            </a:r>
          </a:p>
        </p:txBody>
      </p:sp>
      <p:sp>
        <p:nvSpPr>
          <p:cNvPr id="17" name="Fußzeilenplatzhalter 4"/>
          <p:cNvSpPr txBox="1">
            <a:spLocks/>
          </p:cNvSpPr>
          <p:nvPr userDrawn="1"/>
        </p:nvSpPr>
        <p:spPr>
          <a:xfrm>
            <a:off x="3285355" y="6494003"/>
            <a:ext cx="3343275" cy="365125"/>
          </a:xfrm>
          <a:prstGeom prst="rect">
            <a:avLst/>
          </a:prstGeom>
        </p:spPr>
        <p:txBody>
          <a:bodyPr vert="horz" lIns="74295" tIns="37148" rIns="74295" bIns="37148"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75" dirty="0" smtClean="0">
                <a:solidFill>
                  <a:schemeClr val="tx1"/>
                </a:solidFill>
              </a:rPr>
              <a:t>Dr. Tim Fischer</a:t>
            </a:r>
            <a:endParaRPr lang="de-DE" sz="975" dirty="0">
              <a:solidFill>
                <a:schemeClr val="tx1"/>
              </a:solidFill>
            </a:endParaRPr>
          </a:p>
        </p:txBody>
      </p:sp>
      <p:grpSp>
        <p:nvGrpSpPr>
          <p:cNvPr id="4" name="Gruppieren 3"/>
          <p:cNvGrpSpPr/>
          <p:nvPr userDrawn="1"/>
        </p:nvGrpSpPr>
        <p:grpSpPr>
          <a:xfrm>
            <a:off x="8210916" y="222653"/>
            <a:ext cx="490956" cy="360768"/>
            <a:chOff x="8169289" y="94705"/>
            <a:chExt cx="490956" cy="360768"/>
          </a:xfrm>
        </p:grpSpPr>
        <p:sp>
          <p:nvSpPr>
            <p:cNvPr id="21" name="Träne 20"/>
            <p:cNvSpPr/>
            <p:nvPr userDrawn="1"/>
          </p:nvSpPr>
          <p:spPr>
            <a:xfrm rot="8097274" flipH="1">
              <a:off x="8192230" y="110721"/>
              <a:ext cx="212876" cy="212539"/>
            </a:xfrm>
            <a:prstGeom prst="teardrop">
              <a:avLst>
                <a:gd name="adj" fmla="val 200000"/>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krümmte Verbindung 21"/>
            <p:cNvCxnSpPr/>
            <p:nvPr userDrawn="1"/>
          </p:nvCxnSpPr>
          <p:spPr>
            <a:xfrm rot="10800000" flipH="1" flipV="1">
              <a:off x="8531800" y="306555"/>
              <a:ext cx="128445" cy="148918"/>
            </a:xfrm>
            <a:prstGeom prst="curvedConnector3">
              <a:avLst>
                <a:gd name="adj1" fmla="val -177975"/>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Gekrümmte Verbindung 22"/>
            <p:cNvCxnSpPr/>
            <p:nvPr userDrawn="1"/>
          </p:nvCxnSpPr>
          <p:spPr>
            <a:xfrm flipH="1">
              <a:off x="8531801" y="216513"/>
              <a:ext cx="113891" cy="90042"/>
            </a:xfrm>
            <a:prstGeom prst="curvedConnector5">
              <a:avLst>
                <a:gd name="adj1" fmla="val -70251"/>
                <a:gd name="adj2" fmla="val 100775"/>
                <a:gd name="adj3" fmla="val 10669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Rechteck 31"/>
            <p:cNvSpPr/>
            <p:nvPr userDrawn="1"/>
          </p:nvSpPr>
          <p:spPr>
            <a:xfrm>
              <a:off x="8169289" y="94706"/>
              <a:ext cx="60311" cy="235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cap="none" spc="0">
                <a:ln w="22225">
                  <a:solidFill>
                    <a:schemeClr val="accent2"/>
                  </a:solidFill>
                  <a:prstDash val="solid"/>
                </a:ln>
                <a:solidFill>
                  <a:schemeClr val="accent2">
                    <a:lumMod val="40000"/>
                    <a:lumOff val="60000"/>
                  </a:schemeClr>
                </a:solidFill>
                <a:effectLst/>
              </a:endParaRPr>
            </a:p>
          </p:txBody>
        </p:sp>
        <p:sp>
          <p:nvSpPr>
            <p:cNvPr id="33" name="Rechteck 32"/>
            <p:cNvSpPr/>
            <p:nvPr userDrawn="1"/>
          </p:nvSpPr>
          <p:spPr>
            <a:xfrm>
              <a:off x="8169289" y="94705"/>
              <a:ext cx="16807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cap="none" spc="0">
                <a:ln w="22225">
                  <a:solidFill>
                    <a:schemeClr val="accent2"/>
                  </a:solidFill>
                  <a:prstDash val="solid"/>
                </a:ln>
                <a:solidFill>
                  <a:schemeClr val="accent2">
                    <a:lumMod val="40000"/>
                    <a:lumOff val="60000"/>
                  </a:schemeClr>
                </a:solidFill>
                <a:effectLst/>
              </a:endParaRPr>
            </a:p>
          </p:txBody>
        </p:sp>
        <p:sp>
          <p:nvSpPr>
            <p:cNvPr id="34" name="Rechteck 33"/>
            <p:cNvSpPr/>
            <p:nvPr userDrawn="1"/>
          </p:nvSpPr>
          <p:spPr>
            <a:xfrm>
              <a:off x="8169289" y="285930"/>
              <a:ext cx="16807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cap="none" spc="0">
                <a:ln w="22225">
                  <a:solidFill>
                    <a:schemeClr val="accent2"/>
                  </a:solidFill>
                  <a:prstDash val="solid"/>
                </a:ln>
                <a:solidFill>
                  <a:schemeClr val="accent2">
                    <a:lumMod val="40000"/>
                    <a:lumOff val="60000"/>
                  </a:schemeClr>
                </a:solidFill>
                <a:effectLst/>
              </a:endParaRPr>
            </a:p>
          </p:txBody>
        </p:sp>
        <p:sp>
          <p:nvSpPr>
            <p:cNvPr id="35" name="Rechteck 34"/>
            <p:cNvSpPr/>
            <p:nvPr userDrawn="1"/>
          </p:nvSpPr>
          <p:spPr>
            <a:xfrm>
              <a:off x="8169289" y="190317"/>
              <a:ext cx="16807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cap="none" spc="0">
                <a:ln w="22225">
                  <a:solidFill>
                    <a:schemeClr val="accent2"/>
                  </a:solidFill>
                  <a:prstDash val="solid"/>
                </a:ln>
                <a:solidFill>
                  <a:schemeClr val="accent2">
                    <a:lumMod val="40000"/>
                    <a:lumOff val="60000"/>
                  </a:schemeClr>
                </a:solidFill>
                <a:effectLst/>
              </a:endParaRPr>
            </a:p>
          </p:txBody>
        </p:sp>
        <p:sp>
          <p:nvSpPr>
            <p:cNvPr id="36" name="Rechteck 41"/>
            <p:cNvSpPr/>
            <p:nvPr userDrawn="1"/>
          </p:nvSpPr>
          <p:spPr>
            <a:xfrm>
              <a:off x="8229599" y="109096"/>
              <a:ext cx="109539" cy="208348"/>
            </a:xfrm>
            <a:custGeom>
              <a:avLst/>
              <a:gdLst>
                <a:gd name="connsiteX0" fmla="*/ 0 w 168079"/>
                <a:gd name="connsiteY0" fmla="*/ 0 h 45719"/>
                <a:gd name="connsiteX1" fmla="*/ 168079 w 168079"/>
                <a:gd name="connsiteY1" fmla="*/ 0 h 45719"/>
                <a:gd name="connsiteX2" fmla="*/ 168079 w 168079"/>
                <a:gd name="connsiteY2" fmla="*/ 45719 h 45719"/>
                <a:gd name="connsiteX3" fmla="*/ 0 w 168079"/>
                <a:gd name="connsiteY3" fmla="*/ 45719 h 45719"/>
                <a:gd name="connsiteX4" fmla="*/ 0 w 168079"/>
                <a:gd name="connsiteY4" fmla="*/ 0 h 45719"/>
                <a:gd name="connsiteX0" fmla="*/ 0 w 168079"/>
                <a:gd name="connsiteY0" fmla="*/ 0 h 91440"/>
                <a:gd name="connsiteX1" fmla="*/ 168079 w 168079"/>
                <a:gd name="connsiteY1" fmla="*/ 0 h 91440"/>
                <a:gd name="connsiteX2" fmla="*/ 168079 w 168079"/>
                <a:gd name="connsiteY2" fmla="*/ 45719 h 91440"/>
                <a:gd name="connsiteX3" fmla="*/ 0 w 168079"/>
                <a:gd name="connsiteY3" fmla="*/ 45719 h 91440"/>
                <a:gd name="connsiteX4" fmla="*/ 91440 w 168079"/>
                <a:gd name="connsiteY4" fmla="*/ 91440 h 91440"/>
                <a:gd name="connsiteX0" fmla="*/ 0 w 168079"/>
                <a:gd name="connsiteY0" fmla="*/ 0 h 45719"/>
                <a:gd name="connsiteX1" fmla="*/ 168079 w 168079"/>
                <a:gd name="connsiteY1" fmla="*/ 0 h 45719"/>
                <a:gd name="connsiteX2" fmla="*/ 168079 w 168079"/>
                <a:gd name="connsiteY2" fmla="*/ 45719 h 45719"/>
                <a:gd name="connsiteX3" fmla="*/ 0 w 168079"/>
                <a:gd name="connsiteY3" fmla="*/ 45719 h 45719"/>
                <a:gd name="connsiteX0" fmla="*/ 168079 w 168079"/>
                <a:gd name="connsiteY0" fmla="*/ 0 h 45719"/>
                <a:gd name="connsiteX1" fmla="*/ 168079 w 168079"/>
                <a:gd name="connsiteY1" fmla="*/ 45719 h 45719"/>
                <a:gd name="connsiteX2" fmla="*/ 0 w 168079"/>
                <a:gd name="connsiteY2" fmla="*/ 45719 h 45719"/>
                <a:gd name="connsiteX0" fmla="*/ 101404 w 101404"/>
                <a:gd name="connsiteY0" fmla="*/ 0 h 45719"/>
                <a:gd name="connsiteX1" fmla="*/ 101404 w 101404"/>
                <a:gd name="connsiteY1" fmla="*/ 45719 h 45719"/>
                <a:gd name="connsiteX2" fmla="*/ 0 w 101404"/>
                <a:gd name="connsiteY2" fmla="*/ 40957 h 45719"/>
                <a:gd name="connsiteX0" fmla="*/ 0 w 5752"/>
                <a:gd name="connsiteY0" fmla="*/ 0 h 219551"/>
                <a:gd name="connsiteX1" fmla="*/ 0 w 5752"/>
                <a:gd name="connsiteY1" fmla="*/ 45719 h 219551"/>
                <a:gd name="connsiteX2" fmla="*/ 5752 w 5752"/>
                <a:gd name="connsiteY2" fmla="*/ 219551 h 219551"/>
                <a:gd name="connsiteX0" fmla="*/ 0 w 5861"/>
                <a:gd name="connsiteY0" fmla="*/ 0 h 10000"/>
                <a:gd name="connsiteX1" fmla="*/ 0 w 5861"/>
                <a:gd name="connsiteY1" fmla="*/ 2082 h 10000"/>
                <a:gd name="connsiteX2" fmla="*/ 5861 w 5861"/>
                <a:gd name="connsiteY2" fmla="*/ 10000 h 10000"/>
                <a:gd name="connsiteX0" fmla="*/ 0 w 2934"/>
                <a:gd name="connsiteY0" fmla="*/ 0 h 10000"/>
                <a:gd name="connsiteX1" fmla="*/ 0 w 2934"/>
                <a:gd name="connsiteY1" fmla="*/ 2082 h 10000"/>
                <a:gd name="connsiteX2" fmla="*/ 2934 w 2934"/>
                <a:gd name="connsiteY2" fmla="*/ 10000 h 10000"/>
                <a:gd name="connsiteX0" fmla="*/ 0 w 17897"/>
                <a:gd name="connsiteY0" fmla="*/ 0 h 10000"/>
                <a:gd name="connsiteX1" fmla="*/ 0 w 17897"/>
                <a:gd name="connsiteY1" fmla="*/ 2082 h 10000"/>
                <a:gd name="connsiteX2" fmla="*/ 17897 w 17897"/>
                <a:gd name="connsiteY2" fmla="*/ 4499 h 10000"/>
                <a:gd name="connsiteX3" fmla="*/ 10000 w 17897"/>
                <a:gd name="connsiteY3" fmla="*/ 10000 h 10000"/>
                <a:gd name="connsiteX0" fmla="*/ 0 w 17897"/>
                <a:gd name="connsiteY0" fmla="*/ 0 h 10015"/>
                <a:gd name="connsiteX1" fmla="*/ 0 w 17897"/>
                <a:gd name="connsiteY1" fmla="*/ 2082 h 10015"/>
                <a:gd name="connsiteX2" fmla="*/ 17897 w 17897"/>
                <a:gd name="connsiteY2" fmla="*/ 4499 h 10015"/>
                <a:gd name="connsiteX3" fmla="*/ 10000 w 17897"/>
                <a:gd name="connsiteY3" fmla="*/ 10000 h 10015"/>
                <a:gd name="connsiteX4" fmla="*/ 17887 w 17897"/>
                <a:gd name="connsiteY4" fmla="*/ 6126 h 10015"/>
                <a:gd name="connsiteX0" fmla="*/ 6198 w 24095"/>
                <a:gd name="connsiteY0" fmla="*/ 0 h 10015"/>
                <a:gd name="connsiteX1" fmla="*/ 6198 w 24095"/>
                <a:gd name="connsiteY1" fmla="*/ 2082 h 10015"/>
                <a:gd name="connsiteX2" fmla="*/ 0 w 24095"/>
                <a:gd name="connsiteY2" fmla="*/ 3089 h 10015"/>
                <a:gd name="connsiteX3" fmla="*/ 24095 w 24095"/>
                <a:gd name="connsiteY3" fmla="*/ 4499 h 10015"/>
                <a:gd name="connsiteX4" fmla="*/ 16198 w 24095"/>
                <a:gd name="connsiteY4" fmla="*/ 10000 h 10015"/>
                <a:gd name="connsiteX5" fmla="*/ 24085 w 24095"/>
                <a:gd name="connsiteY5" fmla="*/ 6126 h 10015"/>
                <a:gd name="connsiteX0" fmla="*/ 1089674 w 1107571"/>
                <a:gd name="connsiteY0" fmla="*/ 0 h 10015"/>
                <a:gd name="connsiteX1" fmla="*/ 1089674 w 1107571"/>
                <a:gd name="connsiteY1" fmla="*/ 2082 h 10015"/>
                <a:gd name="connsiteX2" fmla="*/ 0 w 1107571"/>
                <a:gd name="connsiteY2" fmla="*/ 2221 h 10015"/>
                <a:gd name="connsiteX3" fmla="*/ 1107571 w 1107571"/>
                <a:gd name="connsiteY3" fmla="*/ 4499 h 10015"/>
                <a:gd name="connsiteX4" fmla="*/ 1099674 w 1107571"/>
                <a:gd name="connsiteY4" fmla="*/ 10000 h 10015"/>
                <a:gd name="connsiteX5" fmla="*/ 1107561 w 1107571"/>
                <a:gd name="connsiteY5" fmla="*/ 6126 h 10015"/>
                <a:gd name="connsiteX0" fmla="*/ 1089674 w 1107571"/>
                <a:gd name="connsiteY0" fmla="*/ 0 h 10015"/>
                <a:gd name="connsiteX1" fmla="*/ 1089674 w 1107571"/>
                <a:gd name="connsiteY1" fmla="*/ 2082 h 10015"/>
                <a:gd name="connsiteX2" fmla="*/ 0 w 1107571"/>
                <a:gd name="connsiteY2" fmla="*/ 2221 h 10015"/>
                <a:gd name="connsiteX3" fmla="*/ 674175 w 1107571"/>
                <a:gd name="connsiteY3" fmla="*/ 3848 h 10015"/>
                <a:gd name="connsiteX4" fmla="*/ 1107571 w 1107571"/>
                <a:gd name="connsiteY4" fmla="*/ 4499 h 10015"/>
                <a:gd name="connsiteX5" fmla="*/ 1099674 w 1107571"/>
                <a:gd name="connsiteY5" fmla="*/ 10000 h 10015"/>
                <a:gd name="connsiteX6" fmla="*/ 1107561 w 1107571"/>
                <a:gd name="connsiteY6" fmla="*/ 6126 h 10015"/>
                <a:gd name="connsiteX0" fmla="*/ 1089674 w 1107571"/>
                <a:gd name="connsiteY0" fmla="*/ 0 h 10015"/>
                <a:gd name="connsiteX1" fmla="*/ 1089674 w 1107571"/>
                <a:gd name="connsiteY1" fmla="*/ 2082 h 10015"/>
                <a:gd name="connsiteX2" fmla="*/ 0 w 1107571"/>
                <a:gd name="connsiteY2" fmla="*/ 2221 h 10015"/>
                <a:gd name="connsiteX3" fmla="*/ 96319 w 1107571"/>
                <a:gd name="connsiteY3" fmla="*/ 4390 h 10015"/>
                <a:gd name="connsiteX4" fmla="*/ 1107571 w 1107571"/>
                <a:gd name="connsiteY4" fmla="*/ 4499 h 10015"/>
                <a:gd name="connsiteX5" fmla="*/ 1099674 w 1107571"/>
                <a:gd name="connsiteY5" fmla="*/ 10000 h 10015"/>
                <a:gd name="connsiteX6" fmla="*/ 1107561 w 1107571"/>
                <a:gd name="connsiteY6" fmla="*/ 6126 h 10015"/>
                <a:gd name="connsiteX0" fmla="*/ 1089674 w 1108147"/>
                <a:gd name="connsiteY0" fmla="*/ 0 h 10219"/>
                <a:gd name="connsiteX1" fmla="*/ 1089674 w 1108147"/>
                <a:gd name="connsiteY1" fmla="*/ 2082 h 10219"/>
                <a:gd name="connsiteX2" fmla="*/ 0 w 1108147"/>
                <a:gd name="connsiteY2" fmla="*/ 2221 h 10219"/>
                <a:gd name="connsiteX3" fmla="*/ 96319 w 1108147"/>
                <a:gd name="connsiteY3" fmla="*/ 4390 h 10219"/>
                <a:gd name="connsiteX4" fmla="*/ 1107571 w 1108147"/>
                <a:gd name="connsiteY4" fmla="*/ 4499 h 10219"/>
                <a:gd name="connsiteX5" fmla="*/ 1099674 w 1108147"/>
                <a:gd name="connsiteY5" fmla="*/ 10000 h 10219"/>
                <a:gd name="connsiteX6" fmla="*/ 1107571 w 1108147"/>
                <a:gd name="connsiteY6" fmla="*/ 8837 h 10219"/>
                <a:gd name="connsiteX7" fmla="*/ 1107561 w 1108147"/>
                <a:gd name="connsiteY7" fmla="*/ 6126 h 10219"/>
                <a:gd name="connsiteX0" fmla="*/ 1089674 w 1107571"/>
                <a:gd name="connsiteY0" fmla="*/ 0 h 10219"/>
                <a:gd name="connsiteX1" fmla="*/ 1089674 w 1107571"/>
                <a:gd name="connsiteY1" fmla="*/ 2082 h 10219"/>
                <a:gd name="connsiteX2" fmla="*/ 0 w 1107571"/>
                <a:gd name="connsiteY2" fmla="*/ 2221 h 10219"/>
                <a:gd name="connsiteX3" fmla="*/ 96319 w 1107571"/>
                <a:gd name="connsiteY3" fmla="*/ 4390 h 10219"/>
                <a:gd name="connsiteX4" fmla="*/ 1107571 w 1107571"/>
                <a:gd name="connsiteY4" fmla="*/ 4499 h 10219"/>
                <a:gd name="connsiteX5" fmla="*/ 1099674 w 1107571"/>
                <a:gd name="connsiteY5" fmla="*/ 10000 h 10219"/>
                <a:gd name="connsiteX6" fmla="*/ 1107571 w 1107571"/>
                <a:gd name="connsiteY6" fmla="*/ 8837 h 10219"/>
                <a:gd name="connsiteX7" fmla="*/ 1083476 w 1107571"/>
                <a:gd name="connsiteY7" fmla="*/ 7319 h 10219"/>
                <a:gd name="connsiteX8" fmla="*/ 1107561 w 1107571"/>
                <a:gd name="connsiteY8" fmla="*/ 6126 h 10219"/>
                <a:gd name="connsiteX0" fmla="*/ 1089674 w 1107571"/>
                <a:gd name="connsiteY0" fmla="*/ 0 h 10219"/>
                <a:gd name="connsiteX1" fmla="*/ 1089674 w 1107571"/>
                <a:gd name="connsiteY1" fmla="*/ 2082 h 10219"/>
                <a:gd name="connsiteX2" fmla="*/ 0 w 1107571"/>
                <a:gd name="connsiteY2" fmla="*/ 2221 h 10219"/>
                <a:gd name="connsiteX3" fmla="*/ 96319 w 1107571"/>
                <a:gd name="connsiteY3" fmla="*/ 4390 h 10219"/>
                <a:gd name="connsiteX4" fmla="*/ 1107571 w 1107571"/>
                <a:gd name="connsiteY4" fmla="*/ 4499 h 10219"/>
                <a:gd name="connsiteX5" fmla="*/ 1099674 w 1107571"/>
                <a:gd name="connsiteY5" fmla="*/ 10000 h 10219"/>
                <a:gd name="connsiteX6" fmla="*/ 1107571 w 1107571"/>
                <a:gd name="connsiteY6" fmla="*/ 8837 h 10219"/>
                <a:gd name="connsiteX7" fmla="*/ 48150 w 1107571"/>
                <a:gd name="connsiteY7" fmla="*/ 6777 h 10219"/>
                <a:gd name="connsiteX8" fmla="*/ 1107561 w 1107571"/>
                <a:gd name="connsiteY8" fmla="*/ 6126 h 10219"/>
                <a:gd name="connsiteX0" fmla="*/ 1089674 w 1107571"/>
                <a:gd name="connsiteY0" fmla="*/ 0 h 10219"/>
                <a:gd name="connsiteX1" fmla="*/ 1089674 w 1107571"/>
                <a:gd name="connsiteY1" fmla="*/ 2082 h 10219"/>
                <a:gd name="connsiteX2" fmla="*/ 0 w 1107571"/>
                <a:gd name="connsiteY2" fmla="*/ 2221 h 10219"/>
                <a:gd name="connsiteX3" fmla="*/ 96319 w 1107571"/>
                <a:gd name="connsiteY3" fmla="*/ 4390 h 10219"/>
                <a:gd name="connsiteX4" fmla="*/ 1107571 w 1107571"/>
                <a:gd name="connsiteY4" fmla="*/ 4499 h 10219"/>
                <a:gd name="connsiteX5" fmla="*/ 1099674 w 1107571"/>
                <a:gd name="connsiteY5" fmla="*/ 10000 h 10219"/>
                <a:gd name="connsiteX6" fmla="*/ 1107571 w 1107571"/>
                <a:gd name="connsiteY6" fmla="*/ 8837 h 10219"/>
                <a:gd name="connsiteX7" fmla="*/ 529716 w 1107571"/>
                <a:gd name="connsiteY7" fmla="*/ 7644 h 10219"/>
                <a:gd name="connsiteX8" fmla="*/ 48150 w 1107571"/>
                <a:gd name="connsiteY8" fmla="*/ 6777 h 10219"/>
                <a:gd name="connsiteX9" fmla="*/ 1107561 w 1107571"/>
                <a:gd name="connsiteY9" fmla="*/ 6126 h 10219"/>
                <a:gd name="connsiteX0" fmla="*/ 1354557 w 1372454"/>
                <a:gd name="connsiteY0" fmla="*/ 0 h 10219"/>
                <a:gd name="connsiteX1" fmla="*/ 1354557 w 1372454"/>
                <a:gd name="connsiteY1" fmla="*/ 2082 h 10219"/>
                <a:gd name="connsiteX2" fmla="*/ 264883 w 1372454"/>
                <a:gd name="connsiteY2" fmla="*/ 2221 h 10219"/>
                <a:gd name="connsiteX3" fmla="*/ 361202 w 1372454"/>
                <a:gd name="connsiteY3" fmla="*/ 4390 h 10219"/>
                <a:gd name="connsiteX4" fmla="*/ 1372454 w 1372454"/>
                <a:gd name="connsiteY4" fmla="*/ 4499 h 10219"/>
                <a:gd name="connsiteX5" fmla="*/ 1364557 w 1372454"/>
                <a:gd name="connsiteY5" fmla="*/ 10000 h 10219"/>
                <a:gd name="connsiteX6" fmla="*/ 1372454 w 1372454"/>
                <a:gd name="connsiteY6" fmla="*/ 8837 h 10219"/>
                <a:gd name="connsiteX7" fmla="*/ 794599 w 1372454"/>
                <a:gd name="connsiteY7" fmla="*/ 7644 h 10219"/>
                <a:gd name="connsiteX8" fmla="*/ 313033 w 1372454"/>
                <a:gd name="connsiteY8" fmla="*/ 6777 h 10219"/>
                <a:gd name="connsiteX9" fmla="*/ 40 w 1372454"/>
                <a:gd name="connsiteY9" fmla="*/ 8078 h 10219"/>
                <a:gd name="connsiteX0" fmla="*/ 1354557 w 1757691"/>
                <a:gd name="connsiteY0" fmla="*/ 0 h 10123"/>
                <a:gd name="connsiteX1" fmla="*/ 1354557 w 1757691"/>
                <a:gd name="connsiteY1" fmla="*/ 2082 h 10123"/>
                <a:gd name="connsiteX2" fmla="*/ 264883 w 1757691"/>
                <a:gd name="connsiteY2" fmla="*/ 2221 h 10123"/>
                <a:gd name="connsiteX3" fmla="*/ 361202 w 1757691"/>
                <a:gd name="connsiteY3" fmla="*/ 4390 h 10123"/>
                <a:gd name="connsiteX4" fmla="*/ 1372454 w 1757691"/>
                <a:gd name="connsiteY4" fmla="*/ 4499 h 10123"/>
                <a:gd name="connsiteX5" fmla="*/ 1364557 w 1757691"/>
                <a:gd name="connsiteY5" fmla="*/ 10000 h 10123"/>
                <a:gd name="connsiteX6" fmla="*/ 1757691 w 1757691"/>
                <a:gd name="connsiteY6" fmla="*/ 7427 h 10123"/>
                <a:gd name="connsiteX7" fmla="*/ 794599 w 1757691"/>
                <a:gd name="connsiteY7" fmla="*/ 7644 h 10123"/>
                <a:gd name="connsiteX8" fmla="*/ 313033 w 1757691"/>
                <a:gd name="connsiteY8" fmla="*/ 6777 h 10123"/>
                <a:gd name="connsiteX9" fmla="*/ 40 w 1757691"/>
                <a:gd name="connsiteY9" fmla="*/ 8078 h 10123"/>
                <a:gd name="connsiteX0" fmla="*/ 1354557 w 1372454"/>
                <a:gd name="connsiteY0" fmla="*/ 0 h 10284"/>
                <a:gd name="connsiteX1" fmla="*/ 1354557 w 1372454"/>
                <a:gd name="connsiteY1" fmla="*/ 2082 h 10284"/>
                <a:gd name="connsiteX2" fmla="*/ 264883 w 1372454"/>
                <a:gd name="connsiteY2" fmla="*/ 2221 h 10284"/>
                <a:gd name="connsiteX3" fmla="*/ 361202 w 1372454"/>
                <a:gd name="connsiteY3" fmla="*/ 4390 h 10284"/>
                <a:gd name="connsiteX4" fmla="*/ 1372454 w 1372454"/>
                <a:gd name="connsiteY4" fmla="*/ 4499 h 10284"/>
                <a:gd name="connsiteX5" fmla="*/ 1364557 w 1372454"/>
                <a:gd name="connsiteY5" fmla="*/ 10000 h 10284"/>
                <a:gd name="connsiteX6" fmla="*/ 457512 w 1372454"/>
                <a:gd name="connsiteY6" fmla="*/ 9271 h 10284"/>
                <a:gd name="connsiteX7" fmla="*/ 794599 w 1372454"/>
                <a:gd name="connsiteY7" fmla="*/ 7644 h 10284"/>
                <a:gd name="connsiteX8" fmla="*/ 313033 w 1372454"/>
                <a:gd name="connsiteY8" fmla="*/ 6777 h 10284"/>
                <a:gd name="connsiteX9" fmla="*/ 40 w 1372454"/>
                <a:gd name="connsiteY9" fmla="*/ 8078 h 10284"/>
                <a:gd name="connsiteX0" fmla="*/ 1354557 w 1372454"/>
                <a:gd name="connsiteY0" fmla="*/ 0 h 9367"/>
                <a:gd name="connsiteX1" fmla="*/ 1354557 w 1372454"/>
                <a:gd name="connsiteY1" fmla="*/ 2082 h 9367"/>
                <a:gd name="connsiteX2" fmla="*/ 264883 w 1372454"/>
                <a:gd name="connsiteY2" fmla="*/ 2221 h 9367"/>
                <a:gd name="connsiteX3" fmla="*/ 361202 w 1372454"/>
                <a:gd name="connsiteY3" fmla="*/ 4390 h 9367"/>
                <a:gd name="connsiteX4" fmla="*/ 1372454 w 1372454"/>
                <a:gd name="connsiteY4" fmla="*/ 4499 h 9367"/>
                <a:gd name="connsiteX5" fmla="*/ 1364557 w 1372454"/>
                <a:gd name="connsiteY5" fmla="*/ 6421 h 9367"/>
                <a:gd name="connsiteX6" fmla="*/ 457512 w 1372454"/>
                <a:gd name="connsiteY6" fmla="*/ 9271 h 9367"/>
                <a:gd name="connsiteX7" fmla="*/ 794599 w 1372454"/>
                <a:gd name="connsiteY7" fmla="*/ 7644 h 9367"/>
                <a:gd name="connsiteX8" fmla="*/ 313033 w 1372454"/>
                <a:gd name="connsiteY8" fmla="*/ 6777 h 9367"/>
                <a:gd name="connsiteX9" fmla="*/ 40 w 1372454"/>
                <a:gd name="connsiteY9" fmla="*/ 8078 h 9367"/>
                <a:gd name="connsiteX0" fmla="*/ 7940 w 8070"/>
                <a:gd name="connsiteY0" fmla="*/ 0 h 10369"/>
                <a:gd name="connsiteX1" fmla="*/ 7940 w 8070"/>
                <a:gd name="connsiteY1" fmla="*/ 2223 h 10369"/>
                <a:gd name="connsiteX2" fmla="*/ 0 w 8070"/>
                <a:gd name="connsiteY2" fmla="*/ 2371 h 10369"/>
                <a:gd name="connsiteX3" fmla="*/ 702 w 8070"/>
                <a:gd name="connsiteY3" fmla="*/ 4687 h 10369"/>
                <a:gd name="connsiteX4" fmla="*/ 8070 w 8070"/>
                <a:gd name="connsiteY4" fmla="*/ 4803 h 10369"/>
                <a:gd name="connsiteX5" fmla="*/ 8012 w 8070"/>
                <a:gd name="connsiteY5" fmla="*/ 6855 h 10369"/>
                <a:gd name="connsiteX6" fmla="*/ 1404 w 8070"/>
                <a:gd name="connsiteY6" fmla="*/ 9898 h 10369"/>
                <a:gd name="connsiteX7" fmla="*/ 3860 w 8070"/>
                <a:gd name="connsiteY7" fmla="*/ 8161 h 10369"/>
                <a:gd name="connsiteX8" fmla="*/ 351 w 8070"/>
                <a:gd name="connsiteY8" fmla="*/ 7235 h 10369"/>
                <a:gd name="connsiteX9" fmla="*/ 7719 w 8070"/>
                <a:gd name="connsiteY9" fmla="*/ 10361 h 10369"/>
                <a:gd name="connsiteX0" fmla="*/ 9839 w 10000"/>
                <a:gd name="connsiteY0" fmla="*/ 0 h 10010"/>
                <a:gd name="connsiteX1" fmla="*/ 9839 w 10000"/>
                <a:gd name="connsiteY1" fmla="*/ 2144 h 10010"/>
                <a:gd name="connsiteX2" fmla="*/ 0 w 10000"/>
                <a:gd name="connsiteY2" fmla="*/ 2287 h 10010"/>
                <a:gd name="connsiteX3" fmla="*/ 870 w 10000"/>
                <a:gd name="connsiteY3" fmla="*/ 4520 h 10010"/>
                <a:gd name="connsiteX4" fmla="*/ 10000 w 10000"/>
                <a:gd name="connsiteY4" fmla="*/ 4632 h 10010"/>
                <a:gd name="connsiteX5" fmla="*/ 9928 w 10000"/>
                <a:gd name="connsiteY5" fmla="*/ 6611 h 10010"/>
                <a:gd name="connsiteX6" fmla="*/ 1740 w 10000"/>
                <a:gd name="connsiteY6" fmla="*/ 9546 h 10010"/>
                <a:gd name="connsiteX7" fmla="*/ 4783 w 10000"/>
                <a:gd name="connsiteY7" fmla="*/ 7871 h 10010"/>
                <a:gd name="connsiteX8" fmla="*/ 9783 w 10000"/>
                <a:gd name="connsiteY8" fmla="*/ 9100 h 10010"/>
                <a:gd name="connsiteX9" fmla="*/ 9565 w 10000"/>
                <a:gd name="connsiteY9" fmla="*/ 9992 h 10010"/>
                <a:gd name="connsiteX0" fmla="*/ 9839 w 10000"/>
                <a:gd name="connsiteY0" fmla="*/ 0 h 10010"/>
                <a:gd name="connsiteX1" fmla="*/ 9839 w 10000"/>
                <a:gd name="connsiteY1" fmla="*/ 2144 h 10010"/>
                <a:gd name="connsiteX2" fmla="*/ 0 w 10000"/>
                <a:gd name="connsiteY2" fmla="*/ 2287 h 10010"/>
                <a:gd name="connsiteX3" fmla="*/ 870 w 10000"/>
                <a:gd name="connsiteY3" fmla="*/ 4520 h 10010"/>
                <a:gd name="connsiteX4" fmla="*/ 10000 w 10000"/>
                <a:gd name="connsiteY4" fmla="*/ 4632 h 10010"/>
                <a:gd name="connsiteX5" fmla="*/ 9928 w 10000"/>
                <a:gd name="connsiteY5" fmla="*/ 6611 h 10010"/>
                <a:gd name="connsiteX6" fmla="*/ 1740 w 10000"/>
                <a:gd name="connsiteY6" fmla="*/ 9546 h 10010"/>
                <a:gd name="connsiteX7" fmla="*/ 0 w 10000"/>
                <a:gd name="connsiteY7" fmla="*/ 8876 h 10010"/>
                <a:gd name="connsiteX8" fmla="*/ 9783 w 10000"/>
                <a:gd name="connsiteY8" fmla="*/ 9100 h 10010"/>
                <a:gd name="connsiteX9" fmla="*/ 9565 w 10000"/>
                <a:gd name="connsiteY9" fmla="*/ 9992 h 10010"/>
                <a:gd name="connsiteX0" fmla="*/ 9839 w 10000"/>
                <a:gd name="connsiteY0" fmla="*/ 0 h 10010"/>
                <a:gd name="connsiteX1" fmla="*/ 9839 w 10000"/>
                <a:gd name="connsiteY1" fmla="*/ 2144 h 10010"/>
                <a:gd name="connsiteX2" fmla="*/ 0 w 10000"/>
                <a:gd name="connsiteY2" fmla="*/ 2287 h 10010"/>
                <a:gd name="connsiteX3" fmla="*/ 870 w 10000"/>
                <a:gd name="connsiteY3" fmla="*/ 4520 h 10010"/>
                <a:gd name="connsiteX4" fmla="*/ 10000 w 10000"/>
                <a:gd name="connsiteY4" fmla="*/ 4632 h 10010"/>
                <a:gd name="connsiteX5" fmla="*/ 9928 w 10000"/>
                <a:gd name="connsiteY5" fmla="*/ 6611 h 10010"/>
                <a:gd name="connsiteX6" fmla="*/ 436 w 10000"/>
                <a:gd name="connsiteY6" fmla="*/ 6531 h 10010"/>
                <a:gd name="connsiteX7" fmla="*/ 0 w 10000"/>
                <a:gd name="connsiteY7" fmla="*/ 8876 h 10010"/>
                <a:gd name="connsiteX8" fmla="*/ 9783 w 10000"/>
                <a:gd name="connsiteY8" fmla="*/ 9100 h 10010"/>
                <a:gd name="connsiteX9" fmla="*/ 9565 w 10000"/>
                <a:gd name="connsiteY9" fmla="*/ 9992 h 10010"/>
                <a:gd name="connsiteX0" fmla="*/ 9839 w 10000"/>
                <a:gd name="connsiteY0" fmla="*/ 0 h 10010"/>
                <a:gd name="connsiteX1" fmla="*/ 9839 w 10000"/>
                <a:gd name="connsiteY1" fmla="*/ 2144 h 10010"/>
                <a:gd name="connsiteX2" fmla="*/ 0 w 10000"/>
                <a:gd name="connsiteY2" fmla="*/ 2287 h 10010"/>
                <a:gd name="connsiteX3" fmla="*/ 870 w 10000"/>
                <a:gd name="connsiteY3" fmla="*/ 4520 h 10010"/>
                <a:gd name="connsiteX4" fmla="*/ 10000 w 10000"/>
                <a:gd name="connsiteY4" fmla="*/ 4632 h 10010"/>
                <a:gd name="connsiteX5" fmla="*/ 9928 w 10000"/>
                <a:gd name="connsiteY5" fmla="*/ 6611 h 10010"/>
                <a:gd name="connsiteX6" fmla="*/ 436 w 10000"/>
                <a:gd name="connsiteY6" fmla="*/ 6531 h 10010"/>
                <a:gd name="connsiteX7" fmla="*/ 0 w 10000"/>
                <a:gd name="connsiteY7" fmla="*/ 8876 h 10010"/>
                <a:gd name="connsiteX8" fmla="*/ 9783 w 10000"/>
                <a:gd name="connsiteY8" fmla="*/ 9100 h 10010"/>
                <a:gd name="connsiteX9" fmla="*/ 9565 w 10000"/>
                <a:gd name="connsiteY9" fmla="*/ 9992 h 10010"/>
                <a:gd name="connsiteX0" fmla="*/ 14840 w 15001"/>
                <a:gd name="connsiteY0" fmla="*/ 0 h 10010"/>
                <a:gd name="connsiteX1" fmla="*/ 14840 w 15001"/>
                <a:gd name="connsiteY1" fmla="*/ 2144 h 10010"/>
                <a:gd name="connsiteX2" fmla="*/ 5001 w 15001"/>
                <a:gd name="connsiteY2" fmla="*/ 2287 h 10010"/>
                <a:gd name="connsiteX3" fmla="*/ 5871 w 15001"/>
                <a:gd name="connsiteY3" fmla="*/ 4520 h 10010"/>
                <a:gd name="connsiteX4" fmla="*/ 15001 w 15001"/>
                <a:gd name="connsiteY4" fmla="*/ 4632 h 10010"/>
                <a:gd name="connsiteX5" fmla="*/ 14929 w 15001"/>
                <a:gd name="connsiteY5" fmla="*/ 6611 h 10010"/>
                <a:gd name="connsiteX6" fmla="*/ 2 w 15001"/>
                <a:gd name="connsiteY6" fmla="*/ 7424 h 10010"/>
                <a:gd name="connsiteX7" fmla="*/ 5001 w 15001"/>
                <a:gd name="connsiteY7" fmla="*/ 8876 h 10010"/>
                <a:gd name="connsiteX8" fmla="*/ 14784 w 15001"/>
                <a:gd name="connsiteY8" fmla="*/ 9100 h 10010"/>
                <a:gd name="connsiteX9" fmla="*/ 14566 w 15001"/>
                <a:gd name="connsiteY9" fmla="*/ 9992 h 10010"/>
                <a:gd name="connsiteX0" fmla="*/ 14840 w 15001"/>
                <a:gd name="connsiteY0" fmla="*/ 0 h 10010"/>
                <a:gd name="connsiteX1" fmla="*/ 14840 w 15001"/>
                <a:gd name="connsiteY1" fmla="*/ 2144 h 10010"/>
                <a:gd name="connsiteX2" fmla="*/ 5001 w 15001"/>
                <a:gd name="connsiteY2" fmla="*/ 2287 h 10010"/>
                <a:gd name="connsiteX3" fmla="*/ 5871 w 15001"/>
                <a:gd name="connsiteY3" fmla="*/ 4520 h 10010"/>
                <a:gd name="connsiteX4" fmla="*/ 15001 w 15001"/>
                <a:gd name="connsiteY4" fmla="*/ 4632 h 10010"/>
                <a:gd name="connsiteX5" fmla="*/ 14929 w 15001"/>
                <a:gd name="connsiteY5" fmla="*/ 6611 h 10010"/>
                <a:gd name="connsiteX6" fmla="*/ 2 w 15001"/>
                <a:gd name="connsiteY6" fmla="*/ 7424 h 10010"/>
                <a:gd name="connsiteX7" fmla="*/ 5001 w 15001"/>
                <a:gd name="connsiteY7" fmla="*/ 8876 h 10010"/>
                <a:gd name="connsiteX8" fmla="*/ 14784 w 15001"/>
                <a:gd name="connsiteY8" fmla="*/ 9100 h 10010"/>
                <a:gd name="connsiteX9" fmla="*/ 14566 w 15001"/>
                <a:gd name="connsiteY9" fmla="*/ 9992 h 10010"/>
                <a:gd name="connsiteX0" fmla="*/ 9839 w 10000"/>
                <a:gd name="connsiteY0" fmla="*/ 0 h 10010"/>
                <a:gd name="connsiteX1" fmla="*/ 9839 w 10000"/>
                <a:gd name="connsiteY1" fmla="*/ 2144 h 10010"/>
                <a:gd name="connsiteX2" fmla="*/ 0 w 10000"/>
                <a:gd name="connsiteY2" fmla="*/ 2287 h 10010"/>
                <a:gd name="connsiteX3" fmla="*/ 870 w 10000"/>
                <a:gd name="connsiteY3" fmla="*/ 4520 h 10010"/>
                <a:gd name="connsiteX4" fmla="*/ 10000 w 10000"/>
                <a:gd name="connsiteY4" fmla="*/ 4632 h 10010"/>
                <a:gd name="connsiteX5" fmla="*/ 9928 w 10000"/>
                <a:gd name="connsiteY5" fmla="*/ 6611 h 10010"/>
                <a:gd name="connsiteX6" fmla="*/ 218 w 10000"/>
                <a:gd name="connsiteY6" fmla="*/ 6866 h 10010"/>
                <a:gd name="connsiteX7" fmla="*/ 0 w 10000"/>
                <a:gd name="connsiteY7" fmla="*/ 8876 h 10010"/>
                <a:gd name="connsiteX8" fmla="*/ 9783 w 10000"/>
                <a:gd name="connsiteY8" fmla="*/ 9100 h 10010"/>
                <a:gd name="connsiteX9" fmla="*/ 9565 w 10000"/>
                <a:gd name="connsiteY9" fmla="*/ 9992 h 10010"/>
                <a:gd name="connsiteX0" fmla="*/ 9839 w 10000"/>
                <a:gd name="connsiteY0" fmla="*/ 0 h 10008"/>
                <a:gd name="connsiteX1" fmla="*/ 9839 w 10000"/>
                <a:gd name="connsiteY1" fmla="*/ 2144 h 10008"/>
                <a:gd name="connsiteX2" fmla="*/ 0 w 10000"/>
                <a:gd name="connsiteY2" fmla="*/ 2287 h 10008"/>
                <a:gd name="connsiteX3" fmla="*/ 870 w 10000"/>
                <a:gd name="connsiteY3" fmla="*/ 4520 h 10008"/>
                <a:gd name="connsiteX4" fmla="*/ 10000 w 10000"/>
                <a:gd name="connsiteY4" fmla="*/ 4632 h 10008"/>
                <a:gd name="connsiteX5" fmla="*/ 9928 w 10000"/>
                <a:gd name="connsiteY5" fmla="*/ 6611 h 10008"/>
                <a:gd name="connsiteX6" fmla="*/ 218 w 10000"/>
                <a:gd name="connsiteY6" fmla="*/ 6866 h 10008"/>
                <a:gd name="connsiteX7" fmla="*/ 0 w 10000"/>
                <a:gd name="connsiteY7" fmla="*/ 8876 h 10008"/>
                <a:gd name="connsiteX8" fmla="*/ 9566 w 10000"/>
                <a:gd name="connsiteY8" fmla="*/ 8877 h 10008"/>
                <a:gd name="connsiteX9" fmla="*/ 9565 w 10000"/>
                <a:gd name="connsiteY9" fmla="*/ 9992 h 10008"/>
                <a:gd name="connsiteX0" fmla="*/ 9839 w 10000"/>
                <a:gd name="connsiteY0" fmla="*/ 0 h 10008"/>
                <a:gd name="connsiteX1" fmla="*/ 9839 w 10000"/>
                <a:gd name="connsiteY1" fmla="*/ 2144 h 10008"/>
                <a:gd name="connsiteX2" fmla="*/ 0 w 10000"/>
                <a:gd name="connsiteY2" fmla="*/ 2287 h 10008"/>
                <a:gd name="connsiteX3" fmla="*/ 218 w 10000"/>
                <a:gd name="connsiteY3" fmla="*/ 4632 h 10008"/>
                <a:gd name="connsiteX4" fmla="*/ 10000 w 10000"/>
                <a:gd name="connsiteY4" fmla="*/ 4632 h 10008"/>
                <a:gd name="connsiteX5" fmla="*/ 9928 w 10000"/>
                <a:gd name="connsiteY5" fmla="*/ 6611 h 10008"/>
                <a:gd name="connsiteX6" fmla="*/ 218 w 10000"/>
                <a:gd name="connsiteY6" fmla="*/ 6866 h 10008"/>
                <a:gd name="connsiteX7" fmla="*/ 0 w 10000"/>
                <a:gd name="connsiteY7" fmla="*/ 8876 h 10008"/>
                <a:gd name="connsiteX8" fmla="*/ 9566 w 10000"/>
                <a:gd name="connsiteY8" fmla="*/ 8877 h 10008"/>
                <a:gd name="connsiteX9" fmla="*/ 9565 w 10000"/>
                <a:gd name="connsiteY9" fmla="*/ 9992 h 10008"/>
                <a:gd name="connsiteX0" fmla="*/ 9839 w 10000"/>
                <a:gd name="connsiteY0" fmla="*/ 0 h 10008"/>
                <a:gd name="connsiteX1" fmla="*/ 9839 w 10000"/>
                <a:gd name="connsiteY1" fmla="*/ 2144 h 10008"/>
                <a:gd name="connsiteX2" fmla="*/ 0 w 10000"/>
                <a:gd name="connsiteY2" fmla="*/ 2287 h 10008"/>
                <a:gd name="connsiteX3" fmla="*/ 218 w 10000"/>
                <a:gd name="connsiteY3" fmla="*/ 4632 h 10008"/>
                <a:gd name="connsiteX4" fmla="*/ 10000 w 10000"/>
                <a:gd name="connsiteY4" fmla="*/ 4632 h 10008"/>
                <a:gd name="connsiteX5" fmla="*/ 9928 w 10000"/>
                <a:gd name="connsiteY5" fmla="*/ 6611 h 10008"/>
                <a:gd name="connsiteX6" fmla="*/ 218 w 10000"/>
                <a:gd name="connsiteY6" fmla="*/ 6866 h 10008"/>
                <a:gd name="connsiteX7" fmla="*/ 0 w 10000"/>
                <a:gd name="connsiteY7" fmla="*/ 8876 h 10008"/>
                <a:gd name="connsiteX8" fmla="*/ 9566 w 10000"/>
                <a:gd name="connsiteY8" fmla="*/ 8877 h 10008"/>
                <a:gd name="connsiteX9" fmla="*/ 9565 w 10000"/>
                <a:gd name="connsiteY9" fmla="*/ 9992 h 10008"/>
                <a:gd name="connsiteX0" fmla="*/ 9839 w 10000"/>
                <a:gd name="connsiteY0" fmla="*/ 0 h 10008"/>
                <a:gd name="connsiteX1" fmla="*/ 9839 w 10000"/>
                <a:gd name="connsiteY1" fmla="*/ 2144 h 10008"/>
                <a:gd name="connsiteX2" fmla="*/ 0 w 10000"/>
                <a:gd name="connsiteY2" fmla="*/ 2287 h 10008"/>
                <a:gd name="connsiteX3" fmla="*/ 218 w 10000"/>
                <a:gd name="connsiteY3" fmla="*/ 4632 h 10008"/>
                <a:gd name="connsiteX4" fmla="*/ 10000 w 10000"/>
                <a:gd name="connsiteY4" fmla="*/ 4632 h 10008"/>
                <a:gd name="connsiteX5" fmla="*/ 9928 w 10000"/>
                <a:gd name="connsiteY5" fmla="*/ 6611 h 10008"/>
                <a:gd name="connsiteX6" fmla="*/ 218 w 10000"/>
                <a:gd name="connsiteY6" fmla="*/ 6866 h 10008"/>
                <a:gd name="connsiteX7" fmla="*/ 0 w 10000"/>
                <a:gd name="connsiteY7" fmla="*/ 8876 h 10008"/>
                <a:gd name="connsiteX8" fmla="*/ 9566 w 10000"/>
                <a:gd name="connsiteY8" fmla="*/ 8877 h 10008"/>
                <a:gd name="connsiteX9" fmla="*/ 9565 w 10000"/>
                <a:gd name="connsiteY9" fmla="*/ 9992 h 10008"/>
                <a:gd name="connsiteX0" fmla="*/ 9839 w 10000"/>
                <a:gd name="connsiteY0" fmla="*/ 0 h 9188"/>
                <a:gd name="connsiteX1" fmla="*/ 9839 w 10000"/>
                <a:gd name="connsiteY1" fmla="*/ 1324 h 9188"/>
                <a:gd name="connsiteX2" fmla="*/ 0 w 10000"/>
                <a:gd name="connsiteY2" fmla="*/ 1467 h 9188"/>
                <a:gd name="connsiteX3" fmla="*/ 218 w 10000"/>
                <a:gd name="connsiteY3" fmla="*/ 3812 h 9188"/>
                <a:gd name="connsiteX4" fmla="*/ 10000 w 10000"/>
                <a:gd name="connsiteY4" fmla="*/ 3812 h 9188"/>
                <a:gd name="connsiteX5" fmla="*/ 9928 w 10000"/>
                <a:gd name="connsiteY5" fmla="*/ 5791 h 9188"/>
                <a:gd name="connsiteX6" fmla="*/ 218 w 10000"/>
                <a:gd name="connsiteY6" fmla="*/ 6046 h 9188"/>
                <a:gd name="connsiteX7" fmla="*/ 0 w 10000"/>
                <a:gd name="connsiteY7" fmla="*/ 8056 h 9188"/>
                <a:gd name="connsiteX8" fmla="*/ 9566 w 10000"/>
                <a:gd name="connsiteY8" fmla="*/ 8057 h 9188"/>
                <a:gd name="connsiteX9" fmla="*/ 9565 w 10000"/>
                <a:gd name="connsiteY9" fmla="*/ 9172 h 9188"/>
                <a:gd name="connsiteX0" fmla="*/ 9839 w 10000"/>
                <a:gd name="connsiteY0" fmla="*/ 0 h 10634"/>
                <a:gd name="connsiteX1" fmla="*/ 9839 w 10000"/>
                <a:gd name="connsiteY1" fmla="*/ 1441 h 10634"/>
                <a:gd name="connsiteX2" fmla="*/ 0 w 10000"/>
                <a:gd name="connsiteY2" fmla="*/ 1597 h 10634"/>
                <a:gd name="connsiteX3" fmla="*/ 218 w 10000"/>
                <a:gd name="connsiteY3" fmla="*/ 4149 h 10634"/>
                <a:gd name="connsiteX4" fmla="*/ 10000 w 10000"/>
                <a:gd name="connsiteY4" fmla="*/ 4149 h 10634"/>
                <a:gd name="connsiteX5" fmla="*/ 9928 w 10000"/>
                <a:gd name="connsiteY5" fmla="*/ 6303 h 10634"/>
                <a:gd name="connsiteX6" fmla="*/ 218 w 10000"/>
                <a:gd name="connsiteY6" fmla="*/ 6580 h 10634"/>
                <a:gd name="connsiteX7" fmla="*/ 0 w 10000"/>
                <a:gd name="connsiteY7" fmla="*/ 8768 h 10634"/>
                <a:gd name="connsiteX8" fmla="*/ 9566 w 10000"/>
                <a:gd name="connsiteY8" fmla="*/ 8769 h 10634"/>
                <a:gd name="connsiteX9" fmla="*/ 9565 w 10000"/>
                <a:gd name="connsiteY9" fmla="*/ 10621 h 1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634">
                  <a:moveTo>
                    <a:pt x="9839" y="0"/>
                  </a:moveTo>
                  <a:lnTo>
                    <a:pt x="9839" y="1441"/>
                  </a:lnTo>
                  <a:lnTo>
                    <a:pt x="0" y="1597"/>
                  </a:lnTo>
                  <a:cubicBezTo>
                    <a:pt x="73" y="2448"/>
                    <a:pt x="145" y="3298"/>
                    <a:pt x="218" y="4149"/>
                  </a:cubicBezTo>
                  <a:lnTo>
                    <a:pt x="10000" y="4149"/>
                  </a:lnTo>
                  <a:cubicBezTo>
                    <a:pt x="9976" y="4867"/>
                    <a:pt x="9964" y="5225"/>
                    <a:pt x="9928" y="6303"/>
                  </a:cubicBezTo>
                  <a:cubicBezTo>
                    <a:pt x="7102" y="6627"/>
                    <a:pt x="4988" y="6452"/>
                    <a:pt x="218" y="6580"/>
                  </a:cubicBezTo>
                  <a:cubicBezTo>
                    <a:pt x="73" y="7431"/>
                    <a:pt x="145" y="7917"/>
                    <a:pt x="0" y="8768"/>
                  </a:cubicBezTo>
                  <a:lnTo>
                    <a:pt x="9566" y="8769"/>
                  </a:lnTo>
                  <a:cubicBezTo>
                    <a:pt x="9566" y="8262"/>
                    <a:pt x="9529" y="10844"/>
                    <a:pt x="9565" y="10621"/>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 name="Gruppieren 2"/>
          <p:cNvGrpSpPr/>
          <p:nvPr userDrawn="1"/>
        </p:nvGrpSpPr>
        <p:grpSpPr>
          <a:xfrm>
            <a:off x="8691616" y="228604"/>
            <a:ext cx="1108749" cy="647072"/>
            <a:chOff x="8866792" y="-393956"/>
            <a:chExt cx="614809" cy="358806"/>
          </a:xfrm>
          <a:solidFill>
            <a:schemeClr val="bg1">
              <a:lumMod val="65000"/>
            </a:schemeClr>
          </a:solidFill>
        </p:grpSpPr>
        <p:sp>
          <p:nvSpPr>
            <p:cNvPr id="42" name="Ellipse 41"/>
            <p:cNvSpPr/>
            <p:nvPr userDrawn="1"/>
          </p:nvSpPr>
          <p:spPr>
            <a:xfrm rot="21074039" flipH="1">
              <a:off x="8926961" y="-393956"/>
              <a:ext cx="389689" cy="218072"/>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p:cNvSpPr/>
            <p:nvPr userDrawn="1"/>
          </p:nvSpPr>
          <p:spPr>
            <a:xfrm>
              <a:off x="8977745" y="-249382"/>
              <a:ext cx="418716" cy="107758"/>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3" name="Ellipse 42"/>
            <p:cNvSpPr/>
            <p:nvPr userDrawn="1"/>
          </p:nvSpPr>
          <p:spPr>
            <a:xfrm flipH="1">
              <a:off x="9089157" y="-292224"/>
              <a:ext cx="389689" cy="178239"/>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p:cNvSpPr/>
            <p:nvPr userDrawn="1"/>
          </p:nvSpPr>
          <p:spPr>
            <a:xfrm flipH="1">
              <a:off x="8872533" y="-292224"/>
              <a:ext cx="389689" cy="178239"/>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p:cNvSpPr/>
            <p:nvPr userDrawn="1"/>
          </p:nvSpPr>
          <p:spPr>
            <a:xfrm rot="16200000" flipH="1">
              <a:off x="8846106" y="-201001"/>
              <a:ext cx="87092" cy="4572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p:cNvSpPr/>
            <p:nvPr userDrawn="1"/>
          </p:nvSpPr>
          <p:spPr>
            <a:xfrm rot="16200000" flipH="1">
              <a:off x="9415195" y="-201001"/>
              <a:ext cx="87092" cy="4572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p:cNvSpPr/>
            <p:nvPr userDrawn="1"/>
          </p:nvSpPr>
          <p:spPr>
            <a:xfrm>
              <a:off x="8977745" y="-142908"/>
              <a:ext cx="418716" cy="10775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1" name="Ellipse 30"/>
            <p:cNvSpPr/>
            <p:nvPr/>
          </p:nvSpPr>
          <p:spPr>
            <a:xfrm flipH="1">
              <a:off x="8902910" y="-203572"/>
              <a:ext cx="121122" cy="124471"/>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p:cNvSpPr/>
            <p:nvPr userDrawn="1"/>
          </p:nvSpPr>
          <p:spPr>
            <a:xfrm flipH="1">
              <a:off x="9333754" y="-203572"/>
              <a:ext cx="121122" cy="124471"/>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p:cNvSpPr/>
            <p:nvPr userDrawn="1"/>
          </p:nvSpPr>
          <p:spPr>
            <a:xfrm rot="14837121" flipH="1">
              <a:off x="9235297" y="-330366"/>
              <a:ext cx="119859" cy="69224"/>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742766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image" Target="../media/image28.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14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1.png"/><Relationship Id="rId18" Type="http://schemas.openxmlformats.org/officeDocument/2006/relationships/image" Target="../media/image310.png"/><Relationship Id="rId3" Type="http://schemas.openxmlformats.org/officeDocument/2006/relationships/tags" Target="../tags/tag150.xml"/><Relationship Id="rId7" Type="http://schemas.openxmlformats.org/officeDocument/2006/relationships/image" Target="../media/image28.png"/><Relationship Id="rId12" Type="http://schemas.openxmlformats.org/officeDocument/2006/relationships/image" Target="../media/image40.png"/><Relationship Id="rId17" Type="http://schemas.openxmlformats.org/officeDocument/2006/relationships/image" Target="../media/image34.png"/><Relationship Id="rId2" Type="http://schemas.openxmlformats.org/officeDocument/2006/relationships/tags" Target="../tags/tag149.xml"/><Relationship Id="rId16" Type="http://schemas.openxmlformats.org/officeDocument/2006/relationships/image" Target="../media/image330.png"/><Relationship Id="rId20" Type="http://schemas.openxmlformats.org/officeDocument/2006/relationships/image" Target="../media/image43.png"/><Relationship Id="rId1" Type="http://schemas.openxmlformats.org/officeDocument/2006/relationships/tags" Target="../tags/tag148.xml"/><Relationship Id="rId6" Type="http://schemas.openxmlformats.org/officeDocument/2006/relationships/notesSlide" Target="../notesSlides/notesSlide15.xml"/><Relationship Id="rId11" Type="http://schemas.openxmlformats.org/officeDocument/2006/relationships/image" Target="../media/image311.png"/><Relationship Id="rId5" Type="http://schemas.openxmlformats.org/officeDocument/2006/relationships/slideLayout" Target="../slideLayouts/slideLayout2.xml"/><Relationship Id="rId15" Type="http://schemas.openxmlformats.org/officeDocument/2006/relationships/image" Target="../media/image44.png"/><Relationship Id="rId10" Type="http://schemas.openxmlformats.org/officeDocument/2006/relationships/image" Target="../media/image35.png"/><Relationship Id="rId19" Type="http://schemas.openxmlformats.org/officeDocument/2006/relationships/image" Target="../media/image39.png"/><Relationship Id="rId4" Type="http://schemas.openxmlformats.org/officeDocument/2006/relationships/tags" Target="../tags/tag151.xml"/><Relationship Id="rId9" Type="http://schemas.openxmlformats.org/officeDocument/2006/relationships/image" Target="../media/image42.png"/><Relationship Id="rId14" Type="http://schemas.openxmlformats.org/officeDocument/2006/relationships/image" Target="../media/image300.png"/></Relationships>
</file>

<file path=ppt/slides/_rels/slide16.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tags" Target="../tags/tag164.xml"/><Relationship Id="rId18" Type="http://schemas.openxmlformats.org/officeDocument/2006/relationships/image" Target="../media/image29.jpeg"/><Relationship Id="rId3" Type="http://schemas.openxmlformats.org/officeDocument/2006/relationships/tags" Target="../tags/tag154.xml"/><Relationship Id="rId21" Type="http://schemas.openxmlformats.org/officeDocument/2006/relationships/image" Target="../media/image33.jpeg"/><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notesSlide" Target="../notesSlides/notesSlide16.xml"/><Relationship Id="rId2" Type="http://schemas.openxmlformats.org/officeDocument/2006/relationships/tags" Target="../tags/tag153.xml"/><Relationship Id="rId16" Type="http://schemas.openxmlformats.org/officeDocument/2006/relationships/slideLayout" Target="../slideLayouts/slideLayout2.xml"/><Relationship Id="rId20" Type="http://schemas.openxmlformats.org/officeDocument/2006/relationships/image" Target="../media/image32.jpeg"/><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tags" Target="../tags/tag162.xml"/><Relationship Id="rId5" Type="http://schemas.openxmlformats.org/officeDocument/2006/relationships/tags" Target="../tags/tag156.xml"/><Relationship Id="rId15" Type="http://schemas.openxmlformats.org/officeDocument/2006/relationships/tags" Target="../tags/tag166.xml"/><Relationship Id="rId10" Type="http://schemas.openxmlformats.org/officeDocument/2006/relationships/tags" Target="../tags/tag161.xml"/><Relationship Id="rId19" Type="http://schemas.openxmlformats.org/officeDocument/2006/relationships/image" Target="../media/image31.png"/><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s>
</file>

<file path=ppt/slides/_rels/slide17.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tags" Target="../tags/tag179.xml"/><Relationship Id="rId18" Type="http://schemas.openxmlformats.org/officeDocument/2006/relationships/image" Target="../media/image29.jpeg"/><Relationship Id="rId3" Type="http://schemas.openxmlformats.org/officeDocument/2006/relationships/tags" Target="../tags/tag169.xml"/><Relationship Id="rId21" Type="http://schemas.openxmlformats.org/officeDocument/2006/relationships/image" Target="../media/image33.jpeg"/><Relationship Id="rId7" Type="http://schemas.openxmlformats.org/officeDocument/2006/relationships/tags" Target="../tags/tag173.xml"/><Relationship Id="rId12" Type="http://schemas.openxmlformats.org/officeDocument/2006/relationships/tags" Target="../tags/tag178.xml"/><Relationship Id="rId17" Type="http://schemas.openxmlformats.org/officeDocument/2006/relationships/notesSlide" Target="../notesSlides/notesSlide17.xml"/><Relationship Id="rId2" Type="http://schemas.openxmlformats.org/officeDocument/2006/relationships/tags" Target="../tags/tag168.xml"/><Relationship Id="rId16" Type="http://schemas.openxmlformats.org/officeDocument/2006/relationships/slideLayout" Target="../slideLayouts/slideLayout2.xml"/><Relationship Id="rId20" Type="http://schemas.openxmlformats.org/officeDocument/2006/relationships/image" Target="../media/image32.jpeg"/><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5" Type="http://schemas.openxmlformats.org/officeDocument/2006/relationships/tags" Target="../tags/tag171.xml"/><Relationship Id="rId15" Type="http://schemas.openxmlformats.org/officeDocument/2006/relationships/tags" Target="../tags/tag181.xml"/><Relationship Id="rId10" Type="http://schemas.openxmlformats.org/officeDocument/2006/relationships/tags" Target="../tags/tag176.xml"/><Relationship Id="rId19" Type="http://schemas.openxmlformats.org/officeDocument/2006/relationships/image" Target="../media/image31.png"/><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tags" Target="../tags/tag180.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chart" Target="../charts/char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40.png"/><Relationship Id="rId4" Type="http://schemas.openxmlformats.org/officeDocument/2006/relationships/image" Target="../media/image530.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00.pn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9" Type="http://schemas.openxmlformats.org/officeDocument/2006/relationships/tags" Target="../tags/tag41.xml"/><Relationship Id="rId21" Type="http://schemas.openxmlformats.org/officeDocument/2006/relationships/tags" Target="../tags/tag23.xml"/><Relationship Id="rId34" Type="http://schemas.openxmlformats.org/officeDocument/2006/relationships/tags" Target="../tags/tag36.xml"/><Relationship Id="rId42" Type="http://schemas.openxmlformats.org/officeDocument/2006/relationships/tags" Target="../tags/tag44.xml"/><Relationship Id="rId47" Type="http://schemas.openxmlformats.org/officeDocument/2006/relationships/tags" Target="../tags/tag49.xml"/><Relationship Id="rId50" Type="http://schemas.openxmlformats.org/officeDocument/2006/relationships/tags" Target="../tags/tag52.xml"/><Relationship Id="rId55" Type="http://schemas.openxmlformats.org/officeDocument/2006/relationships/tags" Target="../tags/tag57.xml"/><Relationship Id="rId63" Type="http://schemas.openxmlformats.org/officeDocument/2006/relationships/tags" Target="../tags/tag65.xml"/><Relationship Id="rId68" Type="http://schemas.openxmlformats.org/officeDocument/2006/relationships/tags" Target="../tags/tag70.xml"/><Relationship Id="rId7" Type="http://schemas.openxmlformats.org/officeDocument/2006/relationships/tags" Target="../tags/tag9.xml"/><Relationship Id="rId71" Type="http://schemas.openxmlformats.org/officeDocument/2006/relationships/notesSlide" Target="../notesSlides/notesSlide3.xml"/><Relationship Id="rId2" Type="http://schemas.openxmlformats.org/officeDocument/2006/relationships/tags" Target="../tags/tag4.xml"/><Relationship Id="rId16" Type="http://schemas.openxmlformats.org/officeDocument/2006/relationships/tags" Target="../tags/tag18.xml"/><Relationship Id="rId29" Type="http://schemas.openxmlformats.org/officeDocument/2006/relationships/tags" Target="../tags/tag31.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40" Type="http://schemas.openxmlformats.org/officeDocument/2006/relationships/tags" Target="../tags/tag42.xml"/><Relationship Id="rId45" Type="http://schemas.openxmlformats.org/officeDocument/2006/relationships/tags" Target="../tags/tag47.xml"/><Relationship Id="rId53" Type="http://schemas.openxmlformats.org/officeDocument/2006/relationships/tags" Target="../tags/tag55.xml"/><Relationship Id="rId58" Type="http://schemas.openxmlformats.org/officeDocument/2006/relationships/tags" Target="../tags/tag60.xml"/><Relationship Id="rId66" Type="http://schemas.openxmlformats.org/officeDocument/2006/relationships/tags" Target="../tags/tag68.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49" Type="http://schemas.openxmlformats.org/officeDocument/2006/relationships/tags" Target="../tags/tag51.xml"/><Relationship Id="rId57" Type="http://schemas.openxmlformats.org/officeDocument/2006/relationships/tags" Target="../tags/tag59.xml"/><Relationship Id="rId61" Type="http://schemas.openxmlformats.org/officeDocument/2006/relationships/tags" Target="../tags/tag63.xml"/><Relationship Id="rId10" Type="http://schemas.openxmlformats.org/officeDocument/2006/relationships/tags" Target="../tags/tag12.xml"/><Relationship Id="rId19" Type="http://schemas.openxmlformats.org/officeDocument/2006/relationships/tags" Target="../tags/tag21.xml"/><Relationship Id="rId31" Type="http://schemas.openxmlformats.org/officeDocument/2006/relationships/tags" Target="../tags/tag33.xml"/><Relationship Id="rId44" Type="http://schemas.openxmlformats.org/officeDocument/2006/relationships/tags" Target="../tags/tag46.xml"/><Relationship Id="rId52" Type="http://schemas.openxmlformats.org/officeDocument/2006/relationships/tags" Target="../tags/tag54.xml"/><Relationship Id="rId60" Type="http://schemas.openxmlformats.org/officeDocument/2006/relationships/tags" Target="../tags/tag62.xml"/><Relationship Id="rId65" Type="http://schemas.openxmlformats.org/officeDocument/2006/relationships/tags" Target="../tags/tag67.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43" Type="http://schemas.openxmlformats.org/officeDocument/2006/relationships/tags" Target="../tags/tag45.xml"/><Relationship Id="rId48" Type="http://schemas.openxmlformats.org/officeDocument/2006/relationships/tags" Target="../tags/tag50.xml"/><Relationship Id="rId56" Type="http://schemas.openxmlformats.org/officeDocument/2006/relationships/tags" Target="../tags/tag58.xml"/><Relationship Id="rId64" Type="http://schemas.openxmlformats.org/officeDocument/2006/relationships/tags" Target="../tags/tag66.xml"/><Relationship Id="rId69" Type="http://schemas.openxmlformats.org/officeDocument/2006/relationships/tags" Target="../tags/tag71.xml"/><Relationship Id="rId8" Type="http://schemas.openxmlformats.org/officeDocument/2006/relationships/tags" Target="../tags/tag10.xml"/><Relationship Id="rId51" Type="http://schemas.openxmlformats.org/officeDocument/2006/relationships/tags" Target="../tags/tag53.xml"/><Relationship Id="rId3" Type="http://schemas.openxmlformats.org/officeDocument/2006/relationships/tags" Target="../tags/tag5.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 Id="rId46" Type="http://schemas.openxmlformats.org/officeDocument/2006/relationships/tags" Target="../tags/tag48.xml"/><Relationship Id="rId59" Type="http://schemas.openxmlformats.org/officeDocument/2006/relationships/tags" Target="../tags/tag61.xml"/><Relationship Id="rId67" Type="http://schemas.openxmlformats.org/officeDocument/2006/relationships/tags" Target="../tags/tag69.xml"/><Relationship Id="rId20" Type="http://schemas.openxmlformats.org/officeDocument/2006/relationships/tags" Target="../tags/tag22.xml"/><Relationship Id="rId41" Type="http://schemas.openxmlformats.org/officeDocument/2006/relationships/tags" Target="../tags/tag43.xml"/><Relationship Id="rId54" Type="http://schemas.openxmlformats.org/officeDocument/2006/relationships/tags" Target="../tags/tag56.xml"/><Relationship Id="rId62" Type="http://schemas.openxmlformats.org/officeDocument/2006/relationships/tags" Target="../tags/tag64.xml"/><Relationship Id="rId70"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117" Type="http://schemas.openxmlformats.org/officeDocument/2006/relationships/tags" Target="../tags/tag297.xml"/><Relationship Id="rId21" Type="http://schemas.openxmlformats.org/officeDocument/2006/relationships/tags" Target="../tags/tag201.xml"/><Relationship Id="rId42" Type="http://schemas.openxmlformats.org/officeDocument/2006/relationships/tags" Target="../tags/tag222.xml"/><Relationship Id="rId63" Type="http://schemas.openxmlformats.org/officeDocument/2006/relationships/tags" Target="../tags/tag243.xml"/><Relationship Id="rId84" Type="http://schemas.openxmlformats.org/officeDocument/2006/relationships/tags" Target="../tags/tag264.xml"/><Relationship Id="rId138" Type="http://schemas.openxmlformats.org/officeDocument/2006/relationships/tags" Target="../tags/tag318.xml"/><Relationship Id="rId159" Type="http://schemas.openxmlformats.org/officeDocument/2006/relationships/tags" Target="../tags/tag339.xml"/><Relationship Id="rId170" Type="http://schemas.openxmlformats.org/officeDocument/2006/relationships/tags" Target="../tags/tag350.xml"/><Relationship Id="rId191" Type="http://schemas.openxmlformats.org/officeDocument/2006/relationships/tags" Target="../tags/tag371.xml"/><Relationship Id="rId205" Type="http://schemas.openxmlformats.org/officeDocument/2006/relationships/oleObject" Target="../embeddings/oleObject2.bin"/><Relationship Id="rId107" Type="http://schemas.openxmlformats.org/officeDocument/2006/relationships/tags" Target="../tags/tag287.xml"/><Relationship Id="rId11" Type="http://schemas.openxmlformats.org/officeDocument/2006/relationships/tags" Target="../tags/tag191.xml"/><Relationship Id="rId32" Type="http://schemas.openxmlformats.org/officeDocument/2006/relationships/tags" Target="../tags/tag212.xml"/><Relationship Id="rId53" Type="http://schemas.openxmlformats.org/officeDocument/2006/relationships/tags" Target="../tags/tag233.xml"/><Relationship Id="rId74" Type="http://schemas.openxmlformats.org/officeDocument/2006/relationships/tags" Target="../tags/tag254.xml"/><Relationship Id="rId128" Type="http://schemas.openxmlformats.org/officeDocument/2006/relationships/tags" Target="../tags/tag308.xml"/><Relationship Id="rId149" Type="http://schemas.openxmlformats.org/officeDocument/2006/relationships/tags" Target="../tags/tag329.xml"/><Relationship Id="rId5" Type="http://schemas.openxmlformats.org/officeDocument/2006/relationships/tags" Target="../tags/tag185.xml"/><Relationship Id="rId90" Type="http://schemas.openxmlformats.org/officeDocument/2006/relationships/tags" Target="../tags/tag270.xml"/><Relationship Id="rId95" Type="http://schemas.openxmlformats.org/officeDocument/2006/relationships/tags" Target="../tags/tag275.xml"/><Relationship Id="rId160" Type="http://schemas.openxmlformats.org/officeDocument/2006/relationships/tags" Target="../tags/tag340.xml"/><Relationship Id="rId165" Type="http://schemas.openxmlformats.org/officeDocument/2006/relationships/tags" Target="../tags/tag345.xml"/><Relationship Id="rId181" Type="http://schemas.openxmlformats.org/officeDocument/2006/relationships/tags" Target="../tags/tag361.xml"/><Relationship Id="rId186" Type="http://schemas.openxmlformats.org/officeDocument/2006/relationships/tags" Target="../tags/tag366.xml"/><Relationship Id="rId216" Type="http://schemas.openxmlformats.org/officeDocument/2006/relationships/image" Target="../media/image61.wmf"/><Relationship Id="rId211" Type="http://schemas.openxmlformats.org/officeDocument/2006/relationships/oleObject" Target="../embeddings/oleObject5.bin"/><Relationship Id="rId22" Type="http://schemas.openxmlformats.org/officeDocument/2006/relationships/tags" Target="../tags/tag202.xml"/><Relationship Id="rId27" Type="http://schemas.openxmlformats.org/officeDocument/2006/relationships/tags" Target="../tags/tag207.xml"/><Relationship Id="rId43" Type="http://schemas.openxmlformats.org/officeDocument/2006/relationships/tags" Target="../tags/tag223.xml"/><Relationship Id="rId48" Type="http://schemas.openxmlformats.org/officeDocument/2006/relationships/tags" Target="../tags/tag228.xml"/><Relationship Id="rId64" Type="http://schemas.openxmlformats.org/officeDocument/2006/relationships/tags" Target="../tags/tag244.xml"/><Relationship Id="rId69" Type="http://schemas.openxmlformats.org/officeDocument/2006/relationships/tags" Target="../tags/tag249.xml"/><Relationship Id="rId113" Type="http://schemas.openxmlformats.org/officeDocument/2006/relationships/tags" Target="../tags/tag293.xml"/><Relationship Id="rId118" Type="http://schemas.openxmlformats.org/officeDocument/2006/relationships/tags" Target="../tags/tag298.xml"/><Relationship Id="rId134" Type="http://schemas.openxmlformats.org/officeDocument/2006/relationships/tags" Target="../tags/tag314.xml"/><Relationship Id="rId139" Type="http://schemas.openxmlformats.org/officeDocument/2006/relationships/tags" Target="../tags/tag319.xml"/><Relationship Id="rId80" Type="http://schemas.openxmlformats.org/officeDocument/2006/relationships/tags" Target="../tags/tag260.xml"/><Relationship Id="rId85" Type="http://schemas.openxmlformats.org/officeDocument/2006/relationships/tags" Target="../tags/tag265.xml"/><Relationship Id="rId150" Type="http://schemas.openxmlformats.org/officeDocument/2006/relationships/tags" Target="../tags/tag330.xml"/><Relationship Id="rId155" Type="http://schemas.openxmlformats.org/officeDocument/2006/relationships/tags" Target="../tags/tag335.xml"/><Relationship Id="rId171" Type="http://schemas.openxmlformats.org/officeDocument/2006/relationships/tags" Target="../tags/tag351.xml"/><Relationship Id="rId176" Type="http://schemas.openxmlformats.org/officeDocument/2006/relationships/tags" Target="../tags/tag356.xml"/><Relationship Id="rId192" Type="http://schemas.openxmlformats.org/officeDocument/2006/relationships/tags" Target="../tags/tag372.xml"/><Relationship Id="rId197" Type="http://schemas.openxmlformats.org/officeDocument/2006/relationships/tags" Target="../tags/tag377.xml"/><Relationship Id="rId206" Type="http://schemas.openxmlformats.org/officeDocument/2006/relationships/image" Target="../media/image56.wmf"/><Relationship Id="rId201" Type="http://schemas.openxmlformats.org/officeDocument/2006/relationships/slideLayout" Target="../slideLayouts/slideLayout2.xml"/><Relationship Id="rId12" Type="http://schemas.openxmlformats.org/officeDocument/2006/relationships/tags" Target="../tags/tag192.xml"/><Relationship Id="rId17" Type="http://schemas.openxmlformats.org/officeDocument/2006/relationships/tags" Target="../tags/tag197.xml"/><Relationship Id="rId33" Type="http://schemas.openxmlformats.org/officeDocument/2006/relationships/tags" Target="../tags/tag213.xml"/><Relationship Id="rId38" Type="http://schemas.openxmlformats.org/officeDocument/2006/relationships/tags" Target="../tags/tag218.xml"/><Relationship Id="rId59" Type="http://schemas.openxmlformats.org/officeDocument/2006/relationships/tags" Target="../tags/tag239.xml"/><Relationship Id="rId103" Type="http://schemas.openxmlformats.org/officeDocument/2006/relationships/tags" Target="../tags/tag283.xml"/><Relationship Id="rId108" Type="http://schemas.openxmlformats.org/officeDocument/2006/relationships/tags" Target="../tags/tag288.xml"/><Relationship Id="rId124" Type="http://schemas.openxmlformats.org/officeDocument/2006/relationships/tags" Target="../tags/tag304.xml"/><Relationship Id="rId129" Type="http://schemas.openxmlformats.org/officeDocument/2006/relationships/tags" Target="../tags/tag309.xml"/><Relationship Id="rId54" Type="http://schemas.openxmlformats.org/officeDocument/2006/relationships/tags" Target="../tags/tag234.xml"/><Relationship Id="rId70" Type="http://schemas.openxmlformats.org/officeDocument/2006/relationships/tags" Target="../tags/tag250.xml"/><Relationship Id="rId75" Type="http://schemas.openxmlformats.org/officeDocument/2006/relationships/tags" Target="../tags/tag255.xml"/><Relationship Id="rId91" Type="http://schemas.openxmlformats.org/officeDocument/2006/relationships/tags" Target="../tags/tag271.xml"/><Relationship Id="rId96" Type="http://schemas.openxmlformats.org/officeDocument/2006/relationships/tags" Target="../tags/tag276.xml"/><Relationship Id="rId140" Type="http://schemas.openxmlformats.org/officeDocument/2006/relationships/tags" Target="../tags/tag320.xml"/><Relationship Id="rId145" Type="http://schemas.openxmlformats.org/officeDocument/2006/relationships/tags" Target="../tags/tag325.xml"/><Relationship Id="rId161" Type="http://schemas.openxmlformats.org/officeDocument/2006/relationships/tags" Target="../tags/tag341.xml"/><Relationship Id="rId166" Type="http://schemas.openxmlformats.org/officeDocument/2006/relationships/tags" Target="../tags/tag346.xml"/><Relationship Id="rId182" Type="http://schemas.openxmlformats.org/officeDocument/2006/relationships/tags" Target="../tags/tag362.xml"/><Relationship Id="rId187" Type="http://schemas.openxmlformats.org/officeDocument/2006/relationships/tags" Target="../tags/tag367.xml"/><Relationship Id="rId217" Type="http://schemas.openxmlformats.org/officeDocument/2006/relationships/oleObject" Target="../embeddings/oleObject8.bin"/><Relationship Id="rId1" Type="http://schemas.openxmlformats.org/officeDocument/2006/relationships/vmlDrawing" Target="../drawings/vmlDrawing1.vml"/><Relationship Id="rId6" Type="http://schemas.openxmlformats.org/officeDocument/2006/relationships/tags" Target="../tags/tag186.xml"/><Relationship Id="rId212" Type="http://schemas.openxmlformats.org/officeDocument/2006/relationships/image" Target="../media/image59.wmf"/><Relationship Id="rId23" Type="http://schemas.openxmlformats.org/officeDocument/2006/relationships/tags" Target="../tags/tag203.xml"/><Relationship Id="rId28" Type="http://schemas.openxmlformats.org/officeDocument/2006/relationships/tags" Target="../tags/tag208.xml"/><Relationship Id="rId49" Type="http://schemas.openxmlformats.org/officeDocument/2006/relationships/tags" Target="../tags/tag229.xml"/><Relationship Id="rId114" Type="http://schemas.openxmlformats.org/officeDocument/2006/relationships/tags" Target="../tags/tag294.xml"/><Relationship Id="rId119" Type="http://schemas.openxmlformats.org/officeDocument/2006/relationships/tags" Target="../tags/tag299.xml"/><Relationship Id="rId44" Type="http://schemas.openxmlformats.org/officeDocument/2006/relationships/tags" Target="../tags/tag224.xml"/><Relationship Id="rId60" Type="http://schemas.openxmlformats.org/officeDocument/2006/relationships/tags" Target="../tags/tag240.xml"/><Relationship Id="rId65" Type="http://schemas.openxmlformats.org/officeDocument/2006/relationships/tags" Target="../tags/tag245.xml"/><Relationship Id="rId81" Type="http://schemas.openxmlformats.org/officeDocument/2006/relationships/tags" Target="../tags/tag261.xml"/><Relationship Id="rId86" Type="http://schemas.openxmlformats.org/officeDocument/2006/relationships/tags" Target="../tags/tag266.xml"/><Relationship Id="rId130" Type="http://schemas.openxmlformats.org/officeDocument/2006/relationships/tags" Target="../tags/tag310.xml"/><Relationship Id="rId135" Type="http://schemas.openxmlformats.org/officeDocument/2006/relationships/tags" Target="../tags/tag315.xml"/><Relationship Id="rId151" Type="http://schemas.openxmlformats.org/officeDocument/2006/relationships/tags" Target="../tags/tag331.xml"/><Relationship Id="rId156" Type="http://schemas.openxmlformats.org/officeDocument/2006/relationships/tags" Target="../tags/tag336.xml"/><Relationship Id="rId177" Type="http://schemas.openxmlformats.org/officeDocument/2006/relationships/tags" Target="../tags/tag357.xml"/><Relationship Id="rId198" Type="http://schemas.openxmlformats.org/officeDocument/2006/relationships/tags" Target="../tags/tag378.xml"/><Relationship Id="rId172" Type="http://schemas.openxmlformats.org/officeDocument/2006/relationships/tags" Target="../tags/tag352.xml"/><Relationship Id="rId193" Type="http://schemas.openxmlformats.org/officeDocument/2006/relationships/tags" Target="../tags/tag373.xml"/><Relationship Id="rId202" Type="http://schemas.openxmlformats.org/officeDocument/2006/relationships/notesSlide" Target="../notesSlides/notesSlide32.xml"/><Relationship Id="rId207" Type="http://schemas.openxmlformats.org/officeDocument/2006/relationships/oleObject" Target="../embeddings/oleObject3.bin"/><Relationship Id="rId13" Type="http://schemas.openxmlformats.org/officeDocument/2006/relationships/tags" Target="../tags/tag193.xml"/><Relationship Id="rId18" Type="http://schemas.openxmlformats.org/officeDocument/2006/relationships/tags" Target="../tags/tag198.xml"/><Relationship Id="rId39" Type="http://schemas.openxmlformats.org/officeDocument/2006/relationships/tags" Target="../tags/tag219.xml"/><Relationship Id="rId109" Type="http://schemas.openxmlformats.org/officeDocument/2006/relationships/tags" Target="../tags/tag289.xml"/><Relationship Id="rId34" Type="http://schemas.openxmlformats.org/officeDocument/2006/relationships/tags" Target="../tags/tag214.xml"/><Relationship Id="rId50" Type="http://schemas.openxmlformats.org/officeDocument/2006/relationships/tags" Target="../tags/tag230.xml"/><Relationship Id="rId55" Type="http://schemas.openxmlformats.org/officeDocument/2006/relationships/tags" Target="../tags/tag235.xml"/><Relationship Id="rId76" Type="http://schemas.openxmlformats.org/officeDocument/2006/relationships/tags" Target="../tags/tag256.xml"/><Relationship Id="rId97" Type="http://schemas.openxmlformats.org/officeDocument/2006/relationships/tags" Target="../tags/tag277.xml"/><Relationship Id="rId104" Type="http://schemas.openxmlformats.org/officeDocument/2006/relationships/tags" Target="../tags/tag284.xml"/><Relationship Id="rId120" Type="http://schemas.openxmlformats.org/officeDocument/2006/relationships/tags" Target="../tags/tag300.xml"/><Relationship Id="rId125" Type="http://schemas.openxmlformats.org/officeDocument/2006/relationships/tags" Target="../tags/tag305.xml"/><Relationship Id="rId141" Type="http://schemas.openxmlformats.org/officeDocument/2006/relationships/tags" Target="../tags/tag321.xml"/><Relationship Id="rId146" Type="http://schemas.openxmlformats.org/officeDocument/2006/relationships/tags" Target="../tags/tag326.xml"/><Relationship Id="rId167" Type="http://schemas.openxmlformats.org/officeDocument/2006/relationships/tags" Target="../tags/tag347.xml"/><Relationship Id="rId188" Type="http://schemas.openxmlformats.org/officeDocument/2006/relationships/tags" Target="../tags/tag368.xml"/><Relationship Id="rId7" Type="http://schemas.openxmlformats.org/officeDocument/2006/relationships/tags" Target="../tags/tag187.xml"/><Relationship Id="rId71" Type="http://schemas.openxmlformats.org/officeDocument/2006/relationships/tags" Target="../tags/tag251.xml"/><Relationship Id="rId92" Type="http://schemas.openxmlformats.org/officeDocument/2006/relationships/tags" Target="../tags/tag272.xml"/><Relationship Id="rId162" Type="http://schemas.openxmlformats.org/officeDocument/2006/relationships/tags" Target="../tags/tag342.xml"/><Relationship Id="rId183" Type="http://schemas.openxmlformats.org/officeDocument/2006/relationships/tags" Target="../tags/tag363.xml"/><Relationship Id="rId213" Type="http://schemas.openxmlformats.org/officeDocument/2006/relationships/oleObject" Target="../embeddings/oleObject6.bin"/><Relationship Id="rId218" Type="http://schemas.openxmlformats.org/officeDocument/2006/relationships/image" Target="../media/image62.wmf"/><Relationship Id="rId2" Type="http://schemas.openxmlformats.org/officeDocument/2006/relationships/tags" Target="../tags/tag182.xml"/><Relationship Id="rId29" Type="http://schemas.openxmlformats.org/officeDocument/2006/relationships/tags" Target="../tags/tag209.xml"/><Relationship Id="rId24" Type="http://schemas.openxmlformats.org/officeDocument/2006/relationships/tags" Target="../tags/tag204.xml"/><Relationship Id="rId40" Type="http://schemas.openxmlformats.org/officeDocument/2006/relationships/tags" Target="../tags/tag220.xml"/><Relationship Id="rId45" Type="http://schemas.openxmlformats.org/officeDocument/2006/relationships/tags" Target="../tags/tag225.xml"/><Relationship Id="rId66" Type="http://schemas.openxmlformats.org/officeDocument/2006/relationships/tags" Target="../tags/tag246.xml"/><Relationship Id="rId87" Type="http://schemas.openxmlformats.org/officeDocument/2006/relationships/tags" Target="../tags/tag267.xml"/><Relationship Id="rId110" Type="http://schemas.openxmlformats.org/officeDocument/2006/relationships/tags" Target="../tags/tag290.xml"/><Relationship Id="rId115" Type="http://schemas.openxmlformats.org/officeDocument/2006/relationships/tags" Target="../tags/tag295.xml"/><Relationship Id="rId131" Type="http://schemas.openxmlformats.org/officeDocument/2006/relationships/tags" Target="../tags/tag311.xml"/><Relationship Id="rId136" Type="http://schemas.openxmlformats.org/officeDocument/2006/relationships/tags" Target="../tags/tag316.xml"/><Relationship Id="rId157" Type="http://schemas.openxmlformats.org/officeDocument/2006/relationships/tags" Target="../tags/tag337.xml"/><Relationship Id="rId178" Type="http://schemas.openxmlformats.org/officeDocument/2006/relationships/tags" Target="../tags/tag358.xml"/><Relationship Id="rId61" Type="http://schemas.openxmlformats.org/officeDocument/2006/relationships/tags" Target="../tags/tag241.xml"/><Relationship Id="rId82" Type="http://schemas.openxmlformats.org/officeDocument/2006/relationships/tags" Target="../tags/tag262.xml"/><Relationship Id="rId152" Type="http://schemas.openxmlformats.org/officeDocument/2006/relationships/tags" Target="../tags/tag332.xml"/><Relationship Id="rId173" Type="http://schemas.openxmlformats.org/officeDocument/2006/relationships/tags" Target="../tags/tag353.xml"/><Relationship Id="rId194" Type="http://schemas.openxmlformats.org/officeDocument/2006/relationships/tags" Target="../tags/tag374.xml"/><Relationship Id="rId199" Type="http://schemas.openxmlformats.org/officeDocument/2006/relationships/tags" Target="../tags/tag379.xml"/><Relationship Id="rId203" Type="http://schemas.openxmlformats.org/officeDocument/2006/relationships/oleObject" Target="../embeddings/oleObject1.bin"/><Relationship Id="rId208" Type="http://schemas.openxmlformats.org/officeDocument/2006/relationships/image" Target="../media/image57.wmf"/><Relationship Id="rId19" Type="http://schemas.openxmlformats.org/officeDocument/2006/relationships/tags" Target="../tags/tag199.xml"/><Relationship Id="rId14" Type="http://schemas.openxmlformats.org/officeDocument/2006/relationships/tags" Target="../tags/tag194.xml"/><Relationship Id="rId30" Type="http://schemas.openxmlformats.org/officeDocument/2006/relationships/tags" Target="../tags/tag210.xml"/><Relationship Id="rId35" Type="http://schemas.openxmlformats.org/officeDocument/2006/relationships/tags" Target="../tags/tag215.xml"/><Relationship Id="rId56" Type="http://schemas.openxmlformats.org/officeDocument/2006/relationships/tags" Target="../tags/tag236.xml"/><Relationship Id="rId77" Type="http://schemas.openxmlformats.org/officeDocument/2006/relationships/tags" Target="../tags/tag257.xml"/><Relationship Id="rId100" Type="http://schemas.openxmlformats.org/officeDocument/2006/relationships/tags" Target="../tags/tag280.xml"/><Relationship Id="rId105" Type="http://schemas.openxmlformats.org/officeDocument/2006/relationships/tags" Target="../tags/tag285.xml"/><Relationship Id="rId126" Type="http://schemas.openxmlformats.org/officeDocument/2006/relationships/tags" Target="../tags/tag306.xml"/><Relationship Id="rId147" Type="http://schemas.openxmlformats.org/officeDocument/2006/relationships/tags" Target="../tags/tag327.xml"/><Relationship Id="rId168" Type="http://schemas.openxmlformats.org/officeDocument/2006/relationships/tags" Target="../tags/tag348.xml"/><Relationship Id="rId8" Type="http://schemas.openxmlformats.org/officeDocument/2006/relationships/tags" Target="../tags/tag188.xml"/><Relationship Id="rId51" Type="http://schemas.openxmlformats.org/officeDocument/2006/relationships/tags" Target="../tags/tag231.xml"/><Relationship Id="rId72" Type="http://schemas.openxmlformats.org/officeDocument/2006/relationships/tags" Target="../tags/tag252.xml"/><Relationship Id="rId93" Type="http://schemas.openxmlformats.org/officeDocument/2006/relationships/tags" Target="../tags/tag273.xml"/><Relationship Id="rId98" Type="http://schemas.openxmlformats.org/officeDocument/2006/relationships/tags" Target="../tags/tag278.xml"/><Relationship Id="rId121" Type="http://schemas.openxmlformats.org/officeDocument/2006/relationships/tags" Target="../tags/tag301.xml"/><Relationship Id="rId142" Type="http://schemas.openxmlformats.org/officeDocument/2006/relationships/tags" Target="../tags/tag322.xml"/><Relationship Id="rId163" Type="http://schemas.openxmlformats.org/officeDocument/2006/relationships/tags" Target="../tags/tag343.xml"/><Relationship Id="rId184" Type="http://schemas.openxmlformats.org/officeDocument/2006/relationships/tags" Target="../tags/tag364.xml"/><Relationship Id="rId189" Type="http://schemas.openxmlformats.org/officeDocument/2006/relationships/tags" Target="../tags/tag369.xml"/><Relationship Id="rId3" Type="http://schemas.openxmlformats.org/officeDocument/2006/relationships/tags" Target="../tags/tag183.xml"/><Relationship Id="rId214" Type="http://schemas.openxmlformats.org/officeDocument/2006/relationships/image" Target="../media/image60.wmf"/><Relationship Id="rId25" Type="http://schemas.openxmlformats.org/officeDocument/2006/relationships/tags" Target="../tags/tag205.xml"/><Relationship Id="rId46" Type="http://schemas.openxmlformats.org/officeDocument/2006/relationships/tags" Target="../tags/tag226.xml"/><Relationship Id="rId67" Type="http://schemas.openxmlformats.org/officeDocument/2006/relationships/tags" Target="../tags/tag247.xml"/><Relationship Id="rId116" Type="http://schemas.openxmlformats.org/officeDocument/2006/relationships/tags" Target="../tags/tag296.xml"/><Relationship Id="rId137" Type="http://schemas.openxmlformats.org/officeDocument/2006/relationships/tags" Target="../tags/tag317.xml"/><Relationship Id="rId158" Type="http://schemas.openxmlformats.org/officeDocument/2006/relationships/tags" Target="../tags/tag338.xml"/><Relationship Id="rId20" Type="http://schemas.openxmlformats.org/officeDocument/2006/relationships/tags" Target="../tags/tag200.xml"/><Relationship Id="rId41" Type="http://schemas.openxmlformats.org/officeDocument/2006/relationships/tags" Target="../tags/tag221.xml"/><Relationship Id="rId62" Type="http://schemas.openxmlformats.org/officeDocument/2006/relationships/tags" Target="../tags/tag242.xml"/><Relationship Id="rId83" Type="http://schemas.openxmlformats.org/officeDocument/2006/relationships/tags" Target="../tags/tag263.xml"/><Relationship Id="rId88" Type="http://schemas.openxmlformats.org/officeDocument/2006/relationships/tags" Target="../tags/tag268.xml"/><Relationship Id="rId111" Type="http://schemas.openxmlformats.org/officeDocument/2006/relationships/tags" Target="../tags/tag291.xml"/><Relationship Id="rId132" Type="http://schemas.openxmlformats.org/officeDocument/2006/relationships/tags" Target="../tags/tag312.xml"/><Relationship Id="rId153" Type="http://schemas.openxmlformats.org/officeDocument/2006/relationships/tags" Target="../tags/tag333.xml"/><Relationship Id="rId174" Type="http://schemas.openxmlformats.org/officeDocument/2006/relationships/tags" Target="../tags/tag354.xml"/><Relationship Id="rId179" Type="http://schemas.openxmlformats.org/officeDocument/2006/relationships/tags" Target="../tags/tag359.xml"/><Relationship Id="rId195" Type="http://schemas.openxmlformats.org/officeDocument/2006/relationships/tags" Target="../tags/tag375.xml"/><Relationship Id="rId209" Type="http://schemas.openxmlformats.org/officeDocument/2006/relationships/oleObject" Target="../embeddings/oleObject4.bin"/><Relationship Id="rId190" Type="http://schemas.openxmlformats.org/officeDocument/2006/relationships/tags" Target="../tags/tag370.xml"/><Relationship Id="rId204" Type="http://schemas.openxmlformats.org/officeDocument/2006/relationships/image" Target="../media/image55.wmf"/><Relationship Id="rId15" Type="http://schemas.openxmlformats.org/officeDocument/2006/relationships/tags" Target="../tags/tag195.xml"/><Relationship Id="rId36" Type="http://schemas.openxmlformats.org/officeDocument/2006/relationships/tags" Target="../tags/tag216.xml"/><Relationship Id="rId57" Type="http://schemas.openxmlformats.org/officeDocument/2006/relationships/tags" Target="../tags/tag237.xml"/><Relationship Id="rId106" Type="http://schemas.openxmlformats.org/officeDocument/2006/relationships/tags" Target="../tags/tag286.xml"/><Relationship Id="rId127" Type="http://schemas.openxmlformats.org/officeDocument/2006/relationships/tags" Target="../tags/tag307.xml"/><Relationship Id="rId10" Type="http://schemas.openxmlformats.org/officeDocument/2006/relationships/tags" Target="../tags/tag190.xml"/><Relationship Id="rId31" Type="http://schemas.openxmlformats.org/officeDocument/2006/relationships/tags" Target="../tags/tag211.xml"/><Relationship Id="rId52" Type="http://schemas.openxmlformats.org/officeDocument/2006/relationships/tags" Target="../tags/tag232.xml"/><Relationship Id="rId73" Type="http://schemas.openxmlformats.org/officeDocument/2006/relationships/tags" Target="../tags/tag253.xml"/><Relationship Id="rId78" Type="http://schemas.openxmlformats.org/officeDocument/2006/relationships/tags" Target="../tags/tag258.xml"/><Relationship Id="rId94" Type="http://schemas.openxmlformats.org/officeDocument/2006/relationships/tags" Target="../tags/tag274.xml"/><Relationship Id="rId99" Type="http://schemas.openxmlformats.org/officeDocument/2006/relationships/tags" Target="../tags/tag279.xml"/><Relationship Id="rId101" Type="http://schemas.openxmlformats.org/officeDocument/2006/relationships/tags" Target="../tags/tag281.xml"/><Relationship Id="rId122" Type="http://schemas.openxmlformats.org/officeDocument/2006/relationships/tags" Target="../tags/tag302.xml"/><Relationship Id="rId143" Type="http://schemas.openxmlformats.org/officeDocument/2006/relationships/tags" Target="../tags/tag323.xml"/><Relationship Id="rId148" Type="http://schemas.openxmlformats.org/officeDocument/2006/relationships/tags" Target="../tags/tag328.xml"/><Relationship Id="rId164" Type="http://schemas.openxmlformats.org/officeDocument/2006/relationships/tags" Target="../tags/tag344.xml"/><Relationship Id="rId169" Type="http://schemas.openxmlformats.org/officeDocument/2006/relationships/tags" Target="../tags/tag349.xml"/><Relationship Id="rId185" Type="http://schemas.openxmlformats.org/officeDocument/2006/relationships/tags" Target="../tags/tag365.xml"/><Relationship Id="rId4" Type="http://schemas.openxmlformats.org/officeDocument/2006/relationships/tags" Target="../tags/tag184.xml"/><Relationship Id="rId9" Type="http://schemas.openxmlformats.org/officeDocument/2006/relationships/tags" Target="../tags/tag189.xml"/><Relationship Id="rId180" Type="http://schemas.openxmlformats.org/officeDocument/2006/relationships/tags" Target="../tags/tag360.xml"/><Relationship Id="rId210" Type="http://schemas.openxmlformats.org/officeDocument/2006/relationships/image" Target="../media/image58.wmf"/><Relationship Id="rId215" Type="http://schemas.openxmlformats.org/officeDocument/2006/relationships/oleObject" Target="../embeddings/oleObject7.bin"/><Relationship Id="rId26" Type="http://schemas.openxmlformats.org/officeDocument/2006/relationships/tags" Target="../tags/tag206.xml"/><Relationship Id="rId47" Type="http://schemas.openxmlformats.org/officeDocument/2006/relationships/tags" Target="../tags/tag227.xml"/><Relationship Id="rId68" Type="http://schemas.openxmlformats.org/officeDocument/2006/relationships/tags" Target="../tags/tag248.xml"/><Relationship Id="rId89" Type="http://schemas.openxmlformats.org/officeDocument/2006/relationships/tags" Target="../tags/tag269.xml"/><Relationship Id="rId112" Type="http://schemas.openxmlformats.org/officeDocument/2006/relationships/tags" Target="../tags/tag292.xml"/><Relationship Id="rId133" Type="http://schemas.openxmlformats.org/officeDocument/2006/relationships/tags" Target="../tags/tag313.xml"/><Relationship Id="rId154" Type="http://schemas.openxmlformats.org/officeDocument/2006/relationships/tags" Target="../tags/tag334.xml"/><Relationship Id="rId175" Type="http://schemas.openxmlformats.org/officeDocument/2006/relationships/tags" Target="../tags/tag355.xml"/><Relationship Id="rId196" Type="http://schemas.openxmlformats.org/officeDocument/2006/relationships/tags" Target="../tags/tag376.xml"/><Relationship Id="rId200" Type="http://schemas.openxmlformats.org/officeDocument/2006/relationships/tags" Target="../tags/tag380.xml"/><Relationship Id="rId16" Type="http://schemas.openxmlformats.org/officeDocument/2006/relationships/tags" Target="../tags/tag196.xml"/><Relationship Id="rId37" Type="http://schemas.openxmlformats.org/officeDocument/2006/relationships/tags" Target="../tags/tag217.xml"/><Relationship Id="rId58" Type="http://schemas.openxmlformats.org/officeDocument/2006/relationships/tags" Target="../tags/tag238.xml"/><Relationship Id="rId79" Type="http://schemas.openxmlformats.org/officeDocument/2006/relationships/tags" Target="../tags/tag259.xml"/><Relationship Id="rId102" Type="http://schemas.openxmlformats.org/officeDocument/2006/relationships/tags" Target="../tags/tag282.xml"/><Relationship Id="rId123" Type="http://schemas.openxmlformats.org/officeDocument/2006/relationships/tags" Target="../tags/tag303.xml"/><Relationship Id="rId144" Type="http://schemas.openxmlformats.org/officeDocument/2006/relationships/tags" Target="../tags/tag324.xml"/></Relationships>
</file>

<file path=ppt/slides/_rels/slide33.xml.rels><?xml version="1.0" encoding="UTF-8" standalone="yes"?>
<Relationships xmlns="http://schemas.openxmlformats.org/package/2006/relationships"><Relationship Id="rId13" Type="http://schemas.openxmlformats.org/officeDocument/2006/relationships/tags" Target="../tags/tag393.xml"/><Relationship Id="rId18" Type="http://schemas.openxmlformats.org/officeDocument/2006/relationships/tags" Target="../tags/tag398.xml"/><Relationship Id="rId26" Type="http://schemas.openxmlformats.org/officeDocument/2006/relationships/tags" Target="../tags/tag406.xml"/><Relationship Id="rId39" Type="http://schemas.openxmlformats.org/officeDocument/2006/relationships/tags" Target="../tags/tag419.xml"/><Relationship Id="rId3" Type="http://schemas.openxmlformats.org/officeDocument/2006/relationships/tags" Target="../tags/tag383.xml"/><Relationship Id="rId21" Type="http://schemas.openxmlformats.org/officeDocument/2006/relationships/tags" Target="../tags/tag401.xml"/><Relationship Id="rId34" Type="http://schemas.openxmlformats.org/officeDocument/2006/relationships/tags" Target="../tags/tag414.xml"/><Relationship Id="rId42" Type="http://schemas.openxmlformats.org/officeDocument/2006/relationships/tags" Target="../tags/tag422.xml"/><Relationship Id="rId47" Type="http://schemas.openxmlformats.org/officeDocument/2006/relationships/tags" Target="../tags/tag427.xml"/><Relationship Id="rId7" Type="http://schemas.openxmlformats.org/officeDocument/2006/relationships/tags" Target="../tags/tag387.xml"/><Relationship Id="rId12" Type="http://schemas.openxmlformats.org/officeDocument/2006/relationships/tags" Target="../tags/tag392.xml"/><Relationship Id="rId17" Type="http://schemas.openxmlformats.org/officeDocument/2006/relationships/tags" Target="../tags/tag397.xml"/><Relationship Id="rId25" Type="http://schemas.openxmlformats.org/officeDocument/2006/relationships/tags" Target="../tags/tag405.xml"/><Relationship Id="rId33" Type="http://schemas.openxmlformats.org/officeDocument/2006/relationships/tags" Target="../tags/tag413.xml"/><Relationship Id="rId38" Type="http://schemas.openxmlformats.org/officeDocument/2006/relationships/tags" Target="../tags/tag418.xml"/><Relationship Id="rId46" Type="http://schemas.openxmlformats.org/officeDocument/2006/relationships/tags" Target="../tags/tag426.xml"/><Relationship Id="rId2" Type="http://schemas.openxmlformats.org/officeDocument/2006/relationships/tags" Target="../tags/tag382.xml"/><Relationship Id="rId16" Type="http://schemas.openxmlformats.org/officeDocument/2006/relationships/tags" Target="../tags/tag396.xml"/><Relationship Id="rId20" Type="http://schemas.openxmlformats.org/officeDocument/2006/relationships/tags" Target="../tags/tag400.xml"/><Relationship Id="rId29" Type="http://schemas.openxmlformats.org/officeDocument/2006/relationships/tags" Target="../tags/tag409.xml"/><Relationship Id="rId41" Type="http://schemas.openxmlformats.org/officeDocument/2006/relationships/tags" Target="../tags/tag421.xml"/><Relationship Id="rId1" Type="http://schemas.openxmlformats.org/officeDocument/2006/relationships/tags" Target="../tags/tag381.xml"/><Relationship Id="rId6" Type="http://schemas.openxmlformats.org/officeDocument/2006/relationships/tags" Target="../tags/tag386.xml"/><Relationship Id="rId11" Type="http://schemas.openxmlformats.org/officeDocument/2006/relationships/tags" Target="../tags/tag391.xml"/><Relationship Id="rId24" Type="http://schemas.openxmlformats.org/officeDocument/2006/relationships/tags" Target="../tags/tag404.xml"/><Relationship Id="rId32" Type="http://schemas.openxmlformats.org/officeDocument/2006/relationships/tags" Target="../tags/tag412.xml"/><Relationship Id="rId37" Type="http://schemas.openxmlformats.org/officeDocument/2006/relationships/tags" Target="../tags/tag417.xml"/><Relationship Id="rId40" Type="http://schemas.openxmlformats.org/officeDocument/2006/relationships/tags" Target="../tags/tag420.xml"/><Relationship Id="rId45" Type="http://schemas.openxmlformats.org/officeDocument/2006/relationships/tags" Target="../tags/tag425.xml"/><Relationship Id="rId5" Type="http://schemas.openxmlformats.org/officeDocument/2006/relationships/tags" Target="../tags/tag385.xml"/><Relationship Id="rId15" Type="http://schemas.openxmlformats.org/officeDocument/2006/relationships/tags" Target="../tags/tag395.xml"/><Relationship Id="rId23" Type="http://schemas.openxmlformats.org/officeDocument/2006/relationships/tags" Target="../tags/tag403.xml"/><Relationship Id="rId28" Type="http://schemas.openxmlformats.org/officeDocument/2006/relationships/tags" Target="../tags/tag408.xml"/><Relationship Id="rId36" Type="http://schemas.openxmlformats.org/officeDocument/2006/relationships/tags" Target="../tags/tag416.xml"/><Relationship Id="rId49" Type="http://schemas.openxmlformats.org/officeDocument/2006/relationships/notesSlide" Target="../notesSlides/notesSlide33.xml"/><Relationship Id="rId10" Type="http://schemas.openxmlformats.org/officeDocument/2006/relationships/tags" Target="../tags/tag390.xml"/><Relationship Id="rId19" Type="http://schemas.openxmlformats.org/officeDocument/2006/relationships/tags" Target="../tags/tag399.xml"/><Relationship Id="rId31" Type="http://schemas.openxmlformats.org/officeDocument/2006/relationships/tags" Target="../tags/tag411.xml"/><Relationship Id="rId44" Type="http://schemas.openxmlformats.org/officeDocument/2006/relationships/tags" Target="../tags/tag424.xml"/><Relationship Id="rId4" Type="http://schemas.openxmlformats.org/officeDocument/2006/relationships/tags" Target="../tags/tag384.xml"/><Relationship Id="rId9" Type="http://schemas.openxmlformats.org/officeDocument/2006/relationships/tags" Target="../tags/tag389.xml"/><Relationship Id="rId14" Type="http://schemas.openxmlformats.org/officeDocument/2006/relationships/tags" Target="../tags/tag394.xml"/><Relationship Id="rId22" Type="http://schemas.openxmlformats.org/officeDocument/2006/relationships/tags" Target="../tags/tag402.xml"/><Relationship Id="rId27" Type="http://schemas.openxmlformats.org/officeDocument/2006/relationships/tags" Target="../tags/tag407.xml"/><Relationship Id="rId30" Type="http://schemas.openxmlformats.org/officeDocument/2006/relationships/tags" Target="../tags/tag410.xml"/><Relationship Id="rId35" Type="http://schemas.openxmlformats.org/officeDocument/2006/relationships/tags" Target="../tags/tag415.xml"/><Relationship Id="rId43" Type="http://schemas.openxmlformats.org/officeDocument/2006/relationships/tags" Target="../tags/tag423.xml"/><Relationship Id="rId48" Type="http://schemas.openxmlformats.org/officeDocument/2006/relationships/slideLayout" Target="../slideLayouts/slideLayout2.xml"/><Relationship Id="rId8" Type="http://schemas.openxmlformats.org/officeDocument/2006/relationships/tags" Target="../tags/tag38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13" Type="http://schemas.openxmlformats.org/officeDocument/2006/relationships/image" Target="../media/image5.png"/><Relationship Id="rId3" Type="http://schemas.openxmlformats.org/officeDocument/2006/relationships/image" Target="../media/image3.png"/><Relationship Id="rId12"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11" Type="http://schemas.openxmlformats.org/officeDocument/2006/relationships/image" Target="../media/image11.png"/><Relationship Id="rId15" Type="http://schemas.openxmlformats.org/officeDocument/2006/relationships/image" Target="../media/image7.png"/><Relationship Id="rId10" Type="http://schemas.openxmlformats.org/officeDocument/2006/relationships/image" Target="../media/image10.png"/><Relationship Id="rId1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90.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3.png"/><Relationship Id="rId18" Type="http://schemas.openxmlformats.org/officeDocument/2006/relationships/image" Target="../media/image20.png"/><Relationship Id="rId3" Type="http://schemas.openxmlformats.org/officeDocument/2006/relationships/image" Target="../media/image130.png"/><Relationship Id="rId7" Type="http://schemas.openxmlformats.org/officeDocument/2006/relationships/image" Target="../media/image17.png"/><Relationship Id="rId12" Type="http://schemas.openxmlformats.org/officeDocument/2006/relationships/image" Target="../media/image190.png"/><Relationship Id="rId17" Type="http://schemas.openxmlformats.org/officeDocument/2006/relationships/image" Target="../media/image25.png"/><Relationship Id="rId2" Type="http://schemas.openxmlformats.org/officeDocument/2006/relationships/notesSlide" Target="../notesSlides/notesSlide7.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80.png"/><Relationship Id="rId5" Type="http://schemas.openxmlformats.org/officeDocument/2006/relationships/image" Target="../media/image15.png"/><Relationship Id="rId15" Type="http://schemas.openxmlformats.org/officeDocument/2006/relationships/image" Target="../media/image21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tags" Target="../tags/tag84.xml"/><Relationship Id="rId18" Type="http://schemas.openxmlformats.org/officeDocument/2006/relationships/tags" Target="../tags/tag89.xml"/><Relationship Id="rId26" Type="http://schemas.openxmlformats.org/officeDocument/2006/relationships/tags" Target="../tags/tag97.xml"/><Relationship Id="rId39" Type="http://schemas.openxmlformats.org/officeDocument/2006/relationships/image" Target="../media/image23.png"/><Relationship Id="rId3" Type="http://schemas.openxmlformats.org/officeDocument/2006/relationships/tags" Target="../tags/tag74.xml"/><Relationship Id="rId21" Type="http://schemas.openxmlformats.org/officeDocument/2006/relationships/tags" Target="../tags/tag92.xml"/><Relationship Id="rId34" Type="http://schemas.openxmlformats.org/officeDocument/2006/relationships/tags" Target="../tags/tag105.xml"/><Relationship Id="rId7" Type="http://schemas.openxmlformats.org/officeDocument/2006/relationships/tags" Target="../tags/tag78.xml"/><Relationship Id="rId12" Type="http://schemas.openxmlformats.org/officeDocument/2006/relationships/tags" Target="../tags/tag83.xml"/><Relationship Id="rId17" Type="http://schemas.openxmlformats.org/officeDocument/2006/relationships/tags" Target="../tags/tag88.xml"/><Relationship Id="rId25" Type="http://schemas.openxmlformats.org/officeDocument/2006/relationships/tags" Target="../tags/tag96.xml"/><Relationship Id="rId33" Type="http://schemas.openxmlformats.org/officeDocument/2006/relationships/tags" Target="../tags/tag104.xml"/><Relationship Id="rId38" Type="http://schemas.openxmlformats.org/officeDocument/2006/relationships/notesSlide" Target="../notesSlides/notesSlide8.xml"/><Relationship Id="rId2" Type="http://schemas.openxmlformats.org/officeDocument/2006/relationships/tags" Target="../tags/tag73.xml"/><Relationship Id="rId16" Type="http://schemas.openxmlformats.org/officeDocument/2006/relationships/tags" Target="../tags/tag87.xml"/><Relationship Id="rId20" Type="http://schemas.openxmlformats.org/officeDocument/2006/relationships/tags" Target="../tags/tag91.xml"/><Relationship Id="rId29" Type="http://schemas.openxmlformats.org/officeDocument/2006/relationships/tags" Target="../tags/tag100.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24" Type="http://schemas.openxmlformats.org/officeDocument/2006/relationships/tags" Target="../tags/tag95.xml"/><Relationship Id="rId32" Type="http://schemas.openxmlformats.org/officeDocument/2006/relationships/tags" Target="../tags/tag103.xml"/><Relationship Id="rId37" Type="http://schemas.openxmlformats.org/officeDocument/2006/relationships/slideLayout" Target="../slideLayouts/slideLayout2.xml"/><Relationship Id="rId5" Type="http://schemas.openxmlformats.org/officeDocument/2006/relationships/tags" Target="../tags/tag76.xml"/><Relationship Id="rId15" Type="http://schemas.openxmlformats.org/officeDocument/2006/relationships/tags" Target="../tags/tag86.xml"/><Relationship Id="rId23" Type="http://schemas.openxmlformats.org/officeDocument/2006/relationships/tags" Target="../tags/tag94.xml"/><Relationship Id="rId28" Type="http://schemas.openxmlformats.org/officeDocument/2006/relationships/tags" Target="../tags/tag99.xml"/><Relationship Id="rId36" Type="http://schemas.openxmlformats.org/officeDocument/2006/relationships/tags" Target="../tags/tag107.xml"/><Relationship Id="rId10" Type="http://schemas.openxmlformats.org/officeDocument/2006/relationships/tags" Target="../tags/tag81.xml"/><Relationship Id="rId19" Type="http://schemas.openxmlformats.org/officeDocument/2006/relationships/tags" Target="../tags/tag90.xml"/><Relationship Id="rId31" Type="http://schemas.openxmlformats.org/officeDocument/2006/relationships/tags" Target="../tags/tag102.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tags" Target="../tags/tag85.xml"/><Relationship Id="rId22" Type="http://schemas.openxmlformats.org/officeDocument/2006/relationships/tags" Target="../tags/tag93.xml"/><Relationship Id="rId27" Type="http://schemas.openxmlformats.org/officeDocument/2006/relationships/tags" Target="../tags/tag98.xml"/><Relationship Id="rId30" Type="http://schemas.openxmlformats.org/officeDocument/2006/relationships/tags" Target="../tags/tag101.xml"/><Relationship Id="rId35" Type="http://schemas.openxmlformats.org/officeDocument/2006/relationships/tags" Target="../tags/tag106.xml"/></Relationships>
</file>

<file path=ppt/slides/_rels/slide9.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tags" Target="../tags/tag120.xml"/><Relationship Id="rId18" Type="http://schemas.openxmlformats.org/officeDocument/2006/relationships/tags" Target="../tags/tag125.xml"/><Relationship Id="rId26" Type="http://schemas.openxmlformats.org/officeDocument/2006/relationships/tags" Target="../tags/tag133.xml"/><Relationship Id="rId39" Type="http://schemas.openxmlformats.org/officeDocument/2006/relationships/image" Target="../media/image23.png"/><Relationship Id="rId3" Type="http://schemas.openxmlformats.org/officeDocument/2006/relationships/tags" Target="../tags/tag110.xml"/><Relationship Id="rId21" Type="http://schemas.openxmlformats.org/officeDocument/2006/relationships/tags" Target="../tags/tag128.xml"/><Relationship Id="rId34" Type="http://schemas.openxmlformats.org/officeDocument/2006/relationships/tags" Target="../tags/tag141.xml"/><Relationship Id="rId7" Type="http://schemas.openxmlformats.org/officeDocument/2006/relationships/tags" Target="../tags/tag114.xml"/><Relationship Id="rId12" Type="http://schemas.openxmlformats.org/officeDocument/2006/relationships/tags" Target="../tags/tag119.xml"/><Relationship Id="rId17" Type="http://schemas.openxmlformats.org/officeDocument/2006/relationships/tags" Target="../tags/tag124.xml"/><Relationship Id="rId25" Type="http://schemas.openxmlformats.org/officeDocument/2006/relationships/tags" Target="../tags/tag132.xml"/><Relationship Id="rId33" Type="http://schemas.openxmlformats.org/officeDocument/2006/relationships/tags" Target="../tags/tag140.xml"/><Relationship Id="rId38" Type="http://schemas.openxmlformats.org/officeDocument/2006/relationships/notesSlide" Target="../notesSlides/notesSlide9.xml"/><Relationship Id="rId2" Type="http://schemas.openxmlformats.org/officeDocument/2006/relationships/tags" Target="../tags/tag109.xml"/><Relationship Id="rId16" Type="http://schemas.openxmlformats.org/officeDocument/2006/relationships/tags" Target="../tags/tag123.xml"/><Relationship Id="rId20" Type="http://schemas.openxmlformats.org/officeDocument/2006/relationships/tags" Target="../tags/tag127.xml"/><Relationship Id="rId29" Type="http://schemas.openxmlformats.org/officeDocument/2006/relationships/tags" Target="../tags/tag136.xml"/><Relationship Id="rId41" Type="http://schemas.openxmlformats.org/officeDocument/2006/relationships/image" Target="../media/image32.png"/><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tags" Target="../tags/tag118.xml"/><Relationship Id="rId24" Type="http://schemas.openxmlformats.org/officeDocument/2006/relationships/tags" Target="../tags/tag131.xml"/><Relationship Id="rId32" Type="http://schemas.openxmlformats.org/officeDocument/2006/relationships/tags" Target="../tags/tag139.xml"/><Relationship Id="rId37" Type="http://schemas.openxmlformats.org/officeDocument/2006/relationships/slideLayout" Target="../slideLayouts/slideLayout2.xml"/><Relationship Id="rId40" Type="http://schemas.openxmlformats.org/officeDocument/2006/relationships/image" Target="../media/image26.png"/><Relationship Id="rId5" Type="http://schemas.openxmlformats.org/officeDocument/2006/relationships/tags" Target="../tags/tag112.xml"/><Relationship Id="rId15" Type="http://schemas.openxmlformats.org/officeDocument/2006/relationships/tags" Target="../tags/tag122.xml"/><Relationship Id="rId23" Type="http://schemas.openxmlformats.org/officeDocument/2006/relationships/tags" Target="../tags/tag130.xml"/><Relationship Id="rId28" Type="http://schemas.openxmlformats.org/officeDocument/2006/relationships/tags" Target="../tags/tag135.xml"/><Relationship Id="rId36" Type="http://schemas.openxmlformats.org/officeDocument/2006/relationships/tags" Target="../tags/tag143.xml"/><Relationship Id="rId10" Type="http://schemas.openxmlformats.org/officeDocument/2006/relationships/tags" Target="../tags/tag117.xml"/><Relationship Id="rId19" Type="http://schemas.openxmlformats.org/officeDocument/2006/relationships/tags" Target="../tags/tag126.xml"/><Relationship Id="rId31" Type="http://schemas.openxmlformats.org/officeDocument/2006/relationships/tags" Target="../tags/tag138.xml"/><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tags" Target="../tags/tag121.xml"/><Relationship Id="rId22" Type="http://schemas.openxmlformats.org/officeDocument/2006/relationships/tags" Target="../tags/tag129.xml"/><Relationship Id="rId27" Type="http://schemas.openxmlformats.org/officeDocument/2006/relationships/tags" Target="../tags/tag134.xml"/><Relationship Id="rId30" Type="http://schemas.openxmlformats.org/officeDocument/2006/relationships/tags" Target="../tags/tag137.xml"/><Relationship Id="rId35" Type="http://schemas.openxmlformats.org/officeDocument/2006/relationships/tags" Target="../tags/tag1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a:xfrm>
            <a:off x="742950" y="272143"/>
            <a:ext cx="8420100" cy="2387600"/>
          </a:xfrm>
        </p:spPr>
        <p:txBody>
          <a:bodyPr/>
          <a:lstStyle/>
          <a:p>
            <a:r>
              <a:rPr lang="en-US" dirty="0" smtClean="0"/>
              <a:t>Algorithms in </a:t>
            </a:r>
            <a:br>
              <a:rPr lang="en-US" dirty="0" smtClean="0"/>
            </a:br>
            <a:r>
              <a:rPr lang="en-US" dirty="0" smtClean="0"/>
              <a:t>Automotive Inverter</a:t>
            </a:r>
            <a:endParaRPr lang="en-US" dirty="0"/>
          </a:p>
        </p:txBody>
      </p:sp>
      <p:sp>
        <p:nvSpPr>
          <p:cNvPr id="5" name="Untertitel 2"/>
          <p:cNvSpPr>
            <a:spLocks noGrp="1"/>
          </p:cNvSpPr>
          <p:nvPr>
            <p:ph type="subTitle" idx="1"/>
          </p:nvPr>
        </p:nvSpPr>
        <p:spPr>
          <a:xfrm>
            <a:off x="1238250" y="5414273"/>
            <a:ext cx="7429500" cy="751114"/>
          </a:xfrm>
        </p:spPr>
        <p:txBody>
          <a:bodyPr>
            <a:normAutofit/>
          </a:bodyPr>
          <a:lstStyle/>
          <a:p>
            <a:r>
              <a:rPr lang="en-US" sz="4000" dirty="0" smtClean="0"/>
              <a:t>Motor Control and Beyond </a:t>
            </a:r>
            <a:endParaRPr lang="en-US" sz="4000" dirty="0"/>
          </a:p>
        </p:txBody>
      </p:sp>
      <p:sp>
        <p:nvSpPr>
          <p:cNvPr id="2" name="Foliennummernplatzhalter 1"/>
          <p:cNvSpPr>
            <a:spLocks noGrp="1"/>
          </p:cNvSpPr>
          <p:nvPr>
            <p:ph type="sldNum" sz="quarter" idx="12"/>
          </p:nvPr>
        </p:nvSpPr>
        <p:spPr/>
        <p:txBody>
          <a:bodyPr/>
          <a:lstStyle/>
          <a:p>
            <a:fld id="{717C32DE-5282-4EBC-AD0B-81A0FA5004BB}" type="slidenum">
              <a:rPr lang="en-US" smtClean="0"/>
              <a:t>1</a:t>
            </a:fld>
            <a:endParaRPr lang="en-US" dirty="0"/>
          </a:p>
        </p:txBody>
      </p:sp>
      <p:sp>
        <p:nvSpPr>
          <p:cNvPr id="6" name="Titel 1"/>
          <p:cNvSpPr txBox="1">
            <a:spLocks/>
          </p:cNvSpPr>
          <p:nvPr/>
        </p:nvSpPr>
        <p:spPr>
          <a:xfrm>
            <a:off x="0" y="444500"/>
            <a:ext cx="9226253" cy="368300"/>
          </a:xfrm>
          <a:prstGeom prst="rect">
            <a:avLst/>
          </a:prstGeom>
        </p:spPr>
        <p:txBody>
          <a:bodyPr vert="horz" lIns="91440" tIns="45720" rIns="91440" bIns="45720" rtlCol="0" anchor="b">
            <a:normAutofit fontScale="3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smtClean="0"/>
              <a:t>Motor Control and Beyond</a:t>
            </a:r>
            <a:endParaRPr lang="en-US" dirty="0"/>
          </a:p>
        </p:txBody>
      </p:sp>
      <p:sp>
        <p:nvSpPr>
          <p:cNvPr id="3" name="Rechteck 2"/>
          <p:cNvSpPr/>
          <p:nvPr/>
        </p:nvSpPr>
        <p:spPr>
          <a:xfrm>
            <a:off x="0" y="0"/>
            <a:ext cx="9906000" cy="8128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uppieren 26"/>
          <p:cNvGrpSpPr/>
          <p:nvPr/>
        </p:nvGrpSpPr>
        <p:grpSpPr>
          <a:xfrm>
            <a:off x="3431098" y="3352609"/>
            <a:ext cx="3774684" cy="1550824"/>
            <a:chOff x="4234661" y="3256703"/>
            <a:chExt cx="1589449" cy="653023"/>
          </a:xfrm>
        </p:grpSpPr>
        <p:grpSp>
          <p:nvGrpSpPr>
            <p:cNvPr id="7" name="Gruppieren 6"/>
            <p:cNvGrpSpPr/>
            <p:nvPr/>
          </p:nvGrpSpPr>
          <p:grpSpPr>
            <a:xfrm>
              <a:off x="4234661" y="3256703"/>
              <a:ext cx="490956" cy="360768"/>
              <a:chOff x="8169289" y="94705"/>
              <a:chExt cx="490956" cy="360768"/>
            </a:xfrm>
          </p:grpSpPr>
          <p:sp>
            <p:nvSpPr>
              <p:cNvPr id="8" name="Träne 7"/>
              <p:cNvSpPr/>
              <p:nvPr userDrawn="1"/>
            </p:nvSpPr>
            <p:spPr>
              <a:xfrm rot="8097274" flipH="1">
                <a:off x="8221039" y="110721"/>
                <a:ext cx="212876" cy="212539"/>
              </a:xfrm>
              <a:prstGeom prst="teardrop">
                <a:avLst>
                  <a:gd name="adj" fmla="val 200000"/>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krümmte Verbindung 8"/>
              <p:cNvCxnSpPr/>
              <p:nvPr userDrawn="1"/>
            </p:nvCxnSpPr>
            <p:spPr>
              <a:xfrm rot="10800000" flipH="1" flipV="1">
                <a:off x="8531800" y="306555"/>
                <a:ext cx="128445" cy="148918"/>
              </a:xfrm>
              <a:prstGeom prst="curvedConnector3">
                <a:avLst>
                  <a:gd name="adj1" fmla="val -177975"/>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Gekrümmte Verbindung 9"/>
              <p:cNvCxnSpPr/>
              <p:nvPr userDrawn="1"/>
            </p:nvCxnSpPr>
            <p:spPr>
              <a:xfrm flipH="1">
                <a:off x="8531801" y="216513"/>
                <a:ext cx="113891" cy="90042"/>
              </a:xfrm>
              <a:prstGeom prst="curvedConnector5">
                <a:avLst>
                  <a:gd name="adj1" fmla="val -70251"/>
                  <a:gd name="adj2" fmla="val 100775"/>
                  <a:gd name="adj3" fmla="val 10669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Rechteck 10"/>
              <p:cNvSpPr/>
              <p:nvPr userDrawn="1"/>
            </p:nvSpPr>
            <p:spPr>
              <a:xfrm>
                <a:off x="8182384" y="94706"/>
                <a:ext cx="60311" cy="235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cap="none" spc="0">
                  <a:ln w="22225">
                    <a:solidFill>
                      <a:schemeClr val="accent2"/>
                    </a:solidFill>
                    <a:prstDash val="solid"/>
                  </a:ln>
                  <a:solidFill>
                    <a:schemeClr val="accent2">
                      <a:lumMod val="40000"/>
                      <a:lumOff val="60000"/>
                    </a:schemeClr>
                  </a:solidFill>
                  <a:effectLst/>
                </a:endParaRPr>
              </a:p>
            </p:txBody>
          </p:sp>
          <p:sp>
            <p:nvSpPr>
              <p:cNvPr id="12" name="Rechteck 11"/>
              <p:cNvSpPr/>
              <p:nvPr userDrawn="1"/>
            </p:nvSpPr>
            <p:spPr>
              <a:xfrm>
                <a:off x="8169289" y="94705"/>
                <a:ext cx="16807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cap="none" spc="0">
                  <a:ln w="22225">
                    <a:solidFill>
                      <a:schemeClr val="accent2"/>
                    </a:solidFill>
                    <a:prstDash val="solid"/>
                  </a:ln>
                  <a:solidFill>
                    <a:schemeClr val="accent2">
                      <a:lumMod val="40000"/>
                      <a:lumOff val="60000"/>
                    </a:schemeClr>
                  </a:solidFill>
                  <a:effectLst/>
                </a:endParaRPr>
              </a:p>
            </p:txBody>
          </p:sp>
          <p:sp>
            <p:nvSpPr>
              <p:cNvPr id="13" name="Rechteck 12"/>
              <p:cNvSpPr/>
              <p:nvPr userDrawn="1"/>
            </p:nvSpPr>
            <p:spPr>
              <a:xfrm>
                <a:off x="8169289" y="285930"/>
                <a:ext cx="16807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cap="none" spc="0">
                  <a:ln w="22225">
                    <a:solidFill>
                      <a:schemeClr val="accent2"/>
                    </a:solidFill>
                    <a:prstDash val="solid"/>
                  </a:ln>
                  <a:solidFill>
                    <a:schemeClr val="accent2">
                      <a:lumMod val="40000"/>
                      <a:lumOff val="60000"/>
                    </a:schemeClr>
                  </a:solidFill>
                  <a:effectLst/>
                </a:endParaRPr>
              </a:p>
            </p:txBody>
          </p:sp>
          <p:sp>
            <p:nvSpPr>
              <p:cNvPr id="14" name="Rechteck 13"/>
              <p:cNvSpPr/>
              <p:nvPr userDrawn="1"/>
            </p:nvSpPr>
            <p:spPr>
              <a:xfrm>
                <a:off x="8169289" y="190317"/>
                <a:ext cx="16807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cap="none" spc="0">
                  <a:ln w="22225">
                    <a:solidFill>
                      <a:schemeClr val="accent2"/>
                    </a:solidFill>
                    <a:prstDash val="solid"/>
                  </a:ln>
                  <a:solidFill>
                    <a:schemeClr val="accent2">
                      <a:lumMod val="40000"/>
                      <a:lumOff val="60000"/>
                    </a:schemeClr>
                  </a:solidFill>
                  <a:effectLst/>
                </a:endParaRPr>
              </a:p>
            </p:txBody>
          </p:sp>
        </p:grpSp>
        <p:grpSp>
          <p:nvGrpSpPr>
            <p:cNvPr id="16" name="Gruppieren 15"/>
            <p:cNvGrpSpPr/>
            <p:nvPr/>
          </p:nvGrpSpPr>
          <p:grpSpPr>
            <a:xfrm>
              <a:off x="4715361" y="3262654"/>
              <a:ext cx="1108749" cy="647072"/>
              <a:chOff x="8866792" y="-393956"/>
              <a:chExt cx="614809" cy="358806"/>
            </a:xfrm>
            <a:solidFill>
              <a:schemeClr val="bg1">
                <a:lumMod val="65000"/>
              </a:schemeClr>
            </a:solidFill>
          </p:grpSpPr>
          <p:sp>
            <p:nvSpPr>
              <p:cNvPr id="17" name="Ellipse 16"/>
              <p:cNvSpPr/>
              <p:nvPr userDrawn="1"/>
            </p:nvSpPr>
            <p:spPr>
              <a:xfrm rot="21074039" flipH="1">
                <a:off x="8926961" y="-393956"/>
                <a:ext cx="389689" cy="218072"/>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userDrawn="1"/>
            </p:nvSpPr>
            <p:spPr>
              <a:xfrm>
                <a:off x="8977745" y="-249382"/>
                <a:ext cx="418716" cy="107758"/>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Ellipse 18"/>
              <p:cNvSpPr/>
              <p:nvPr userDrawn="1"/>
            </p:nvSpPr>
            <p:spPr>
              <a:xfrm flipH="1">
                <a:off x="9089157" y="-292224"/>
                <a:ext cx="389689" cy="178239"/>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p:cNvSpPr/>
              <p:nvPr userDrawn="1"/>
            </p:nvSpPr>
            <p:spPr>
              <a:xfrm flipH="1">
                <a:off x="8872533" y="-292224"/>
                <a:ext cx="389689" cy="178239"/>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userDrawn="1"/>
            </p:nvSpPr>
            <p:spPr>
              <a:xfrm rot="16200000" flipH="1">
                <a:off x="8846106" y="-201001"/>
                <a:ext cx="87092" cy="4572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p:cNvSpPr/>
              <p:nvPr userDrawn="1"/>
            </p:nvSpPr>
            <p:spPr>
              <a:xfrm rot="16200000" flipH="1">
                <a:off x="9415195" y="-201001"/>
                <a:ext cx="87092" cy="45720"/>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userDrawn="1"/>
            </p:nvSpPr>
            <p:spPr>
              <a:xfrm>
                <a:off x="8977745" y="-142908"/>
                <a:ext cx="418716" cy="10775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4" name="Ellipse 23"/>
              <p:cNvSpPr/>
              <p:nvPr/>
            </p:nvSpPr>
            <p:spPr>
              <a:xfrm flipH="1">
                <a:off x="8902910" y="-203572"/>
                <a:ext cx="121122" cy="124471"/>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p:cNvSpPr/>
              <p:nvPr userDrawn="1"/>
            </p:nvSpPr>
            <p:spPr>
              <a:xfrm flipH="1">
                <a:off x="9333754" y="-203572"/>
                <a:ext cx="121122" cy="124471"/>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p:cNvSpPr/>
              <p:nvPr userDrawn="1"/>
            </p:nvSpPr>
            <p:spPr>
              <a:xfrm rot="14837121" flipH="1">
                <a:off x="9235297" y="-330366"/>
                <a:ext cx="119859" cy="69224"/>
              </a:xfrm>
              <a:prstGeom prst="ellipse">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Tree>
    <p:extLst>
      <p:ext uri="{BB962C8B-B14F-4D97-AF65-F5344CB8AC3E}">
        <p14:creationId xmlns:p14="http://schemas.microsoft.com/office/powerpoint/2010/main" val="3631917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endParaRPr lang="en-US" dirty="0"/>
          </a:p>
        </p:txBody>
      </p:sp>
      <p:sp>
        <p:nvSpPr>
          <p:cNvPr id="3" name="Textplatzhalter 2"/>
          <p:cNvSpPr>
            <a:spLocks noGrp="1"/>
          </p:cNvSpPr>
          <p:nvPr>
            <p:ph type="body" idx="1"/>
          </p:nvPr>
        </p:nvSpPr>
        <p:spPr/>
        <p:txBody>
          <a:bodyPr/>
          <a:lstStyle/>
          <a:p>
            <a:endParaRPr lang="en-US" dirty="0"/>
          </a:p>
        </p:txBody>
      </p:sp>
      <p:sp>
        <p:nvSpPr>
          <p:cNvPr id="4" name="Inhaltsplatzhalter 3"/>
          <p:cNvSpPr>
            <a:spLocks noGrp="1"/>
          </p:cNvSpPr>
          <p:nvPr>
            <p:ph sz="half" idx="2"/>
          </p:nvPr>
        </p:nvSpPr>
        <p:spPr/>
        <p:txBody>
          <a:bodyPr/>
          <a:lstStyle/>
          <a:p>
            <a:endParaRPr lang="en-US" dirty="0"/>
          </a:p>
        </p:txBody>
      </p:sp>
      <p:sp>
        <p:nvSpPr>
          <p:cNvPr id="5" name="Textplatzhalter 4"/>
          <p:cNvSpPr>
            <a:spLocks noGrp="1"/>
          </p:cNvSpPr>
          <p:nvPr>
            <p:ph type="body" sz="quarter" idx="3"/>
          </p:nvPr>
        </p:nvSpPr>
        <p:spPr/>
        <p:txBody>
          <a:bodyPr/>
          <a:lstStyle/>
          <a:p>
            <a:endParaRPr lang="en-US" dirty="0"/>
          </a:p>
        </p:txBody>
      </p:sp>
      <p:sp>
        <p:nvSpPr>
          <p:cNvPr id="6" name="Inhaltsplatzhalter 5"/>
          <p:cNvSpPr>
            <a:spLocks noGrp="1"/>
          </p:cNvSpPr>
          <p:nvPr>
            <p:ph sz="quarter" idx="4"/>
          </p:nvPr>
        </p:nvSpPr>
        <p:spPr/>
        <p:txBody>
          <a:bodyPr/>
          <a:lstStyle/>
          <a:p>
            <a:endParaRPr lang="en-US" dirty="0"/>
          </a:p>
        </p:txBody>
      </p:sp>
      <p:sp>
        <p:nvSpPr>
          <p:cNvPr id="7" name="Foliennummernplatzhalter 6"/>
          <p:cNvSpPr>
            <a:spLocks noGrp="1"/>
          </p:cNvSpPr>
          <p:nvPr>
            <p:ph type="sldNum" sz="quarter" idx="12"/>
          </p:nvPr>
        </p:nvSpPr>
        <p:spPr/>
        <p:txBody>
          <a:bodyPr/>
          <a:lstStyle/>
          <a:p>
            <a:fld id="{32F36B79-3ACB-4ABE-9496-E272B2366BFF}" type="slidenum">
              <a:rPr lang="en-US" smtClean="0"/>
              <a:pPr/>
              <a:t>10</a:t>
            </a:fld>
            <a:endParaRPr lang="en-US" dirty="0"/>
          </a:p>
        </p:txBody>
      </p:sp>
      <p:sp>
        <p:nvSpPr>
          <p:cNvPr id="8" name="Rechteck 7"/>
          <p:cNvSpPr/>
          <p:nvPr/>
        </p:nvSpPr>
        <p:spPr>
          <a:xfrm>
            <a:off x="1" y="0"/>
            <a:ext cx="9905998"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6046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0" y="444500"/>
            <a:ext cx="9226253" cy="368300"/>
          </a:xfrm>
        </p:spPr>
        <p:txBody>
          <a:bodyPr>
            <a:normAutofit fontScale="90000"/>
          </a:bodyPr>
          <a:lstStyle/>
          <a:p>
            <a:r>
              <a:rPr lang="en-US" dirty="0" smtClean="0"/>
              <a:t>Slip Detection</a:t>
            </a:r>
            <a:endParaRPr lang="en-US" dirty="0"/>
          </a:p>
        </p:txBody>
      </p:sp>
      <p:sp>
        <p:nvSpPr>
          <p:cNvPr id="8" name="Textplatzhalter 2"/>
          <p:cNvSpPr>
            <a:spLocks noGrp="1"/>
          </p:cNvSpPr>
          <p:nvPr>
            <p:ph type="body" idx="1"/>
          </p:nvPr>
        </p:nvSpPr>
        <p:spPr>
          <a:xfrm>
            <a:off x="0" y="1053306"/>
            <a:ext cx="9906000" cy="332584"/>
          </a:xfrm>
        </p:spPr>
        <p:txBody>
          <a:bodyPr/>
          <a:lstStyle/>
          <a:p>
            <a:r>
              <a:rPr lang="en-US" dirty="0" smtClean="0"/>
              <a:t>What is Drag Torque Control?</a:t>
            </a:r>
            <a:endParaRPr lang="en-US" dirty="0"/>
          </a:p>
        </p:txBody>
      </p:sp>
      <p:sp>
        <p:nvSpPr>
          <p:cNvPr id="2" name="Foliennummernplatzhalter 1"/>
          <p:cNvSpPr>
            <a:spLocks noGrp="1"/>
          </p:cNvSpPr>
          <p:nvPr>
            <p:ph type="sldNum" sz="quarter" idx="12"/>
          </p:nvPr>
        </p:nvSpPr>
        <p:spPr/>
        <p:txBody>
          <a:bodyPr/>
          <a:lstStyle/>
          <a:p>
            <a:fld id="{32F36B79-3ACB-4ABE-9496-E272B2366BFF}" type="slidenum">
              <a:rPr lang="en-US" smtClean="0"/>
              <a:pPr/>
              <a:t>11</a:t>
            </a:fld>
            <a:endParaRPr lang="en-US" dirty="0"/>
          </a:p>
        </p:txBody>
      </p:sp>
      <p:grpSp>
        <p:nvGrpSpPr>
          <p:cNvPr id="84" name="Gruppieren 83"/>
          <p:cNvGrpSpPr/>
          <p:nvPr/>
        </p:nvGrpSpPr>
        <p:grpSpPr>
          <a:xfrm>
            <a:off x="4708366" y="2159796"/>
            <a:ext cx="4747563" cy="3639376"/>
            <a:chOff x="5237018" y="2120519"/>
            <a:chExt cx="3505200" cy="2687008"/>
          </a:xfrm>
        </p:grpSpPr>
        <p:pic>
          <p:nvPicPr>
            <p:cNvPr id="81" name="Grafik 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9893" y="2120519"/>
              <a:ext cx="3219450" cy="2571750"/>
            </a:xfrm>
            <a:prstGeom prst="rect">
              <a:avLst/>
            </a:prstGeom>
          </p:spPr>
        </p:pic>
        <p:sp>
          <p:nvSpPr>
            <p:cNvPr id="83" name="Rechteck 82"/>
            <p:cNvSpPr/>
            <p:nvPr/>
          </p:nvSpPr>
          <p:spPr>
            <a:xfrm>
              <a:off x="5237018" y="4336473"/>
              <a:ext cx="3505200" cy="471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386" name="Picture 2" descr="http://funnyanimalpictures.funnypicturesutopia.com/pics/7/With-Anti-break-System-And-With-Out---Tips-For-Driving-With-ABS--Anti-Lock-Brake-Systems-.jpg"/>
          <p:cNvPicPr>
            <a:picLocks noChangeAspect="1" noChangeArrowheads="1"/>
          </p:cNvPicPr>
          <p:nvPr/>
        </p:nvPicPr>
        <p:blipFill rotWithShape="1">
          <a:blip r:embed="rId4">
            <a:extLst>
              <a:ext uri="{28A0092B-C50C-407E-A947-70E740481C1C}">
                <a14:useLocalDpi xmlns:a14="http://schemas.microsoft.com/office/drawing/2010/main" val="0"/>
              </a:ext>
            </a:extLst>
          </a:blip>
          <a:srcRect l="20478" t="8950" r="20098" b="33494"/>
          <a:stretch/>
        </p:blipFill>
        <p:spPr bwMode="auto">
          <a:xfrm>
            <a:off x="721426" y="2159795"/>
            <a:ext cx="3297381" cy="3018497"/>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2509302" y="6157528"/>
            <a:ext cx="2491964" cy="276999"/>
          </a:xfrm>
          <a:prstGeom prst="rect">
            <a:avLst/>
          </a:prstGeom>
          <a:noFill/>
        </p:spPr>
        <p:txBody>
          <a:bodyPr wrap="none" rtlCol="0">
            <a:spAutoFit/>
          </a:bodyPr>
          <a:lstStyle/>
          <a:p>
            <a:r>
              <a:rPr lang="en-US" sz="1200" dirty="0" smtClean="0"/>
              <a:t>Source: fotoguzzi@photobucket.com</a:t>
            </a:r>
            <a:endParaRPr lang="en-US" sz="1200" dirty="0"/>
          </a:p>
        </p:txBody>
      </p:sp>
      <p:sp>
        <p:nvSpPr>
          <p:cNvPr id="10" name="Textfeld 9"/>
          <p:cNvSpPr txBox="1"/>
          <p:nvPr/>
        </p:nvSpPr>
        <p:spPr>
          <a:xfrm>
            <a:off x="7082148" y="6157528"/>
            <a:ext cx="2630336" cy="276999"/>
          </a:xfrm>
          <a:prstGeom prst="rect">
            <a:avLst/>
          </a:prstGeom>
          <a:noFill/>
        </p:spPr>
        <p:txBody>
          <a:bodyPr wrap="none" rtlCol="0">
            <a:spAutoFit/>
          </a:bodyPr>
          <a:lstStyle/>
          <a:p>
            <a:pPr algn="r"/>
            <a:r>
              <a:rPr lang="en-US" sz="1200" dirty="0" smtClean="0"/>
              <a:t>Source: BoschGlobe125@youtube.com</a:t>
            </a:r>
            <a:endParaRPr lang="en-US" sz="1200" dirty="0"/>
          </a:p>
        </p:txBody>
      </p:sp>
    </p:spTree>
    <p:extLst>
      <p:ext uri="{BB962C8B-B14F-4D97-AF65-F5344CB8AC3E}">
        <p14:creationId xmlns:p14="http://schemas.microsoft.com/office/powerpoint/2010/main" val="388821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500"/>
                                        <p:tgtEl>
                                          <p:spTgt spid="8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0" y="444500"/>
            <a:ext cx="9226253" cy="368300"/>
          </a:xfrm>
        </p:spPr>
        <p:txBody>
          <a:bodyPr>
            <a:normAutofit fontScale="90000"/>
          </a:bodyPr>
          <a:lstStyle/>
          <a:p>
            <a:r>
              <a:rPr lang="en-US" altLang="de-DE" dirty="0" smtClean="0"/>
              <a:t>Function Design</a:t>
            </a:r>
            <a:endParaRPr lang="en-US" dirty="0"/>
          </a:p>
        </p:txBody>
      </p:sp>
      <p:sp>
        <p:nvSpPr>
          <p:cNvPr id="8" name="Textplatzhalter 2"/>
          <p:cNvSpPr>
            <a:spLocks noGrp="1"/>
          </p:cNvSpPr>
          <p:nvPr>
            <p:ph type="body" idx="1"/>
          </p:nvPr>
        </p:nvSpPr>
        <p:spPr>
          <a:xfrm>
            <a:off x="0" y="1053306"/>
            <a:ext cx="9906000" cy="332584"/>
          </a:xfrm>
        </p:spPr>
        <p:txBody>
          <a:bodyPr/>
          <a:lstStyle/>
          <a:p>
            <a:r>
              <a:rPr lang="en-US" dirty="0" smtClean="0"/>
              <a:t>Order of Events for Locking Motor</a:t>
            </a:r>
            <a:endParaRPr lang="en-US" dirty="0"/>
          </a:p>
        </p:txBody>
      </p:sp>
      <p:sp>
        <p:nvSpPr>
          <p:cNvPr id="2" name="Foliennummernplatzhalter 1"/>
          <p:cNvSpPr>
            <a:spLocks noGrp="1"/>
          </p:cNvSpPr>
          <p:nvPr>
            <p:ph type="sldNum" sz="quarter" idx="12"/>
          </p:nvPr>
        </p:nvSpPr>
        <p:spPr/>
        <p:txBody>
          <a:bodyPr/>
          <a:lstStyle/>
          <a:p>
            <a:fld id="{32F36B79-3ACB-4ABE-9496-E272B2366BFF}" type="slidenum">
              <a:rPr lang="en-US" smtClean="0"/>
              <a:pPr/>
              <a:t>12</a:t>
            </a:fld>
            <a:endParaRPr lang="en-US" dirty="0"/>
          </a:p>
        </p:txBody>
      </p:sp>
      <p:graphicFrame>
        <p:nvGraphicFramePr>
          <p:cNvPr id="4" name="Tabelle 3"/>
          <p:cNvGraphicFramePr>
            <a:graphicFrameLocks noGrp="1"/>
          </p:cNvGraphicFramePr>
          <p:nvPr>
            <p:extLst>
              <p:ext uri="{D42A27DB-BD31-4B8C-83A1-F6EECF244321}">
                <p14:modId xmlns:p14="http://schemas.microsoft.com/office/powerpoint/2010/main" val="3599431297"/>
              </p:ext>
            </p:extLst>
          </p:nvPr>
        </p:nvGraphicFramePr>
        <p:xfrm>
          <a:off x="417802" y="1493115"/>
          <a:ext cx="3530221" cy="4561004"/>
        </p:xfrm>
        <a:graphic>
          <a:graphicData uri="http://schemas.openxmlformats.org/drawingml/2006/table">
            <a:tbl>
              <a:tblPr/>
              <a:tblGrid>
                <a:gridCol w="441278"/>
                <a:gridCol w="3088943"/>
              </a:tblGrid>
              <a:tr h="934511">
                <a:tc>
                  <a:txBody>
                    <a:bodyPr/>
                    <a:lstStyle>
                      <a:lvl1pPr eaLnBrk="0" hangingPunct="0">
                        <a:spcAft>
                          <a:spcPts val="400"/>
                        </a:spcAft>
                        <a:buFont typeface="Arial" panose="020B0604020202020204" pitchFamily="34" charset="0"/>
                        <a:defRPr sz="1200" b="1">
                          <a:solidFill>
                            <a:schemeClr val="tx1"/>
                          </a:solidFill>
                          <a:latin typeface="Arial" panose="020B0604020202020204" pitchFamily="34" charset="0"/>
                          <a:ea typeface="ＭＳ Ｐゴシック" panose="020B0600070205080204" pitchFamily="34" charset="-128"/>
                        </a:defRPr>
                      </a:lvl1pPr>
                      <a:lvl2pPr marL="742950" indent="-285750" eaLnBrk="0" hangingPunct="0">
                        <a:spcAft>
                          <a:spcPts val="400"/>
                        </a:spcAft>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Aft>
                          <a:spcPts val="400"/>
                        </a:spcAft>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2400" b="1" i="0" u="none" strike="noStrike" cap="none" normalizeH="0" baseline="0" dirty="0" smtClean="0">
                          <a:ln>
                            <a:noFill/>
                          </a:ln>
                          <a:solidFill>
                            <a:schemeClr val="tx1"/>
                          </a:solidFill>
                          <a:effectLst/>
                          <a:latin typeface="+mn-lt"/>
                          <a:ea typeface="ＭＳ Ｐゴシック" panose="020B0600070205080204" pitchFamily="34" charset="-128"/>
                        </a:rPr>
                        <a:t>1</a:t>
                      </a:r>
                    </a:p>
                  </a:txBody>
                  <a:tcPr horzOverflow="overflow">
                    <a:lnL>
                      <a:noFill/>
                    </a:lnL>
                    <a:lnR>
                      <a:noFill/>
                    </a:lnR>
                    <a:lnT>
                      <a:noFill/>
                    </a:lnT>
                    <a:lnB>
                      <a:noFill/>
                    </a:lnB>
                    <a:lnTlToBr>
                      <a:noFill/>
                    </a:lnTlToBr>
                    <a:lnBlToTr>
                      <a:noFill/>
                    </a:lnBlToTr>
                    <a:noFill/>
                  </a:tcPr>
                </a:tc>
                <a:tc>
                  <a:txBody>
                    <a:bodyPr/>
                    <a:lstStyle>
                      <a:lvl1pPr eaLnBrk="0" hangingPunct="0">
                        <a:spcAft>
                          <a:spcPts val="400"/>
                        </a:spcAft>
                        <a:buFont typeface="Arial" panose="020B0604020202020204" pitchFamily="34" charset="0"/>
                        <a:defRPr sz="1200" b="1">
                          <a:solidFill>
                            <a:schemeClr val="tx1"/>
                          </a:solidFill>
                          <a:latin typeface="Arial" panose="020B0604020202020204" pitchFamily="34" charset="0"/>
                          <a:ea typeface="ＭＳ Ｐゴシック" panose="020B0600070205080204" pitchFamily="34" charset="-128"/>
                        </a:defRPr>
                      </a:lvl1pPr>
                      <a:lvl2pPr marL="742950" indent="-285750" eaLnBrk="0" hangingPunct="0">
                        <a:spcAft>
                          <a:spcPts val="400"/>
                        </a:spcAft>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Aft>
                          <a:spcPts val="400"/>
                        </a:spcAft>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2400" b="0" i="0" u="none" strike="noStrike" cap="none" normalizeH="0" baseline="0" dirty="0" smtClean="0">
                          <a:ln>
                            <a:noFill/>
                          </a:ln>
                          <a:solidFill>
                            <a:schemeClr val="tx1"/>
                          </a:solidFill>
                          <a:effectLst/>
                          <a:latin typeface="+mn-lt"/>
                          <a:ea typeface="ＭＳ Ｐゴシック" panose="020B0600070205080204" pitchFamily="34" charset="-128"/>
                        </a:rPr>
                        <a:t>Driver requests </a:t>
                      </a:r>
                      <a:br>
                        <a:rPr kumimoji="0" lang="en-US" altLang="de-DE" sz="2400" b="0" i="0" u="none" strike="noStrike" cap="none" normalizeH="0" baseline="0" dirty="0" smtClean="0">
                          <a:ln>
                            <a:noFill/>
                          </a:ln>
                          <a:solidFill>
                            <a:schemeClr val="tx1"/>
                          </a:solidFill>
                          <a:effectLst/>
                          <a:latin typeface="+mn-lt"/>
                          <a:ea typeface="ＭＳ Ｐゴシック" panose="020B0600070205080204" pitchFamily="34" charset="-128"/>
                        </a:rPr>
                      </a:br>
                      <a:r>
                        <a:rPr kumimoji="0" lang="en-US" altLang="de-DE" sz="2400" b="0" i="0" u="none" strike="noStrike" cap="none" normalizeH="0" baseline="0" dirty="0" smtClean="0">
                          <a:ln>
                            <a:noFill/>
                          </a:ln>
                          <a:solidFill>
                            <a:schemeClr val="tx1"/>
                          </a:solidFill>
                          <a:effectLst/>
                          <a:latin typeface="+mn-lt"/>
                          <a:ea typeface="ＭＳ Ｐゴシック" panose="020B0600070205080204" pitchFamily="34" charset="-128"/>
                        </a:rPr>
                        <a:t>negative torque</a:t>
                      </a:r>
                    </a:p>
                  </a:txBody>
                  <a:tcPr horzOverflow="overflow">
                    <a:lnL>
                      <a:noFill/>
                    </a:lnL>
                    <a:lnR>
                      <a:noFill/>
                    </a:lnR>
                    <a:lnT>
                      <a:noFill/>
                    </a:lnT>
                    <a:lnB>
                      <a:noFill/>
                    </a:lnB>
                    <a:lnTlToBr>
                      <a:noFill/>
                    </a:lnTlToBr>
                    <a:lnBlToTr>
                      <a:noFill/>
                    </a:lnBlToTr>
                    <a:noFill/>
                  </a:tcPr>
                </a:tc>
              </a:tr>
              <a:tr h="934511">
                <a:tc>
                  <a:txBody>
                    <a:bodyPr/>
                    <a:lstStyle>
                      <a:lvl1pPr eaLnBrk="0" hangingPunct="0">
                        <a:spcAft>
                          <a:spcPts val="400"/>
                        </a:spcAft>
                        <a:buFont typeface="Arial" panose="020B0604020202020204" pitchFamily="34" charset="0"/>
                        <a:defRPr sz="1200" b="1">
                          <a:solidFill>
                            <a:schemeClr val="tx1"/>
                          </a:solidFill>
                          <a:latin typeface="Arial" panose="020B0604020202020204" pitchFamily="34" charset="0"/>
                          <a:ea typeface="ＭＳ Ｐゴシック" panose="020B0600070205080204" pitchFamily="34" charset="-128"/>
                        </a:defRPr>
                      </a:lvl1pPr>
                      <a:lvl2pPr marL="742950" indent="-285750" eaLnBrk="0" hangingPunct="0">
                        <a:spcAft>
                          <a:spcPts val="400"/>
                        </a:spcAft>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Aft>
                          <a:spcPts val="400"/>
                        </a:spcAft>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2400" b="1" i="0" u="none" strike="noStrike" cap="none" normalizeH="0" baseline="0" dirty="0" smtClean="0">
                          <a:ln>
                            <a:noFill/>
                          </a:ln>
                          <a:solidFill>
                            <a:schemeClr val="tx1"/>
                          </a:solidFill>
                          <a:effectLst/>
                          <a:latin typeface="+mn-lt"/>
                          <a:ea typeface="ＭＳ Ｐゴシック" panose="020B0600070205080204" pitchFamily="34" charset="-128"/>
                        </a:rPr>
                        <a:t>2</a:t>
                      </a:r>
                    </a:p>
                  </a:txBody>
                  <a:tcPr horzOverflow="overflow">
                    <a:lnL>
                      <a:noFill/>
                    </a:lnL>
                    <a:lnR>
                      <a:noFill/>
                    </a:lnR>
                    <a:lnT>
                      <a:noFill/>
                    </a:lnT>
                    <a:lnB>
                      <a:noFill/>
                    </a:lnB>
                    <a:lnTlToBr>
                      <a:noFill/>
                    </a:lnTlToBr>
                    <a:lnBlToTr>
                      <a:noFill/>
                    </a:lnBlToTr>
                    <a:noFill/>
                  </a:tcPr>
                </a:tc>
                <a:tc>
                  <a:txBody>
                    <a:bodyPr/>
                    <a:lstStyle>
                      <a:lvl1pPr eaLnBrk="0" hangingPunct="0">
                        <a:spcAft>
                          <a:spcPts val="400"/>
                        </a:spcAft>
                        <a:buFont typeface="Arial" panose="020B0604020202020204" pitchFamily="34" charset="0"/>
                        <a:defRPr sz="1200" b="1">
                          <a:solidFill>
                            <a:schemeClr val="tx1"/>
                          </a:solidFill>
                          <a:latin typeface="Arial" panose="020B0604020202020204" pitchFamily="34" charset="0"/>
                          <a:ea typeface="ＭＳ Ｐゴシック" panose="020B0600070205080204" pitchFamily="34" charset="-128"/>
                        </a:defRPr>
                      </a:lvl1pPr>
                      <a:lvl2pPr marL="742950" indent="-285750" eaLnBrk="0" hangingPunct="0">
                        <a:spcAft>
                          <a:spcPts val="400"/>
                        </a:spcAft>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Aft>
                          <a:spcPts val="400"/>
                        </a:spcAft>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2400" b="0" i="0" u="none" strike="noStrike" cap="none" normalizeH="0" baseline="0" dirty="0" smtClean="0">
                          <a:ln>
                            <a:noFill/>
                          </a:ln>
                          <a:solidFill>
                            <a:schemeClr val="tx1"/>
                          </a:solidFill>
                          <a:effectLst/>
                          <a:latin typeface="+mn-lt"/>
                          <a:ea typeface="ＭＳ Ｐゴシック" panose="020B0600070205080204" pitchFamily="34" charset="-128"/>
                        </a:rPr>
                        <a:t>Vehicle on</a:t>
                      </a:r>
                      <a:br>
                        <a:rPr kumimoji="0" lang="en-US" altLang="de-DE" sz="2400" b="0" i="0" u="none" strike="noStrike" cap="none" normalizeH="0" baseline="0" dirty="0" smtClean="0">
                          <a:ln>
                            <a:noFill/>
                          </a:ln>
                          <a:solidFill>
                            <a:schemeClr val="tx1"/>
                          </a:solidFill>
                          <a:effectLst/>
                          <a:latin typeface="+mn-lt"/>
                          <a:ea typeface="ＭＳ Ｐゴシック" panose="020B0600070205080204" pitchFamily="34" charset="-128"/>
                        </a:rPr>
                      </a:br>
                      <a:r>
                        <a:rPr kumimoji="0" lang="en-US" altLang="de-DE" sz="2400" b="0" i="0" u="none" strike="noStrike" cap="none" normalizeH="0" baseline="0" dirty="0" smtClean="0">
                          <a:ln>
                            <a:noFill/>
                          </a:ln>
                          <a:solidFill>
                            <a:schemeClr val="tx1"/>
                          </a:solidFill>
                          <a:effectLst/>
                          <a:latin typeface="+mn-lt"/>
                          <a:ea typeface="ＭＳ Ｐゴシック" panose="020B0600070205080204" pitchFamily="34" charset="-128"/>
                        </a:rPr>
                        <a:t>low friction surface</a:t>
                      </a:r>
                    </a:p>
                  </a:txBody>
                  <a:tcPr horzOverflow="overflow">
                    <a:lnL>
                      <a:noFill/>
                    </a:lnL>
                    <a:lnR>
                      <a:noFill/>
                    </a:lnR>
                    <a:lnT>
                      <a:noFill/>
                    </a:lnT>
                    <a:lnB>
                      <a:noFill/>
                    </a:lnB>
                    <a:lnTlToBr>
                      <a:noFill/>
                    </a:lnTlToBr>
                    <a:lnBlToTr>
                      <a:noFill/>
                    </a:lnBlToTr>
                    <a:noFill/>
                  </a:tcPr>
                </a:tc>
              </a:tr>
              <a:tr h="726537">
                <a:tc>
                  <a:txBody>
                    <a:bodyPr/>
                    <a:lstStyle>
                      <a:lvl1pPr eaLnBrk="0" hangingPunct="0">
                        <a:spcAft>
                          <a:spcPts val="400"/>
                        </a:spcAft>
                        <a:buFont typeface="Arial" panose="020B0604020202020204" pitchFamily="34" charset="0"/>
                        <a:defRPr sz="1200" b="1">
                          <a:solidFill>
                            <a:schemeClr val="tx1"/>
                          </a:solidFill>
                          <a:latin typeface="Arial" panose="020B0604020202020204" pitchFamily="34" charset="0"/>
                          <a:ea typeface="ＭＳ Ｐゴシック" panose="020B0600070205080204" pitchFamily="34" charset="-128"/>
                        </a:defRPr>
                      </a:lvl1pPr>
                      <a:lvl2pPr marL="742950" indent="-285750" eaLnBrk="0" hangingPunct="0">
                        <a:spcAft>
                          <a:spcPts val="400"/>
                        </a:spcAft>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Aft>
                          <a:spcPts val="400"/>
                        </a:spcAft>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2400" b="1" i="0" u="none" strike="noStrike" cap="none" normalizeH="0" baseline="0" dirty="0" smtClean="0">
                          <a:ln>
                            <a:noFill/>
                          </a:ln>
                          <a:solidFill>
                            <a:schemeClr val="tx1"/>
                          </a:solidFill>
                          <a:effectLst/>
                          <a:latin typeface="+mn-lt"/>
                          <a:ea typeface="ＭＳ Ｐゴシック" panose="020B0600070205080204" pitchFamily="34" charset="-128"/>
                        </a:rPr>
                        <a:t>3</a:t>
                      </a:r>
                    </a:p>
                  </a:txBody>
                  <a:tcPr horzOverflow="overflow">
                    <a:lnL>
                      <a:noFill/>
                    </a:lnL>
                    <a:lnR>
                      <a:noFill/>
                    </a:lnR>
                    <a:lnT>
                      <a:noFill/>
                    </a:lnT>
                    <a:lnB>
                      <a:noFill/>
                    </a:lnB>
                    <a:lnTlToBr>
                      <a:noFill/>
                    </a:lnTlToBr>
                    <a:lnBlToTr>
                      <a:noFill/>
                    </a:lnBlToTr>
                    <a:noFill/>
                  </a:tcPr>
                </a:tc>
                <a:tc>
                  <a:txBody>
                    <a:bodyPr/>
                    <a:lstStyle>
                      <a:lvl1pPr eaLnBrk="0" hangingPunct="0">
                        <a:spcAft>
                          <a:spcPts val="400"/>
                        </a:spcAft>
                        <a:buFont typeface="Arial" panose="020B0604020202020204" pitchFamily="34" charset="0"/>
                        <a:defRPr sz="1200" b="1">
                          <a:solidFill>
                            <a:schemeClr val="tx1"/>
                          </a:solidFill>
                          <a:latin typeface="Arial" panose="020B0604020202020204" pitchFamily="34" charset="0"/>
                          <a:ea typeface="ＭＳ Ｐゴシック" panose="020B0600070205080204" pitchFamily="34" charset="-128"/>
                        </a:defRPr>
                      </a:lvl1pPr>
                      <a:lvl2pPr marL="742950" indent="-285750" eaLnBrk="0" hangingPunct="0">
                        <a:spcAft>
                          <a:spcPts val="400"/>
                        </a:spcAft>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Aft>
                          <a:spcPts val="400"/>
                        </a:spcAft>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2400" b="0" i="0" u="none" strike="noStrike" cap="none" normalizeH="0" baseline="0" dirty="0" smtClean="0">
                          <a:ln>
                            <a:noFill/>
                          </a:ln>
                          <a:solidFill>
                            <a:schemeClr val="tx1"/>
                          </a:solidFill>
                          <a:effectLst/>
                          <a:latin typeface="+mn-lt"/>
                          <a:ea typeface="ＭＳ Ｐゴシック" panose="020B0600070205080204" pitchFamily="34" charset="-128"/>
                        </a:rPr>
                        <a:t>Reduction of torque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2400" b="0" i="0" u="none" strike="noStrike" cap="none" normalizeH="0" baseline="0" dirty="0" smtClean="0">
                          <a:ln>
                            <a:noFill/>
                          </a:ln>
                          <a:solidFill>
                            <a:schemeClr val="tx1"/>
                          </a:solidFill>
                          <a:effectLst/>
                          <a:latin typeface="+mn-lt"/>
                          <a:ea typeface="ＭＳ Ｐゴシック" panose="020B0600070205080204" pitchFamily="34" charset="-128"/>
                        </a:rPr>
                        <a:t>by anti-lock</a:t>
                      </a:r>
                    </a:p>
                  </a:txBody>
                  <a:tcPr horzOverflow="overflow">
                    <a:lnL>
                      <a:noFill/>
                    </a:lnL>
                    <a:lnR>
                      <a:noFill/>
                    </a:lnR>
                    <a:lnT>
                      <a:noFill/>
                    </a:lnT>
                    <a:lnB>
                      <a:noFill/>
                    </a:lnB>
                    <a:lnTlToBr>
                      <a:noFill/>
                    </a:lnTlToBr>
                    <a:lnBlToTr>
                      <a:noFill/>
                    </a:lnBlToTr>
                    <a:noFill/>
                  </a:tcPr>
                </a:tc>
              </a:tr>
              <a:tr h="934511">
                <a:tc>
                  <a:txBody>
                    <a:bodyPr/>
                    <a:lstStyle>
                      <a:lvl1pPr eaLnBrk="0" hangingPunct="0">
                        <a:spcAft>
                          <a:spcPts val="400"/>
                        </a:spcAft>
                        <a:buFont typeface="Arial" panose="020B0604020202020204" pitchFamily="34" charset="0"/>
                        <a:defRPr sz="1200" b="1">
                          <a:solidFill>
                            <a:schemeClr val="tx1"/>
                          </a:solidFill>
                          <a:latin typeface="Arial" panose="020B0604020202020204" pitchFamily="34" charset="0"/>
                          <a:ea typeface="ＭＳ Ｐゴシック" panose="020B0600070205080204" pitchFamily="34" charset="-128"/>
                        </a:defRPr>
                      </a:lvl1pPr>
                      <a:lvl2pPr marL="742950" indent="-285750" eaLnBrk="0" hangingPunct="0">
                        <a:spcAft>
                          <a:spcPts val="400"/>
                        </a:spcAft>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Aft>
                          <a:spcPts val="400"/>
                        </a:spcAft>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de-DE" sz="2400" b="1" i="0" u="none" strike="noStrike" cap="none" normalizeH="0" baseline="0" dirty="0" smtClean="0">
                        <a:ln>
                          <a:noFill/>
                        </a:ln>
                        <a:solidFill>
                          <a:schemeClr val="tx1"/>
                        </a:solidFill>
                        <a:effectLst/>
                        <a:latin typeface="+mn-lt"/>
                        <a:ea typeface="ＭＳ Ｐゴシック" panose="020B0600070205080204" pitchFamily="34" charset="-128"/>
                      </a:endParaRPr>
                    </a:p>
                  </a:txBody>
                  <a:tcPr horzOverflow="overflow">
                    <a:lnL>
                      <a:noFill/>
                    </a:lnL>
                    <a:lnR>
                      <a:noFill/>
                    </a:lnR>
                    <a:lnT>
                      <a:noFill/>
                    </a:lnT>
                    <a:lnB>
                      <a:noFill/>
                    </a:lnB>
                    <a:lnTlToBr>
                      <a:noFill/>
                    </a:lnTlToBr>
                    <a:lnBlToTr>
                      <a:noFill/>
                    </a:lnBlToTr>
                    <a:noFill/>
                  </a:tcPr>
                </a:tc>
                <a:tc>
                  <a:txBody>
                    <a:bodyPr/>
                    <a:lstStyle>
                      <a:lvl1pPr eaLnBrk="0" hangingPunct="0">
                        <a:spcAft>
                          <a:spcPts val="400"/>
                        </a:spcAft>
                        <a:buFont typeface="Arial" panose="020B0604020202020204" pitchFamily="34" charset="0"/>
                        <a:defRPr sz="1200" b="1">
                          <a:solidFill>
                            <a:schemeClr val="tx1"/>
                          </a:solidFill>
                          <a:latin typeface="Arial" panose="020B0604020202020204" pitchFamily="34" charset="0"/>
                          <a:ea typeface="ＭＳ Ｐゴシック" panose="020B0600070205080204" pitchFamily="34" charset="-128"/>
                        </a:defRPr>
                      </a:lvl1pPr>
                      <a:lvl2pPr marL="742950" indent="-285750" eaLnBrk="0" hangingPunct="0">
                        <a:spcAft>
                          <a:spcPts val="400"/>
                        </a:spcAft>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Aft>
                          <a:spcPts val="400"/>
                        </a:spcAft>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2400" b="0" i="0" u="none" strike="noStrike" cap="none" normalizeH="0" baseline="0" dirty="0" smtClean="0">
                          <a:ln>
                            <a:noFill/>
                          </a:ln>
                          <a:solidFill>
                            <a:schemeClr val="tx1"/>
                          </a:solidFill>
                          <a:effectLst/>
                          <a:latin typeface="+mn-lt"/>
                          <a:ea typeface="ＭＳ Ｐゴシック" panose="020B0600070205080204" pitchFamily="34" charset="-128"/>
                        </a:rPr>
                        <a:t>Trying to stay </a:t>
                      </a:r>
                      <a:br>
                        <a:rPr kumimoji="0" lang="en-US" altLang="de-DE" sz="2400" b="0" i="0" u="none" strike="noStrike" cap="none" normalizeH="0" baseline="0" dirty="0" smtClean="0">
                          <a:ln>
                            <a:noFill/>
                          </a:ln>
                          <a:solidFill>
                            <a:schemeClr val="tx1"/>
                          </a:solidFill>
                          <a:effectLst/>
                          <a:latin typeface="+mn-lt"/>
                          <a:ea typeface="ＭＳ Ｐゴシック" panose="020B0600070205080204" pitchFamily="34" charset="-128"/>
                        </a:rPr>
                      </a:br>
                      <a:r>
                        <a:rPr kumimoji="0" lang="en-US" altLang="de-DE" sz="2400" b="0" i="0" u="none" strike="noStrike" cap="none" normalizeH="0" baseline="0" dirty="0" smtClean="0">
                          <a:ln>
                            <a:noFill/>
                          </a:ln>
                          <a:solidFill>
                            <a:schemeClr val="tx1"/>
                          </a:solidFill>
                          <a:effectLst/>
                          <a:latin typeface="+mn-lt"/>
                          <a:ea typeface="ＭＳ Ｐゴシック" panose="020B0600070205080204" pitchFamily="34" charset="-128"/>
                        </a:rPr>
                        <a:t>on friction limit</a:t>
                      </a:r>
                    </a:p>
                  </a:txBody>
                  <a:tcPr horzOverflow="overflow">
                    <a:lnL>
                      <a:noFill/>
                    </a:lnL>
                    <a:lnR>
                      <a:noFill/>
                    </a:lnR>
                    <a:lnT>
                      <a:noFill/>
                    </a:lnT>
                    <a:lnB>
                      <a:noFill/>
                    </a:lnB>
                    <a:lnTlToBr>
                      <a:noFill/>
                    </a:lnTlToBr>
                    <a:lnBlToTr>
                      <a:noFill/>
                    </a:lnBlToTr>
                    <a:noFill/>
                  </a:tcPr>
                </a:tc>
              </a:tr>
              <a:tr h="934511">
                <a:tc>
                  <a:txBody>
                    <a:bodyPr/>
                    <a:lstStyle>
                      <a:lvl1pPr eaLnBrk="0" hangingPunct="0">
                        <a:spcAft>
                          <a:spcPts val="400"/>
                        </a:spcAft>
                        <a:buFont typeface="Arial" panose="020B0604020202020204" pitchFamily="34" charset="0"/>
                        <a:defRPr sz="1200" b="1">
                          <a:solidFill>
                            <a:schemeClr val="tx1"/>
                          </a:solidFill>
                          <a:latin typeface="Arial" panose="020B0604020202020204" pitchFamily="34" charset="0"/>
                          <a:ea typeface="ＭＳ Ｐゴシック" panose="020B0600070205080204" pitchFamily="34" charset="-128"/>
                        </a:defRPr>
                      </a:lvl1pPr>
                      <a:lvl2pPr marL="742950" indent="-285750" eaLnBrk="0" hangingPunct="0">
                        <a:spcAft>
                          <a:spcPts val="400"/>
                        </a:spcAft>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Aft>
                          <a:spcPts val="400"/>
                        </a:spcAft>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2400" b="1" i="0" u="none" strike="noStrike" cap="none" normalizeH="0" baseline="0" dirty="0" smtClean="0">
                          <a:ln>
                            <a:noFill/>
                          </a:ln>
                          <a:solidFill>
                            <a:schemeClr val="tx1"/>
                          </a:solidFill>
                          <a:effectLst/>
                          <a:latin typeface="+mn-lt"/>
                          <a:ea typeface="ＭＳ Ｐゴシック" panose="020B0600070205080204" pitchFamily="34" charset="-128"/>
                        </a:rPr>
                        <a:t>4</a:t>
                      </a:r>
                    </a:p>
                  </a:txBody>
                  <a:tcPr horzOverflow="overflow">
                    <a:lnL>
                      <a:noFill/>
                    </a:lnL>
                    <a:lnR>
                      <a:noFill/>
                    </a:lnR>
                    <a:lnT>
                      <a:noFill/>
                    </a:lnT>
                    <a:lnB>
                      <a:noFill/>
                    </a:lnB>
                    <a:lnTlToBr>
                      <a:noFill/>
                    </a:lnTlToBr>
                    <a:lnBlToTr>
                      <a:noFill/>
                    </a:lnBlToTr>
                    <a:noFill/>
                  </a:tcPr>
                </a:tc>
                <a:tc>
                  <a:txBody>
                    <a:bodyPr/>
                    <a:lstStyle>
                      <a:lvl1pPr eaLnBrk="0" hangingPunct="0">
                        <a:spcAft>
                          <a:spcPts val="400"/>
                        </a:spcAft>
                        <a:buFont typeface="Arial" panose="020B0604020202020204" pitchFamily="34" charset="0"/>
                        <a:defRPr sz="1200" b="1">
                          <a:solidFill>
                            <a:schemeClr val="tx1"/>
                          </a:solidFill>
                          <a:latin typeface="Arial" panose="020B0604020202020204" pitchFamily="34" charset="0"/>
                          <a:ea typeface="ＭＳ Ｐゴシック" panose="020B0600070205080204" pitchFamily="34" charset="-128"/>
                        </a:defRPr>
                      </a:lvl1pPr>
                      <a:lvl2pPr marL="742950" indent="-285750" eaLnBrk="0" hangingPunct="0">
                        <a:spcAft>
                          <a:spcPts val="400"/>
                        </a:spcAft>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Aft>
                          <a:spcPts val="400"/>
                        </a:spcAft>
                        <a:buFont typeface="Arial" panose="020B0604020202020204" pitchFamily="34" charset="0"/>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ts val="400"/>
                        </a:spcAft>
                        <a:buFont typeface="Arial" panose="020B0604020202020204" pitchFamily="34" charset="0"/>
                        <a:defRPr sz="1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2400" b="0" i="0" u="none" strike="noStrike" cap="none" normalizeH="0" baseline="0" dirty="0" smtClean="0">
                          <a:ln>
                            <a:noFill/>
                          </a:ln>
                          <a:solidFill>
                            <a:schemeClr val="tx1"/>
                          </a:solidFill>
                          <a:effectLst/>
                          <a:latin typeface="+mn-lt"/>
                          <a:ea typeface="ＭＳ Ｐゴシック" panose="020B0600070205080204" pitchFamily="34" charset="-128"/>
                        </a:rPr>
                        <a:t>Driver releases</a:t>
                      </a:r>
                      <a:br>
                        <a:rPr kumimoji="0" lang="en-US" altLang="de-DE" sz="2400" b="0" i="0" u="none" strike="noStrike" cap="none" normalizeH="0" baseline="0" dirty="0" smtClean="0">
                          <a:ln>
                            <a:noFill/>
                          </a:ln>
                          <a:solidFill>
                            <a:schemeClr val="tx1"/>
                          </a:solidFill>
                          <a:effectLst/>
                          <a:latin typeface="+mn-lt"/>
                          <a:ea typeface="ＭＳ Ｐゴシック" panose="020B0600070205080204" pitchFamily="34" charset="-128"/>
                        </a:rPr>
                      </a:br>
                      <a:r>
                        <a:rPr kumimoji="0" lang="en-US" altLang="de-DE" sz="2400" b="0" i="0" u="none" strike="noStrike" cap="none" normalizeH="0" baseline="0" dirty="0" smtClean="0">
                          <a:ln>
                            <a:noFill/>
                          </a:ln>
                          <a:solidFill>
                            <a:schemeClr val="tx1"/>
                          </a:solidFill>
                          <a:effectLst/>
                          <a:latin typeface="+mn-lt"/>
                          <a:ea typeface="ＭＳ Ｐゴシック" panose="020B0600070205080204" pitchFamily="34" charset="-128"/>
                        </a:rPr>
                        <a:t>negative torque</a:t>
                      </a:r>
                    </a:p>
                  </a:txBody>
                  <a:tcPr horzOverflow="overflow">
                    <a:lnL>
                      <a:noFill/>
                    </a:lnL>
                    <a:lnR>
                      <a:noFill/>
                    </a:lnR>
                    <a:lnT>
                      <a:noFill/>
                    </a:lnT>
                    <a:lnB>
                      <a:noFill/>
                    </a:lnB>
                    <a:lnTlToBr>
                      <a:noFill/>
                    </a:lnTlToBr>
                    <a:lnBlToTr>
                      <a:noFill/>
                    </a:lnBlToTr>
                    <a:noFill/>
                  </a:tcPr>
                </a:tc>
              </a:tr>
            </a:tbl>
          </a:graphicData>
        </a:graphic>
      </p:graphicFrame>
      <p:grpSp>
        <p:nvGrpSpPr>
          <p:cNvPr id="122" name="Gruppieren 28"/>
          <p:cNvGrpSpPr>
            <a:grpSpLocks/>
          </p:cNvGrpSpPr>
          <p:nvPr/>
        </p:nvGrpSpPr>
        <p:grpSpPr bwMode="auto">
          <a:xfrm>
            <a:off x="4176622" y="2506843"/>
            <a:ext cx="5383212" cy="3470275"/>
            <a:chOff x="3380246" y="2702242"/>
            <a:chExt cx="5382754" cy="3469960"/>
          </a:xfrm>
        </p:grpSpPr>
        <p:pic>
          <p:nvPicPr>
            <p:cNvPr id="123" name="Grafik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0246" y="2702242"/>
              <a:ext cx="5382754" cy="346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Rechteck 123"/>
            <p:cNvSpPr/>
            <p:nvPr/>
          </p:nvSpPr>
          <p:spPr>
            <a:xfrm>
              <a:off x="6934356" y="2743513"/>
              <a:ext cx="1600064" cy="914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de-DE" dirty="0">
                <a:solidFill>
                  <a:srgbClr val="FFFFFF"/>
                </a:solidFill>
                <a:ea typeface="ＭＳ Ｐゴシック" pitchFamily="34" charset="-128"/>
              </a:endParaRPr>
            </a:p>
          </p:txBody>
        </p:sp>
      </p:grpSp>
      <p:grpSp>
        <p:nvGrpSpPr>
          <p:cNvPr id="125" name="Gruppieren 26"/>
          <p:cNvGrpSpPr>
            <a:grpSpLocks/>
          </p:cNvGrpSpPr>
          <p:nvPr/>
        </p:nvGrpSpPr>
        <p:grpSpPr bwMode="auto">
          <a:xfrm>
            <a:off x="7731034" y="1626396"/>
            <a:ext cx="2596853" cy="1269445"/>
            <a:chOff x="6096000" y="1992313"/>
            <a:chExt cx="2881313" cy="1269444"/>
          </a:xfrm>
        </p:grpSpPr>
        <p:sp>
          <p:nvSpPr>
            <p:cNvPr id="126" name="Rechteck 23"/>
            <p:cNvSpPr>
              <a:spLocks noChangeArrowheads="1"/>
            </p:cNvSpPr>
            <p:nvPr>
              <p:custDataLst>
                <p:tags r:id="rId1"/>
              </p:custDataLst>
            </p:nvPr>
          </p:nvSpPr>
          <p:spPr bwMode="auto">
            <a:xfrm>
              <a:off x="6096529" y="2292350"/>
              <a:ext cx="20875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US" altLang="de-DE" dirty="0" smtClean="0">
                  <a:solidFill>
                    <a:srgbClr val="681414"/>
                  </a:solidFill>
                  <a:latin typeface="+mn-lt"/>
                  <a:sym typeface="Symbol" panose="05050102010706020507" pitchFamily="18" charset="2"/>
                </a:rPr>
                <a:t>Wheel </a:t>
              </a:r>
              <a:r>
                <a:rPr lang="en-US" altLang="de-DE" dirty="0" smtClean="0">
                  <a:solidFill>
                    <a:srgbClr val="681414"/>
                  </a:solidFill>
                  <a:latin typeface="+mn-lt"/>
                </a:rPr>
                <a:t>speed </a:t>
              </a:r>
              <a:endParaRPr lang="en-US" altLang="de-DE" dirty="0">
                <a:solidFill>
                  <a:srgbClr val="681414"/>
                </a:solidFill>
                <a:latin typeface="+mn-lt"/>
              </a:endParaRPr>
            </a:p>
          </p:txBody>
        </p:sp>
        <p:sp>
          <p:nvSpPr>
            <p:cNvPr id="127" name="Rechteck 24"/>
            <p:cNvSpPr>
              <a:spLocks noChangeArrowheads="1"/>
            </p:cNvSpPr>
            <p:nvPr>
              <p:custDataLst>
                <p:tags r:id="rId2"/>
              </p:custDataLst>
            </p:nvPr>
          </p:nvSpPr>
          <p:spPr bwMode="auto">
            <a:xfrm>
              <a:off x="6097588" y="2592387"/>
              <a:ext cx="2879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US" altLang="de-DE" dirty="0">
                  <a:solidFill>
                    <a:srgbClr val="549E34"/>
                  </a:solidFill>
                  <a:latin typeface="+mn-lt"/>
                  <a:sym typeface="Symbol" panose="05050102010706020507" pitchFamily="18" charset="2"/>
                </a:rPr>
                <a:t>Desired torque</a:t>
              </a:r>
            </a:p>
          </p:txBody>
        </p:sp>
        <p:sp>
          <p:nvSpPr>
            <p:cNvPr id="129" name="Rechteck 25"/>
            <p:cNvSpPr>
              <a:spLocks noChangeArrowheads="1"/>
            </p:cNvSpPr>
            <p:nvPr>
              <p:custDataLst>
                <p:tags r:id="rId3"/>
              </p:custDataLst>
            </p:nvPr>
          </p:nvSpPr>
          <p:spPr bwMode="auto">
            <a:xfrm>
              <a:off x="6097059" y="2892425"/>
              <a:ext cx="20875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US" altLang="de-DE" dirty="0">
                  <a:solidFill>
                    <a:srgbClr val="003300"/>
                  </a:solidFill>
                  <a:latin typeface="+mn-lt"/>
                  <a:sym typeface="Symbol" panose="05050102010706020507" pitchFamily="18" charset="2"/>
                </a:rPr>
                <a:t>Actual </a:t>
              </a:r>
              <a:r>
                <a:rPr lang="en-US" altLang="de-DE" dirty="0" smtClean="0">
                  <a:solidFill>
                    <a:srgbClr val="003300"/>
                  </a:solidFill>
                  <a:latin typeface="+mn-lt"/>
                  <a:sym typeface="Symbol" panose="05050102010706020507" pitchFamily="18" charset="2"/>
                </a:rPr>
                <a:t>torque</a:t>
              </a:r>
              <a:endParaRPr lang="en-US" altLang="de-DE" dirty="0">
                <a:solidFill>
                  <a:srgbClr val="003300"/>
                </a:solidFill>
                <a:latin typeface="+mn-lt"/>
                <a:sym typeface="Symbol" panose="05050102010706020507" pitchFamily="18" charset="2"/>
              </a:endParaRPr>
            </a:p>
          </p:txBody>
        </p:sp>
        <p:sp>
          <p:nvSpPr>
            <p:cNvPr id="130" name="Rechteck 26"/>
            <p:cNvSpPr>
              <a:spLocks noChangeArrowheads="1"/>
            </p:cNvSpPr>
            <p:nvPr>
              <p:custDataLst>
                <p:tags r:id="rId4"/>
              </p:custDataLst>
            </p:nvPr>
          </p:nvSpPr>
          <p:spPr bwMode="auto">
            <a:xfrm>
              <a:off x="6096000" y="1992313"/>
              <a:ext cx="2087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US" altLang="de-DE" dirty="0">
                  <a:solidFill>
                    <a:srgbClr val="B82E2E"/>
                  </a:solidFill>
                  <a:latin typeface="+mn-lt"/>
                  <a:sym typeface="Symbol" panose="05050102010706020507" pitchFamily="18" charset="2"/>
                </a:rPr>
                <a:t>Vehicle</a:t>
              </a:r>
              <a:r>
                <a:rPr lang="en-US" altLang="de-DE" dirty="0" smtClean="0">
                  <a:solidFill>
                    <a:srgbClr val="B82E2E"/>
                  </a:solidFill>
                  <a:latin typeface="+mn-lt"/>
                  <a:sym typeface="Symbol" panose="05050102010706020507" pitchFamily="18" charset="2"/>
                </a:rPr>
                <a:t> </a:t>
              </a:r>
              <a:r>
                <a:rPr lang="en-US" altLang="de-DE" dirty="0">
                  <a:solidFill>
                    <a:srgbClr val="B82E2E"/>
                  </a:solidFill>
                  <a:latin typeface="+mn-lt"/>
                  <a:sym typeface="Symbol" panose="05050102010706020507" pitchFamily="18" charset="2"/>
                </a:rPr>
                <a:t>speed</a:t>
              </a:r>
              <a:endParaRPr lang="en-US" altLang="de-DE" dirty="0">
                <a:solidFill>
                  <a:srgbClr val="B82E2E"/>
                </a:solidFill>
                <a:latin typeface="+mn-lt"/>
              </a:endParaRPr>
            </a:p>
          </p:txBody>
        </p:sp>
      </p:grpSp>
      <p:pic>
        <p:nvPicPr>
          <p:cNvPr id="17" name="Grafik 5"/>
          <p:cNvPicPr>
            <a:picLocks noChangeAspect="1" noChangeArrowheads="1"/>
          </p:cNvPicPr>
          <p:nvPr/>
        </p:nvPicPr>
        <p:blipFill rotWithShape="1">
          <a:blip r:embed="rId7">
            <a:extLst>
              <a:ext uri="{28A0092B-C50C-407E-A947-70E740481C1C}">
                <a14:useLocalDpi xmlns:a14="http://schemas.microsoft.com/office/drawing/2010/main" val="0"/>
              </a:ext>
            </a:extLst>
          </a:blip>
          <a:srcRect l="66281" r="29283" b="71630"/>
          <a:stretch/>
        </p:blipFill>
        <p:spPr bwMode="auto">
          <a:xfrm>
            <a:off x="7437094" y="1685929"/>
            <a:ext cx="293466" cy="12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632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uppieren 150"/>
          <p:cNvGrpSpPr/>
          <p:nvPr/>
        </p:nvGrpSpPr>
        <p:grpSpPr>
          <a:xfrm>
            <a:off x="3555201" y="3753725"/>
            <a:ext cx="5491071" cy="1893449"/>
            <a:chOff x="3571103" y="4569271"/>
            <a:chExt cx="5387535" cy="1893449"/>
          </a:xfrm>
        </p:grpSpPr>
        <p:sp>
          <p:nvSpPr>
            <p:cNvPr id="152" name="Rechteck 151"/>
            <p:cNvSpPr/>
            <p:nvPr/>
          </p:nvSpPr>
          <p:spPr>
            <a:xfrm>
              <a:off x="3571103" y="4569271"/>
              <a:ext cx="5387535" cy="1857315"/>
            </a:xfrm>
            <a:prstGeom prst="rect">
              <a:avLst/>
            </a:prstGeom>
            <a:solidFill>
              <a:schemeClr val="bg1">
                <a:lumMod val="5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sz="1400" dirty="0"/>
            </a:p>
          </p:txBody>
        </p:sp>
        <p:sp>
          <p:nvSpPr>
            <p:cNvPr id="153" name="Textfeld 152"/>
            <p:cNvSpPr txBox="1"/>
            <p:nvPr/>
          </p:nvSpPr>
          <p:spPr>
            <a:xfrm>
              <a:off x="3587341" y="6154943"/>
              <a:ext cx="777777" cy="307777"/>
            </a:xfrm>
            <a:prstGeom prst="rect">
              <a:avLst/>
            </a:prstGeom>
            <a:noFill/>
          </p:spPr>
          <p:txBody>
            <a:bodyPr wrap="none" rtlCol="0">
              <a:spAutoFit/>
            </a:bodyPr>
            <a:lstStyle/>
            <a:p>
              <a:r>
                <a:rPr lang="en-US" sz="1400" b="1" dirty="0" smtClean="0">
                  <a:solidFill>
                    <a:schemeClr val="bg1"/>
                  </a:solidFill>
                </a:rPr>
                <a:t>Inverter</a:t>
              </a:r>
              <a:endParaRPr lang="en-US" sz="1400" b="1" dirty="0">
                <a:solidFill>
                  <a:schemeClr val="bg1"/>
                </a:solidFill>
              </a:endParaRPr>
            </a:p>
          </p:txBody>
        </p:sp>
      </p:grpSp>
      <p:cxnSp>
        <p:nvCxnSpPr>
          <p:cNvPr id="200" name="Gerade Verbindung mit Pfeil 199"/>
          <p:cNvCxnSpPr/>
          <p:nvPr/>
        </p:nvCxnSpPr>
        <p:spPr>
          <a:xfrm>
            <a:off x="5582111" y="4292265"/>
            <a:ext cx="2636259"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03" name="Gruppieren 202"/>
          <p:cNvGrpSpPr/>
          <p:nvPr/>
        </p:nvGrpSpPr>
        <p:grpSpPr>
          <a:xfrm>
            <a:off x="8879763" y="4240565"/>
            <a:ext cx="287265" cy="197810"/>
            <a:chOff x="6988660" y="5492356"/>
            <a:chExt cx="287265" cy="197810"/>
          </a:xfrm>
        </p:grpSpPr>
        <p:cxnSp>
          <p:nvCxnSpPr>
            <p:cNvPr id="204" name="Gerade Verbindung mit Pfeil 203"/>
            <p:cNvCxnSpPr>
              <a:stCxn id="244" idx="1"/>
            </p:cNvCxnSpPr>
            <p:nvPr/>
          </p:nvCxnSpPr>
          <p:spPr>
            <a:xfrm flipH="1">
              <a:off x="6988660" y="5492356"/>
              <a:ext cx="287265"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5" name="Gerade Verbindung mit Pfeil 204"/>
            <p:cNvCxnSpPr>
              <a:stCxn id="245" idx="1"/>
            </p:cNvCxnSpPr>
            <p:nvPr/>
          </p:nvCxnSpPr>
          <p:spPr>
            <a:xfrm flipH="1">
              <a:off x="6988660" y="5589700"/>
              <a:ext cx="287265"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6" name="Gerade Verbindung mit Pfeil 205"/>
            <p:cNvCxnSpPr>
              <a:stCxn id="243" idx="1"/>
            </p:cNvCxnSpPr>
            <p:nvPr/>
          </p:nvCxnSpPr>
          <p:spPr>
            <a:xfrm flipH="1">
              <a:off x="6988660" y="5687044"/>
              <a:ext cx="287265"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33" name="Gruppieren 232"/>
          <p:cNvGrpSpPr/>
          <p:nvPr/>
        </p:nvGrpSpPr>
        <p:grpSpPr>
          <a:xfrm>
            <a:off x="9408121" y="4882671"/>
            <a:ext cx="238615" cy="347759"/>
            <a:chOff x="8549527" y="3001972"/>
            <a:chExt cx="426829" cy="939865"/>
          </a:xfrm>
          <a:noFill/>
        </p:grpSpPr>
        <p:sp>
          <p:nvSpPr>
            <p:cNvPr id="234" name="Rechteck 233"/>
            <p:cNvSpPr>
              <a:spLocks noChangeAspect="1"/>
            </p:cNvSpPr>
            <p:nvPr/>
          </p:nvSpPr>
          <p:spPr>
            <a:xfrm>
              <a:off x="8549527" y="3001972"/>
              <a:ext cx="426829" cy="466287"/>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235" name="Rechteck 234"/>
            <p:cNvSpPr>
              <a:spLocks noChangeAspect="1"/>
            </p:cNvSpPr>
            <p:nvPr/>
          </p:nvSpPr>
          <p:spPr>
            <a:xfrm>
              <a:off x="8549527" y="3475549"/>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grpSp>
        <p:nvGrpSpPr>
          <p:cNvPr id="236" name="Gruppieren 235"/>
          <p:cNvGrpSpPr/>
          <p:nvPr/>
        </p:nvGrpSpPr>
        <p:grpSpPr>
          <a:xfrm>
            <a:off x="9400431" y="4569591"/>
            <a:ext cx="238615" cy="290533"/>
            <a:chOff x="8549527" y="2528395"/>
            <a:chExt cx="426829" cy="1413442"/>
          </a:xfrm>
          <a:noFill/>
        </p:grpSpPr>
        <p:grpSp>
          <p:nvGrpSpPr>
            <p:cNvPr id="237" name="Gruppieren 236"/>
            <p:cNvGrpSpPr/>
            <p:nvPr/>
          </p:nvGrpSpPr>
          <p:grpSpPr>
            <a:xfrm>
              <a:off x="8549527" y="2528395"/>
              <a:ext cx="426829" cy="939865"/>
              <a:chOff x="6759923" y="2984711"/>
              <a:chExt cx="426829" cy="939865"/>
            </a:xfrm>
            <a:grpFill/>
          </p:grpSpPr>
          <p:sp>
            <p:nvSpPr>
              <p:cNvPr id="239" name="Rechteck 238"/>
              <p:cNvSpPr>
                <a:spLocks noChangeAspect="1"/>
              </p:cNvSpPr>
              <p:nvPr/>
            </p:nvSpPr>
            <p:spPr>
              <a:xfrm>
                <a:off x="6759923" y="2984711"/>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240" name="Rechteck 239"/>
              <p:cNvSpPr>
                <a:spLocks noChangeAspect="1"/>
              </p:cNvSpPr>
              <p:nvPr/>
            </p:nvSpPr>
            <p:spPr>
              <a:xfrm>
                <a:off x="6759923" y="3458288"/>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sp>
          <p:nvSpPr>
            <p:cNvPr id="238" name="Rechteck 237"/>
            <p:cNvSpPr>
              <a:spLocks noChangeAspect="1"/>
            </p:cNvSpPr>
            <p:nvPr/>
          </p:nvSpPr>
          <p:spPr>
            <a:xfrm>
              <a:off x="8549527" y="3475549"/>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grpSp>
        <p:nvGrpSpPr>
          <p:cNvPr id="241" name="Gruppieren 240"/>
          <p:cNvGrpSpPr/>
          <p:nvPr/>
        </p:nvGrpSpPr>
        <p:grpSpPr>
          <a:xfrm>
            <a:off x="9167028" y="4192642"/>
            <a:ext cx="238615" cy="290533"/>
            <a:chOff x="8549527" y="2528395"/>
            <a:chExt cx="426829" cy="1413442"/>
          </a:xfrm>
          <a:noFill/>
        </p:grpSpPr>
        <p:grpSp>
          <p:nvGrpSpPr>
            <p:cNvPr id="242" name="Gruppieren 241"/>
            <p:cNvGrpSpPr/>
            <p:nvPr/>
          </p:nvGrpSpPr>
          <p:grpSpPr>
            <a:xfrm>
              <a:off x="8549527" y="2528395"/>
              <a:ext cx="426829" cy="939865"/>
              <a:chOff x="6759923" y="2984711"/>
              <a:chExt cx="426829" cy="939865"/>
            </a:xfrm>
            <a:grpFill/>
          </p:grpSpPr>
          <p:sp>
            <p:nvSpPr>
              <p:cNvPr id="244" name="Rechteck 243"/>
              <p:cNvSpPr>
                <a:spLocks noChangeAspect="1"/>
              </p:cNvSpPr>
              <p:nvPr/>
            </p:nvSpPr>
            <p:spPr>
              <a:xfrm>
                <a:off x="6759923" y="2984711"/>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245" name="Rechteck 244"/>
              <p:cNvSpPr>
                <a:spLocks noChangeAspect="1"/>
              </p:cNvSpPr>
              <p:nvPr/>
            </p:nvSpPr>
            <p:spPr>
              <a:xfrm>
                <a:off x="6759923" y="3458288"/>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sp>
          <p:nvSpPr>
            <p:cNvPr id="243" name="Rechteck 242"/>
            <p:cNvSpPr>
              <a:spLocks noChangeAspect="1"/>
            </p:cNvSpPr>
            <p:nvPr/>
          </p:nvSpPr>
          <p:spPr>
            <a:xfrm>
              <a:off x="8549527" y="3475549"/>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cxnSp>
        <p:nvCxnSpPr>
          <p:cNvPr id="248" name="Gerade Verbindung mit Pfeil 247"/>
          <p:cNvCxnSpPr/>
          <p:nvPr/>
        </p:nvCxnSpPr>
        <p:spPr>
          <a:xfrm>
            <a:off x="3571103" y="4305886"/>
            <a:ext cx="279250"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55" name="Gruppieren 254"/>
          <p:cNvGrpSpPr/>
          <p:nvPr/>
        </p:nvGrpSpPr>
        <p:grpSpPr>
          <a:xfrm>
            <a:off x="4905316" y="3854544"/>
            <a:ext cx="666763" cy="841863"/>
            <a:chOff x="4619566" y="5327676"/>
            <a:chExt cx="666763" cy="841863"/>
          </a:xfrm>
        </p:grpSpPr>
        <p:sp>
          <p:nvSpPr>
            <p:cNvPr id="256" name="Rechteck 255"/>
            <p:cNvSpPr/>
            <p:nvPr/>
          </p:nvSpPr>
          <p:spPr>
            <a:xfrm>
              <a:off x="4619566" y="5346727"/>
              <a:ext cx="666763"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257" name="Textfeld 256"/>
            <p:cNvSpPr txBox="1"/>
            <p:nvPr/>
          </p:nvSpPr>
          <p:spPr>
            <a:xfrm>
              <a:off x="4682177" y="5327676"/>
              <a:ext cx="521233" cy="451342"/>
            </a:xfrm>
            <a:prstGeom prst="rect">
              <a:avLst/>
            </a:prstGeom>
            <a:noFill/>
          </p:spPr>
          <p:txBody>
            <a:bodyPr wrap="none" rtlCol="0">
              <a:spAutoFit/>
            </a:bodyPr>
            <a:lstStyle/>
            <a:p>
              <a:r>
                <a:rPr lang="en-US" sz="1400" b="1" dirty="0" smtClean="0">
                  <a:solidFill>
                    <a:schemeClr val="tx1">
                      <a:lumMod val="95000"/>
                      <a:lumOff val="5000"/>
                    </a:schemeClr>
                  </a:solidFill>
                </a:rPr>
                <a:t>Anti</a:t>
              </a:r>
            </a:p>
            <a:p>
              <a:pPr algn="ctr">
                <a:lnSpc>
                  <a:spcPts val="1000"/>
                </a:lnSpc>
              </a:pPr>
              <a:r>
                <a:rPr lang="en-US" sz="1400" b="1" dirty="0" smtClean="0">
                  <a:solidFill>
                    <a:schemeClr val="tx1">
                      <a:lumMod val="95000"/>
                      <a:lumOff val="5000"/>
                    </a:schemeClr>
                  </a:solidFill>
                </a:rPr>
                <a:t>Jerk</a:t>
              </a:r>
              <a:endParaRPr lang="en-US" sz="1400" b="1" dirty="0">
                <a:solidFill>
                  <a:schemeClr val="tx1">
                    <a:lumMod val="95000"/>
                    <a:lumOff val="5000"/>
                  </a:schemeClr>
                </a:solidFill>
              </a:endParaRPr>
            </a:p>
          </p:txBody>
        </p:sp>
        <p:grpSp>
          <p:nvGrpSpPr>
            <p:cNvPr id="258" name="Gruppieren 257"/>
            <p:cNvGrpSpPr/>
            <p:nvPr/>
          </p:nvGrpSpPr>
          <p:grpSpPr>
            <a:xfrm>
              <a:off x="4697208" y="5664066"/>
              <a:ext cx="495753" cy="471530"/>
              <a:chOff x="4152452" y="3227295"/>
              <a:chExt cx="720762" cy="752665"/>
            </a:xfrm>
          </p:grpSpPr>
          <p:sp>
            <p:nvSpPr>
              <p:cNvPr id="259" name="Freihandform 258"/>
              <p:cNvSpPr/>
              <p:nvPr/>
            </p:nvSpPr>
            <p:spPr>
              <a:xfrm>
                <a:off x="4162393" y="3234669"/>
                <a:ext cx="701098" cy="745291"/>
              </a:xfrm>
              <a:custGeom>
                <a:avLst/>
                <a:gdLst>
                  <a:gd name="connsiteX0" fmla="*/ 0 w 720762"/>
                  <a:gd name="connsiteY0" fmla="*/ 666974 h 666974"/>
                  <a:gd name="connsiteX1" fmla="*/ 75303 w 720762"/>
                  <a:gd name="connsiteY1" fmla="*/ 634701 h 666974"/>
                  <a:gd name="connsiteX2" fmla="*/ 268941 w 720762"/>
                  <a:gd name="connsiteY2" fmla="*/ 419548 h 666974"/>
                  <a:gd name="connsiteX3" fmla="*/ 570155 w 720762"/>
                  <a:gd name="connsiteY3" fmla="*/ 139850 h 666974"/>
                  <a:gd name="connsiteX4" fmla="*/ 720762 w 720762"/>
                  <a:gd name="connsiteY4" fmla="*/ 0 h 666974"/>
                  <a:gd name="connsiteX0" fmla="*/ 0 w 720762"/>
                  <a:gd name="connsiteY0" fmla="*/ 666974 h 680943"/>
                  <a:gd name="connsiteX1" fmla="*/ 75303 w 720762"/>
                  <a:gd name="connsiteY1" fmla="*/ 634701 h 680943"/>
                  <a:gd name="connsiteX2" fmla="*/ 570155 w 720762"/>
                  <a:gd name="connsiteY2" fmla="*/ 139850 h 680943"/>
                  <a:gd name="connsiteX3" fmla="*/ 720762 w 720762"/>
                  <a:gd name="connsiteY3" fmla="*/ 0 h 680943"/>
                  <a:gd name="connsiteX0" fmla="*/ 0 w 720762"/>
                  <a:gd name="connsiteY0" fmla="*/ 666974 h 691000"/>
                  <a:gd name="connsiteX1" fmla="*/ 75303 w 720762"/>
                  <a:gd name="connsiteY1" fmla="*/ 634701 h 691000"/>
                  <a:gd name="connsiteX2" fmla="*/ 720762 w 720762"/>
                  <a:gd name="connsiteY2" fmla="*/ 0 h 691000"/>
                  <a:gd name="connsiteX0" fmla="*/ 0 w 720762"/>
                  <a:gd name="connsiteY0" fmla="*/ 666974 h 666974"/>
                  <a:gd name="connsiteX1" fmla="*/ 720762 w 720762"/>
                  <a:gd name="connsiteY1" fmla="*/ 0 h 666974"/>
                  <a:gd name="connsiteX0" fmla="*/ 0 w 720762"/>
                  <a:gd name="connsiteY0" fmla="*/ 666974 h 666974"/>
                  <a:gd name="connsiteX1" fmla="*/ 720762 w 720762"/>
                  <a:gd name="connsiteY1" fmla="*/ 0 h 666974"/>
                  <a:gd name="connsiteX0" fmla="*/ 0 w 720762"/>
                  <a:gd name="connsiteY0" fmla="*/ 666974 h 666974"/>
                  <a:gd name="connsiteX1" fmla="*/ 720762 w 720762"/>
                  <a:gd name="connsiteY1" fmla="*/ 0 h 666974"/>
                  <a:gd name="connsiteX0" fmla="*/ 0 w 720762"/>
                  <a:gd name="connsiteY0" fmla="*/ 666974 h 666974"/>
                  <a:gd name="connsiteX1" fmla="*/ 150246 w 720762"/>
                  <a:gd name="connsiteY1" fmla="*/ 642375 h 666974"/>
                  <a:gd name="connsiteX2" fmla="*/ 720762 w 720762"/>
                  <a:gd name="connsiteY2" fmla="*/ 0 h 666974"/>
                  <a:gd name="connsiteX0" fmla="*/ 0 w 720762"/>
                  <a:gd name="connsiteY0" fmla="*/ 666974 h 666974"/>
                  <a:gd name="connsiteX1" fmla="*/ 150246 w 720762"/>
                  <a:gd name="connsiteY1" fmla="*/ 642375 h 666974"/>
                  <a:gd name="connsiteX2" fmla="*/ 307095 w 720762"/>
                  <a:gd name="connsiteY2" fmla="*/ 605666 h 666974"/>
                  <a:gd name="connsiteX3" fmla="*/ 720762 w 720762"/>
                  <a:gd name="connsiteY3" fmla="*/ 0 h 666974"/>
                  <a:gd name="connsiteX0" fmla="*/ 0 w 720762"/>
                  <a:gd name="connsiteY0" fmla="*/ 666974 h 666974"/>
                  <a:gd name="connsiteX1" fmla="*/ 150246 w 720762"/>
                  <a:gd name="connsiteY1" fmla="*/ 642375 h 666974"/>
                  <a:gd name="connsiteX2" fmla="*/ 307095 w 720762"/>
                  <a:gd name="connsiteY2" fmla="*/ 605666 h 666974"/>
                  <a:gd name="connsiteX3" fmla="*/ 417224 w 720762"/>
                  <a:gd name="connsiteY3" fmla="*/ 448816 h 666974"/>
                  <a:gd name="connsiteX4" fmla="*/ 720762 w 720762"/>
                  <a:gd name="connsiteY4" fmla="*/ 0 h 666974"/>
                  <a:gd name="connsiteX0" fmla="*/ 0 w 720762"/>
                  <a:gd name="connsiteY0" fmla="*/ 666974 h 666974"/>
                  <a:gd name="connsiteX1" fmla="*/ 150246 w 720762"/>
                  <a:gd name="connsiteY1" fmla="*/ 642375 h 666974"/>
                  <a:gd name="connsiteX2" fmla="*/ 307095 w 720762"/>
                  <a:gd name="connsiteY2" fmla="*/ 605666 h 666974"/>
                  <a:gd name="connsiteX3" fmla="*/ 417224 w 720762"/>
                  <a:gd name="connsiteY3" fmla="*/ 448816 h 666974"/>
                  <a:gd name="connsiteX4" fmla="*/ 517341 w 720762"/>
                  <a:gd name="connsiteY4" fmla="*/ 298641 h 666974"/>
                  <a:gd name="connsiteX5" fmla="*/ 720762 w 720762"/>
                  <a:gd name="connsiteY5" fmla="*/ 0 h 666974"/>
                  <a:gd name="connsiteX0" fmla="*/ 0 w 720762"/>
                  <a:gd name="connsiteY0" fmla="*/ 666974 h 666974"/>
                  <a:gd name="connsiteX1" fmla="*/ 150246 w 720762"/>
                  <a:gd name="connsiteY1" fmla="*/ 642375 h 666974"/>
                  <a:gd name="connsiteX2" fmla="*/ 307095 w 720762"/>
                  <a:gd name="connsiteY2" fmla="*/ 605666 h 666974"/>
                  <a:gd name="connsiteX3" fmla="*/ 417224 w 720762"/>
                  <a:gd name="connsiteY3" fmla="*/ 448816 h 666974"/>
                  <a:gd name="connsiteX4" fmla="*/ 517341 w 720762"/>
                  <a:gd name="connsiteY4" fmla="*/ 298641 h 666974"/>
                  <a:gd name="connsiteX5" fmla="*/ 627469 w 720762"/>
                  <a:gd name="connsiteY5" fmla="*/ 125105 h 666974"/>
                  <a:gd name="connsiteX6" fmla="*/ 720762 w 720762"/>
                  <a:gd name="connsiteY6" fmla="*/ 0 h 666974"/>
                  <a:gd name="connsiteX0" fmla="*/ 0 w 720762"/>
                  <a:gd name="connsiteY0" fmla="*/ 666974 h 666974"/>
                  <a:gd name="connsiteX1" fmla="*/ 76827 w 720762"/>
                  <a:gd name="connsiteY1" fmla="*/ 598992 h 666974"/>
                  <a:gd name="connsiteX2" fmla="*/ 307095 w 720762"/>
                  <a:gd name="connsiteY2" fmla="*/ 605666 h 666974"/>
                  <a:gd name="connsiteX3" fmla="*/ 417224 w 720762"/>
                  <a:gd name="connsiteY3" fmla="*/ 448816 h 666974"/>
                  <a:gd name="connsiteX4" fmla="*/ 517341 w 720762"/>
                  <a:gd name="connsiteY4" fmla="*/ 298641 h 666974"/>
                  <a:gd name="connsiteX5" fmla="*/ 627469 w 720762"/>
                  <a:gd name="connsiteY5" fmla="*/ 125105 h 666974"/>
                  <a:gd name="connsiteX6" fmla="*/ 720762 w 720762"/>
                  <a:gd name="connsiteY6" fmla="*/ 0 h 666974"/>
                  <a:gd name="connsiteX0" fmla="*/ 0 w 720762"/>
                  <a:gd name="connsiteY0" fmla="*/ 666974 h 666974"/>
                  <a:gd name="connsiteX1" fmla="*/ 90176 w 720762"/>
                  <a:gd name="connsiteY1" fmla="*/ 518899 h 666974"/>
                  <a:gd name="connsiteX2" fmla="*/ 307095 w 720762"/>
                  <a:gd name="connsiteY2" fmla="*/ 605666 h 666974"/>
                  <a:gd name="connsiteX3" fmla="*/ 417224 w 720762"/>
                  <a:gd name="connsiteY3" fmla="*/ 448816 h 666974"/>
                  <a:gd name="connsiteX4" fmla="*/ 517341 w 720762"/>
                  <a:gd name="connsiteY4" fmla="*/ 298641 h 666974"/>
                  <a:gd name="connsiteX5" fmla="*/ 627469 w 720762"/>
                  <a:gd name="connsiteY5" fmla="*/ 125105 h 666974"/>
                  <a:gd name="connsiteX6" fmla="*/ 720762 w 720762"/>
                  <a:gd name="connsiteY6" fmla="*/ 0 h 666974"/>
                  <a:gd name="connsiteX0" fmla="*/ 0 w 720762"/>
                  <a:gd name="connsiteY0" fmla="*/ 666974 h 666974"/>
                  <a:gd name="connsiteX1" fmla="*/ 90176 w 720762"/>
                  <a:gd name="connsiteY1" fmla="*/ 518899 h 666974"/>
                  <a:gd name="connsiteX2" fmla="*/ 307095 w 720762"/>
                  <a:gd name="connsiteY2" fmla="*/ 605666 h 666974"/>
                  <a:gd name="connsiteX3" fmla="*/ 417224 w 720762"/>
                  <a:gd name="connsiteY3" fmla="*/ 448816 h 666974"/>
                  <a:gd name="connsiteX4" fmla="*/ 517341 w 720762"/>
                  <a:gd name="connsiteY4" fmla="*/ 298641 h 666974"/>
                  <a:gd name="connsiteX5" fmla="*/ 627469 w 720762"/>
                  <a:gd name="connsiteY5" fmla="*/ 125105 h 666974"/>
                  <a:gd name="connsiteX6" fmla="*/ 720762 w 720762"/>
                  <a:gd name="connsiteY6" fmla="*/ 0 h 666974"/>
                  <a:gd name="connsiteX0" fmla="*/ 0 w 720762"/>
                  <a:gd name="connsiteY0" fmla="*/ 666974 h 706804"/>
                  <a:gd name="connsiteX1" fmla="*/ 90176 w 720762"/>
                  <a:gd name="connsiteY1" fmla="*/ 518899 h 706804"/>
                  <a:gd name="connsiteX2" fmla="*/ 307095 w 720762"/>
                  <a:gd name="connsiteY2" fmla="*/ 682422 h 706804"/>
                  <a:gd name="connsiteX3" fmla="*/ 417224 w 720762"/>
                  <a:gd name="connsiteY3" fmla="*/ 448816 h 706804"/>
                  <a:gd name="connsiteX4" fmla="*/ 517341 w 720762"/>
                  <a:gd name="connsiteY4" fmla="*/ 298641 h 706804"/>
                  <a:gd name="connsiteX5" fmla="*/ 627469 w 720762"/>
                  <a:gd name="connsiteY5" fmla="*/ 125105 h 706804"/>
                  <a:gd name="connsiteX6" fmla="*/ 720762 w 720762"/>
                  <a:gd name="connsiteY6" fmla="*/ 0 h 706804"/>
                  <a:gd name="connsiteX0" fmla="*/ 0 w 720762"/>
                  <a:gd name="connsiteY0" fmla="*/ 666974 h 706804"/>
                  <a:gd name="connsiteX1" fmla="*/ 90176 w 720762"/>
                  <a:gd name="connsiteY1" fmla="*/ 518899 h 706804"/>
                  <a:gd name="connsiteX2" fmla="*/ 307095 w 720762"/>
                  <a:gd name="connsiteY2" fmla="*/ 682422 h 706804"/>
                  <a:gd name="connsiteX3" fmla="*/ 417224 w 720762"/>
                  <a:gd name="connsiteY3" fmla="*/ 448816 h 706804"/>
                  <a:gd name="connsiteX4" fmla="*/ 517341 w 720762"/>
                  <a:gd name="connsiteY4" fmla="*/ 298641 h 706804"/>
                  <a:gd name="connsiteX5" fmla="*/ 627469 w 720762"/>
                  <a:gd name="connsiteY5" fmla="*/ 125105 h 706804"/>
                  <a:gd name="connsiteX6" fmla="*/ 720762 w 720762"/>
                  <a:gd name="connsiteY6" fmla="*/ 0 h 706804"/>
                  <a:gd name="connsiteX0" fmla="*/ 0 w 720762"/>
                  <a:gd name="connsiteY0" fmla="*/ 666974 h 706804"/>
                  <a:gd name="connsiteX1" fmla="*/ 90176 w 720762"/>
                  <a:gd name="connsiteY1" fmla="*/ 518899 h 706804"/>
                  <a:gd name="connsiteX2" fmla="*/ 307095 w 720762"/>
                  <a:gd name="connsiteY2" fmla="*/ 682422 h 706804"/>
                  <a:gd name="connsiteX3" fmla="*/ 417224 w 720762"/>
                  <a:gd name="connsiteY3" fmla="*/ 448816 h 706804"/>
                  <a:gd name="connsiteX4" fmla="*/ 517341 w 720762"/>
                  <a:gd name="connsiteY4" fmla="*/ 298641 h 706804"/>
                  <a:gd name="connsiteX5" fmla="*/ 627469 w 720762"/>
                  <a:gd name="connsiteY5" fmla="*/ 125105 h 706804"/>
                  <a:gd name="connsiteX6" fmla="*/ 720762 w 720762"/>
                  <a:gd name="connsiteY6" fmla="*/ 0 h 706804"/>
                  <a:gd name="connsiteX0" fmla="*/ 0 w 720762"/>
                  <a:gd name="connsiteY0" fmla="*/ 666974 h 682422"/>
                  <a:gd name="connsiteX1" fmla="*/ 90176 w 720762"/>
                  <a:gd name="connsiteY1" fmla="*/ 518899 h 682422"/>
                  <a:gd name="connsiteX2" fmla="*/ 307095 w 720762"/>
                  <a:gd name="connsiteY2" fmla="*/ 682422 h 682422"/>
                  <a:gd name="connsiteX3" fmla="*/ 417224 w 720762"/>
                  <a:gd name="connsiteY3" fmla="*/ 448816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307095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307095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307095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307095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287071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287071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257036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517341 w 720762"/>
                  <a:gd name="connsiteY4" fmla="*/ 298641 h 715794"/>
                  <a:gd name="connsiteX5" fmla="*/ 627469 w 720762"/>
                  <a:gd name="connsiteY5" fmla="*/ 125105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530690 w 720762"/>
                  <a:gd name="connsiteY4" fmla="*/ 465502 h 715794"/>
                  <a:gd name="connsiteX5" fmla="*/ 627469 w 720762"/>
                  <a:gd name="connsiteY5" fmla="*/ 125105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530690 w 720762"/>
                  <a:gd name="connsiteY4" fmla="*/ 465502 h 715794"/>
                  <a:gd name="connsiteX5" fmla="*/ 627469 w 720762"/>
                  <a:gd name="connsiteY5" fmla="*/ 125105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530690 w 720762"/>
                  <a:gd name="connsiteY4" fmla="*/ 465502 h 715794"/>
                  <a:gd name="connsiteX5" fmla="*/ 627469 w 720762"/>
                  <a:gd name="connsiteY5" fmla="*/ 125105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502212 h 715794"/>
                  <a:gd name="connsiteX5" fmla="*/ 627469 w 720762"/>
                  <a:gd name="connsiteY5" fmla="*/ 125105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502212 h 715794"/>
                  <a:gd name="connsiteX5" fmla="*/ 557387 w 720762"/>
                  <a:gd name="connsiteY5" fmla="*/ 191849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502212 h 715794"/>
                  <a:gd name="connsiteX5" fmla="*/ 557387 w 720762"/>
                  <a:gd name="connsiteY5" fmla="*/ 191849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458828 h 715794"/>
                  <a:gd name="connsiteX5" fmla="*/ 557387 w 720762"/>
                  <a:gd name="connsiteY5" fmla="*/ 191849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458828 h 715794"/>
                  <a:gd name="connsiteX5" fmla="*/ 554049 w 720762"/>
                  <a:gd name="connsiteY5" fmla="*/ 231896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458828 h 715794"/>
                  <a:gd name="connsiteX5" fmla="*/ 554049 w 720762"/>
                  <a:gd name="connsiteY5" fmla="*/ 231896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458828 h 715794"/>
                  <a:gd name="connsiteX5" fmla="*/ 554049 w 720762"/>
                  <a:gd name="connsiteY5" fmla="*/ 231896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80112 w 720762"/>
                  <a:gd name="connsiteY4" fmla="*/ 488325 h 715794"/>
                  <a:gd name="connsiteX5" fmla="*/ 554049 w 720762"/>
                  <a:gd name="connsiteY5" fmla="*/ 231896 h 715794"/>
                  <a:gd name="connsiteX6" fmla="*/ 720762 w 720762"/>
                  <a:gd name="connsiteY6" fmla="*/ 0 h 715794"/>
                  <a:gd name="connsiteX0" fmla="*/ 0 w 720762"/>
                  <a:gd name="connsiteY0" fmla="*/ 666974 h 715794"/>
                  <a:gd name="connsiteX1" fmla="*/ 90176 w 720762"/>
                  <a:gd name="connsiteY1" fmla="*/ 462364 h 715794"/>
                  <a:gd name="connsiteX2" fmla="*/ 260374 w 720762"/>
                  <a:gd name="connsiteY2" fmla="*/ 715794 h 715794"/>
                  <a:gd name="connsiteX3" fmla="*/ 377177 w 720762"/>
                  <a:gd name="connsiteY3" fmla="*/ 425455 h 715794"/>
                  <a:gd name="connsiteX4" fmla="*/ 480112 w 720762"/>
                  <a:gd name="connsiteY4" fmla="*/ 488325 h 715794"/>
                  <a:gd name="connsiteX5" fmla="*/ 554049 w 720762"/>
                  <a:gd name="connsiteY5" fmla="*/ 231896 h 715794"/>
                  <a:gd name="connsiteX6" fmla="*/ 720762 w 720762"/>
                  <a:gd name="connsiteY6" fmla="*/ 0 h 715794"/>
                  <a:gd name="connsiteX0" fmla="*/ 0 w 720762"/>
                  <a:gd name="connsiteY0" fmla="*/ 666974 h 752665"/>
                  <a:gd name="connsiteX1" fmla="*/ 90176 w 720762"/>
                  <a:gd name="connsiteY1" fmla="*/ 462364 h 752665"/>
                  <a:gd name="connsiteX2" fmla="*/ 262832 w 720762"/>
                  <a:gd name="connsiteY2" fmla="*/ 752665 h 752665"/>
                  <a:gd name="connsiteX3" fmla="*/ 377177 w 720762"/>
                  <a:gd name="connsiteY3" fmla="*/ 425455 h 752665"/>
                  <a:gd name="connsiteX4" fmla="*/ 480112 w 720762"/>
                  <a:gd name="connsiteY4" fmla="*/ 488325 h 752665"/>
                  <a:gd name="connsiteX5" fmla="*/ 554049 w 720762"/>
                  <a:gd name="connsiteY5" fmla="*/ 231896 h 752665"/>
                  <a:gd name="connsiteX6" fmla="*/ 720762 w 720762"/>
                  <a:gd name="connsiteY6" fmla="*/ 0 h 752665"/>
                  <a:gd name="connsiteX0" fmla="*/ 0 w 720762"/>
                  <a:gd name="connsiteY0" fmla="*/ 666974 h 752665"/>
                  <a:gd name="connsiteX1" fmla="*/ 90176 w 720762"/>
                  <a:gd name="connsiteY1" fmla="*/ 462364 h 752665"/>
                  <a:gd name="connsiteX2" fmla="*/ 262832 w 720762"/>
                  <a:gd name="connsiteY2" fmla="*/ 752665 h 752665"/>
                  <a:gd name="connsiteX3" fmla="*/ 377177 w 720762"/>
                  <a:gd name="connsiteY3" fmla="*/ 425455 h 752665"/>
                  <a:gd name="connsiteX4" fmla="*/ 480112 w 720762"/>
                  <a:gd name="connsiteY4" fmla="*/ 488325 h 752665"/>
                  <a:gd name="connsiteX5" fmla="*/ 554049 w 720762"/>
                  <a:gd name="connsiteY5" fmla="*/ 231896 h 752665"/>
                  <a:gd name="connsiteX6" fmla="*/ 720762 w 720762"/>
                  <a:gd name="connsiteY6" fmla="*/ 0 h 752665"/>
                  <a:gd name="connsiteX0" fmla="*/ 0 w 701098"/>
                  <a:gd name="connsiteY0" fmla="*/ 659600 h 745291"/>
                  <a:gd name="connsiteX1" fmla="*/ 90176 w 701098"/>
                  <a:gd name="connsiteY1" fmla="*/ 454990 h 745291"/>
                  <a:gd name="connsiteX2" fmla="*/ 262832 w 701098"/>
                  <a:gd name="connsiteY2" fmla="*/ 745291 h 745291"/>
                  <a:gd name="connsiteX3" fmla="*/ 377177 w 701098"/>
                  <a:gd name="connsiteY3" fmla="*/ 418081 h 745291"/>
                  <a:gd name="connsiteX4" fmla="*/ 480112 w 701098"/>
                  <a:gd name="connsiteY4" fmla="*/ 480951 h 745291"/>
                  <a:gd name="connsiteX5" fmla="*/ 554049 w 701098"/>
                  <a:gd name="connsiteY5" fmla="*/ 224522 h 745291"/>
                  <a:gd name="connsiteX6" fmla="*/ 701098 w 701098"/>
                  <a:gd name="connsiteY6" fmla="*/ 0 h 745291"/>
                  <a:gd name="connsiteX0" fmla="*/ 0 w 701098"/>
                  <a:gd name="connsiteY0" fmla="*/ 659600 h 745291"/>
                  <a:gd name="connsiteX1" fmla="*/ 90176 w 701098"/>
                  <a:gd name="connsiteY1" fmla="*/ 454990 h 745291"/>
                  <a:gd name="connsiteX2" fmla="*/ 262832 w 701098"/>
                  <a:gd name="connsiteY2" fmla="*/ 745291 h 745291"/>
                  <a:gd name="connsiteX3" fmla="*/ 377177 w 701098"/>
                  <a:gd name="connsiteY3" fmla="*/ 418081 h 745291"/>
                  <a:gd name="connsiteX4" fmla="*/ 480112 w 701098"/>
                  <a:gd name="connsiteY4" fmla="*/ 480951 h 745291"/>
                  <a:gd name="connsiteX5" fmla="*/ 554049 w 701098"/>
                  <a:gd name="connsiteY5" fmla="*/ 224522 h 745291"/>
                  <a:gd name="connsiteX6" fmla="*/ 701098 w 701098"/>
                  <a:gd name="connsiteY6" fmla="*/ 0 h 745291"/>
                  <a:gd name="connsiteX0" fmla="*/ 0 w 701098"/>
                  <a:gd name="connsiteY0" fmla="*/ 659600 h 745291"/>
                  <a:gd name="connsiteX1" fmla="*/ 90176 w 701098"/>
                  <a:gd name="connsiteY1" fmla="*/ 454990 h 745291"/>
                  <a:gd name="connsiteX2" fmla="*/ 262832 w 701098"/>
                  <a:gd name="connsiteY2" fmla="*/ 745291 h 745291"/>
                  <a:gd name="connsiteX3" fmla="*/ 377177 w 701098"/>
                  <a:gd name="connsiteY3" fmla="*/ 418081 h 745291"/>
                  <a:gd name="connsiteX4" fmla="*/ 480112 w 701098"/>
                  <a:gd name="connsiteY4" fmla="*/ 480951 h 745291"/>
                  <a:gd name="connsiteX5" fmla="*/ 554049 w 701098"/>
                  <a:gd name="connsiteY5" fmla="*/ 224522 h 745291"/>
                  <a:gd name="connsiteX6" fmla="*/ 701098 w 701098"/>
                  <a:gd name="connsiteY6" fmla="*/ 0 h 74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098" h="745291">
                    <a:moveTo>
                      <a:pt x="0" y="659600"/>
                    </a:moveTo>
                    <a:cubicBezTo>
                      <a:pt x="46745" y="650289"/>
                      <a:pt x="33419" y="467639"/>
                      <a:pt x="90176" y="454990"/>
                    </a:cubicBezTo>
                    <a:cubicBezTo>
                      <a:pt x="171393" y="444772"/>
                      <a:pt x="167746" y="745562"/>
                      <a:pt x="262832" y="745291"/>
                    </a:cubicBezTo>
                    <a:cubicBezTo>
                      <a:pt x="327351" y="739729"/>
                      <a:pt x="308233" y="428920"/>
                      <a:pt x="377177" y="418081"/>
                    </a:cubicBezTo>
                    <a:cubicBezTo>
                      <a:pt x="438915" y="413632"/>
                      <a:pt x="436196" y="485673"/>
                      <a:pt x="480112" y="480951"/>
                    </a:cubicBezTo>
                    <a:cubicBezTo>
                      <a:pt x="535176" y="470382"/>
                      <a:pt x="503460" y="237586"/>
                      <a:pt x="554049" y="224522"/>
                    </a:cubicBezTo>
                    <a:cubicBezTo>
                      <a:pt x="600763" y="218133"/>
                      <a:pt x="606854" y="189291"/>
                      <a:pt x="701098" y="0"/>
                    </a:cubicBezTo>
                  </a:path>
                </a:pathLst>
              </a:custGeom>
              <a:no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Freihandform 261"/>
              <p:cNvSpPr/>
              <p:nvPr/>
            </p:nvSpPr>
            <p:spPr>
              <a:xfrm>
                <a:off x="4152452" y="3227295"/>
                <a:ext cx="720762" cy="666974"/>
              </a:xfrm>
              <a:custGeom>
                <a:avLst/>
                <a:gdLst>
                  <a:gd name="connsiteX0" fmla="*/ 0 w 720762"/>
                  <a:gd name="connsiteY0" fmla="*/ 666974 h 666974"/>
                  <a:gd name="connsiteX1" fmla="*/ 75303 w 720762"/>
                  <a:gd name="connsiteY1" fmla="*/ 634701 h 666974"/>
                  <a:gd name="connsiteX2" fmla="*/ 268941 w 720762"/>
                  <a:gd name="connsiteY2" fmla="*/ 419548 h 666974"/>
                  <a:gd name="connsiteX3" fmla="*/ 570155 w 720762"/>
                  <a:gd name="connsiteY3" fmla="*/ 139850 h 666974"/>
                  <a:gd name="connsiteX4" fmla="*/ 720762 w 720762"/>
                  <a:gd name="connsiteY4" fmla="*/ 0 h 666974"/>
                  <a:gd name="connsiteX0" fmla="*/ 0 w 720762"/>
                  <a:gd name="connsiteY0" fmla="*/ 666974 h 680943"/>
                  <a:gd name="connsiteX1" fmla="*/ 75303 w 720762"/>
                  <a:gd name="connsiteY1" fmla="*/ 634701 h 680943"/>
                  <a:gd name="connsiteX2" fmla="*/ 570155 w 720762"/>
                  <a:gd name="connsiteY2" fmla="*/ 139850 h 680943"/>
                  <a:gd name="connsiteX3" fmla="*/ 720762 w 720762"/>
                  <a:gd name="connsiteY3" fmla="*/ 0 h 680943"/>
                  <a:gd name="connsiteX0" fmla="*/ 0 w 720762"/>
                  <a:gd name="connsiteY0" fmla="*/ 666974 h 691000"/>
                  <a:gd name="connsiteX1" fmla="*/ 75303 w 720762"/>
                  <a:gd name="connsiteY1" fmla="*/ 634701 h 691000"/>
                  <a:gd name="connsiteX2" fmla="*/ 720762 w 720762"/>
                  <a:gd name="connsiteY2" fmla="*/ 0 h 691000"/>
                  <a:gd name="connsiteX0" fmla="*/ 0 w 720762"/>
                  <a:gd name="connsiteY0" fmla="*/ 666974 h 666974"/>
                  <a:gd name="connsiteX1" fmla="*/ 720762 w 720762"/>
                  <a:gd name="connsiteY1" fmla="*/ 0 h 666974"/>
                  <a:gd name="connsiteX0" fmla="*/ 0 w 720762"/>
                  <a:gd name="connsiteY0" fmla="*/ 666974 h 666974"/>
                  <a:gd name="connsiteX1" fmla="*/ 720762 w 720762"/>
                  <a:gd name="connsiteY1" fmla="*/ 0 h 666974"/>
                  <a:gd name="connsiteX0" fmla="*/ 0 w 720762"/>
                  <a:gd name="connsiteY0" fmla="*/ 666974 h 666974"/>
                  <a:gd name="connsiteX1" fmla="*/ 720762 w 720762"/>
                  <a:gd name="connsiteY1" fmla="*/ 0 h 666974"/>
                </a:gdLst>
                <a:ahLst/>
                <a:cxnLst>
                  <a:cxn ang="0">
                    <a:pos x="connsiteX0" y="connsiteY0"/>
                  </a:cxn>
                  <a:cxn ang="0">
                    <a:pos x="connsiteX1" y="connsiteY1"/>
                  </a:cxn>
                </a:cxnLst>
                <a:rect l="l" t="t" r="r" b="b"/>
                <a:pathLst>
                  <a:path w="720762" h="666974">
                    <a:moveTo>
                      <a:pt x="0" y="666974"/>
                    </a:moveTo>
                    <a:cubicBezTo>
                      <a:pt x="380103" y="638287"/>
                      <a:pt x="480508" y="469751"/>
                      <a:pt x="720762" y="0"/>
                    </a:cubicBezTo>
                  </a:path>
                </a:pathLst>
              </a:cu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265" name="Gerade Verbindung mit Pfeil 264"/>
          <p:cNvCxnSpPr/>
          <p:nvPr/>
        </p:nvCxnSpPr>
        <p:spPr>
          <a:xfrm>
            <a:off x="4522497" y="4298898"/>
            <a:ext cx="382819"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6" name="Gruppieren 265"/>
          <p:cNvGrpSpPr/>
          <p:nvPr/>
        </p:nvGrpSpPr>
        <p:grpSpPr>
          <a:xfrm>
            <a:off x="3191879" y="3742897"/>
            <a:ext cx="274370" cy="2338680"/>
            <a:chOff x="3191879" y="4558443"/>
            <a:chExt cx="274370" cy="2338680"/>
          </a:xfrm>
        </p:grpSpPr>
        <p:sp>
          <p:nvSpPr>
            <p:cNvPr id="272" name="Rechteck 271"/>
            <p:cNvSpPr/>
            <p:nvPr/>
          </p:nvSpPr>
          <p:spPr>
            <a:xfrm>
              <a:off x="3241433" y="4558443"/>
              <a:ext cx="199778" cy="233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Textfeld 272"/>
            <p:cNvSpPr txBox="1"/>
            <p:nvPr/>
          </p:nvSpPr>
          <p:spPr>
            <a:xfrm rot="5400000">
              <a:off x="3075629" y="6459138"/>
              <a:ext cx="506870" cy="274370"/>
            </a:xfrm>
            <a:prstGeom prst="rect">
              <a:avLst/>
            </a:prstGeom>
            <a:noFill/>
          </p:spPr>
          <p:txBody>
            <a:bodyPr wrap="none" rtlCol="0">
              <a:spAutoFit/>
            </a:bodyPr>
            <a:lstStyle/>
            <a:p>
              <a:pPr algn="ctr">
                <a:lnSpc>
                  <a:spcPts val="1400"/>
                </a:lnSpc>
              </a:pPr>
              <a:r>
                <a:rPr lang="en-US" sz="1400" b="1" dirty="0" smtClean="0">
                  <a:solidFill>
                    <a:schemeClr val="bg1"/>
                  </a:solidFill>
                </a:rPr>
                <a:t>CAN</a:t>
              </a:r>
              <a:endParaRPr lang="en-US" sz="1400" b="1" dirty="0">
                <a:solidFill>
                  <a:schemeClr val="bg1"/>
                </a:solidFill>
              </a:endParaRPr>
            </a:p>
          </p:txBody>
        </p:sp>
      </p:grpSp>
      <p:grpSp>
        <p:nvGrpSpPr>
          <p:cNvPr id="291" name="Gruppieren 290"/>
          <p:cNvGrpSpPr/>
          <p:nvPr/>
        </p:nvGrpSpPr>
        <p:grpSpPr>
          <a:xfrm>
            <a:off x="3843940" y="3854544"/>
            <a:ext cx="709874" cy="915159"/>
            <a:chOff x="3843940" y="5327676"/>
            <a:chExt cx="709874" cy="915159"/>
          </a:xfrm>
        </p:grpSpPr>
        <p:sp>
          <p:nvSpPr>
            <p:cNvPr id="292" name="Rechteck 291"/>
            <p:cNvSpPr/>
            <p:nvPr/>
          </p:nvSpPr>
          <p:spPr>
            <a:xfrm>
              <a:off x="3855734" y="5346727"/>
              <a:ext cx="666763"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294" name="Textfeld 293"/>
            <p:cNvSpPr txBox="1"/>
            <p:nvPr/>
          </p:nvSpPr>
          <p:spPr>
            <a:xfrm>
              <a:off x="3843940" y="5327676"/>
              <a:ext cx="709874" cy="307777"/>
            </a:xfrm>
            <a:prstGeom prst="rect">
              <a:avLst/>
            </a:prstGeom>
            <a:noFill/>
          </p:spPr>
          <p:txBody>
            <a:bodyPr wrap="none" rtlCol="0">
              <a:spAutoFit/>
            </a:bodyPr>
            <a:lstStyle/>
            <a:p>
              <a:r>
                <a:rPr lang="en-US" sz="1400" b="1" dirty="0" smtClean="0">
                  <a:solidFill>
                    <a:schemeClr val="tx1">
                      <a:lumMod val="95000"/>
                      <a:lumOff val="5000"/>
                    </a:schemeClr>
                  </a:solidFill>
                </a:rPr>
                <a:t>Limiter</a:t>
              </a:r>
              <a:endParaRPr lang="en-US" sz="1400" b="1" dirty="0">
                <a:solidFill>
                  <a:schemeClr val="tx1">
                    <a:lumMod val="95000"/>
                    <a:lumOff val="5000"/>
                  </a:schemeClr>
                </a:solidFill>
              </a:endParaRPr>
            </a:p>
          </p:txBody>
        </p:sp>
        <p:sp>
          <p:nvSpPr>
            <p:cNvPr id="295" name="Halbbogen 294"/>
            <p:cNvSpPr/>
            <p:nvPr/>
          </p:nvSpPr>
          <p:spPr>
            <a:xfrm>
              <a:off x="3945603" y="5741005"/>
              <a:ext cx="501830" cy="501830"/>
            </a:xfrm>
            <a:prstGeom prst="blockArc">
              <a:avLst>
                <a:gd name="adj1" fmla="val 12823609"/>
                <a:gd name="adj2" fmla="val 19447083"/>
                <a:gd name="adj3" fmla="val 27794"/>
              </a:avLst>
            </a:prstGeom>
            <a:gradFill flip="none" rotWithShape="1">
              <a:gsLst>
                <a:gs pos="0">
                  <a:srgbClr val="C00000"/>
                </a:gs>
                <a:gs pos="34000">
                  <a:srgbClr val="FF0000"/>
                </a:gs>
                <a:gs pos="43000">
                  <a:schemeClr val="accent6">
                    <a:lumMod val="75000"/>
                  </a:schemeClr>
                </a:gs>
                <a:gs pos="100000">
                  <a:schemeClr val="accent6">
                    <a:lumMod val="7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6" name="Träne 295"/>
            <p:cNvSpPr/>
            <p:nvPr/>
          </p:nvSpPr>
          <p:spPr>
            <a:xfrm>
              <a:off x="4132321" y="5918725"/>
              <a:ext cx="117923" cy="117923"/>
            </a:xfrm>
            <a:prstGeom prst="teardrop">
              <a:avLst>
                <a:gd name="adj" fmla="val 200000"/>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7" name="Titel 1"/>
          <p:cNvSpPr>
            <a:spLocks noGrp="1"/>
          </p:cNvSpPr>
          <p:nvPr>
            <p:ph type="title"/>
          </p:nvPr>
        </p:nvSpPr>
        <p:spPr>
          <a:xfrm>
            <a:off x="0" y="444500"/>
            <a:ext cx="9226253" cy="368300"/>
          </a:xfrm>
        </p:spPr>
        <p:txBody>
          <a:bodyPr>
            <a:normAutofit fontScale="90000"/>
          </a:bodyPr>
          <a:lstStyle/>
          <a:p>
            <a:r>
              <a:rPr lang="en-US" dirty="0" smtClean="0"/>
              <a:t>Slip Detection</a:t>
            </a:r>
            <a:endParaRPr lang="en-US" dirty="0"/>
          </a:p>
        </p:txBody>
      </p:sp>
      <p:sp>
        <p:nvSpPr>
          <p:cNvPr id="8" name="Textplatzhalter 2"/>
          <p:cNvSpPr>
            <a:spLocks noGrp="1"/>
          </p:cNvSpPr>
          <p:nvPr>
            <p:ph type="body" idx="1"/>
          </p:nvPr>
        </p:nvSpPr>
        <p:spPr>
          <a:xfrm>
            <a:off x="0" y="1053306"/>
            <a:ext cx="9906000" cy="332584"/>
          </a:xfrm>
        </p:spPr>
        <p:txBody>
          <a:bodyPr/>
          <a:lstStyle/>
          <a:p>
            <a:r>
              <a:rPr lang="en-US" dirty="0" smtClean="0"/>
              <a:t>Conventional Slip Detection</a:t>
            </a:r>
            <a:endParaRPr lang="en-US" dirty="0"/>
          </a:p>
        </p:txBody>
      </p:sp>
      <p:sp>
        <p:nvSpPr>
          <p:cNvPr id="9" name="Inhaltsplatzhalter 3"/>
          <p:cNvSpPr>
            <a:spLocks noGrp="1"/>
          </p:cNvSpPr>
          <p:nvPr>
            <p:ph sz="half" idx="2"/>
          </p:nvPr>
        </p:nvSpPr>
        <p:spPr>
          <a:xfrm>
            <a:off x="0" y="1396998"/>
            <a:ext cx="9906000" cy="2006277"/>
          </a:xfrm>
        </p:spPr>
        <p:txBody>
          <a:bodyPr>
            <a:normAutofit/>
          </a:bodyPr>
          <a:lstStyle/>
          <a:p>
            <a:pPr lvl="1"/>
            <a:r>
              <a:rPr lang="en-US" dirty="0" smtClean="0"/>
              <a:t>Two types of input</a:t>
            </a:r>
          </a:p>
          <a:p>
            <a:pPr lvl="2">
              <a:tabLst>
                <a:tab pos="4127500" algn="l"/>
                <a:tab pos="4486275" algn="l"/>
              </a:tabLst>
            </a:pPr>
            <a:r>
              <a:rPr lang="en-US" dirty="0" smtClean="0"/>
              <a:t>breaking pedal pushed	</a:t>
            </a:r>
            <a:r>
              <a:rPr lang="en-US" dirty="0" smtClean="0">
                <a:sym typeface="Symbol" panose="05050102010706020507" pitchFamily="18" charset="2"/>
              </a:rPr>
              <a:t> 	hydraulic brake</a:t>
            </a:r>
            <a:endParaRPr lang="en-US" dirty="0" smtClean="0"/>
          </a:p>
          <a:p>
            <a:pPr lvl="2">
              <a:tabLst>
                <a:tab pos="4127500" algn="l"/>
                <a:tab pos="4486275" algn="l"/>
              </a:tabLst>
            </a:pPr>
            <a:r>
              <a:rPr lang="en-US" dirty="0" smtClean="0"/>
              <a:t>acceleration pedal released	</a:t>
            </a:r>
            <a:r>
              <a:rPr lang="en-US" dirty="0" smtClean="0">
                <a:sym typeface="Symbol" panose="05050102010706020507" pitchFamily="18" charset="2"/>
              </a:rPr>
              <a:t> 	motor</a:t>
            </a:r>
          </a:p>
          <a:p>
            <a:pPr lvl="2">
              <a:tabLst>
                <a:tab pos="4127500" algn="l"/>
                <a:tab pos="4486275" algn="l"/>
              </a:tabLst>
            </a:pPr>
            <a:endParaRPr lang="en-US" dirty="0" smtClean="0">
              <a:sym typeface="Symbol" panose="05050102010706020507" pitchFamily="18" charset="2"/>
            </a:endParaRPr>
          </a:p>
          <a:p>
            <a:pPr lvl="1">
              <a:tabLst>
                <a:tab pos="4127500" algn="l"/>
                <a:tab pos="4486275" algn="l"/>
              </a:tabLst>
            </a:pPr>
            <a:r>
              <a:rPr lang="en-US" dirty="0" smtClean="0">
                <a:sym typeface="Symbol" panose="05050102010706020507" pitchFamily="18" charset="2"/>
              </a:rPr>
              <a:t>Problem: Time delay due to communication and control</a:t>
            </a:r>
            <a:endParaRPr lang="en-US" dirty="0" smtClean="0"/>
          </a:p>
          <a:p>
            <a:pPr lvl="1"/>
            <a:endParaRPr lang="en-US" dirty="0"/>
          </a:p>
        </p:txBody>
      </p:sp>
      <p:sp>
        <p:nvSpPr>
          <p:cNvPr id="2" name="Foliennummernplatzhalter 1"/>
          <p:cNvSpPr>
            <a:spLocks noGrp="1"/>
          </p:cNvSpPr>
          <p:nvPr>
            <p:ph type="sldNum" sz="quarter" idx="12"/>
          </p:nvPr>
        </p:nvSpPr>
        <p:spPr/>
        <p:txBody>
          <a:bodyPr/>
          <a:lstStyle/>
          <a:p>
            <a:fld id="{32F36B79-3ACB-4ABE-9496-E272B2366BFF}" type="slidenum">
              <a:rPr lang="en-US" smtClean="0"/>
              <a:pPr/>
              <a:t>13</a:t>
            </a:fld>
            <a:endParaRPr lang="en-US" dirty="0"/>
          </a:p>
        </p:txBody>
      </p:sp>
      <p:grpSp>
        <p:nvGrpSpPr>
          <p:cNvPr id="65" name="Gruppieren 64"/>
          <p:cNvGrpSpPr/>
          <p:nvPr/>
        </p:nvGrpSpPr>
        <p:grpSpPr>
          <a:xfrm>
            <a:off x="8064335" y="5452345"/>
            <a:ext cx="1677504" cy="955991"/>
            <a:chOff x="8064335" y="3382492"/>
            <a:chExt cx="1677504" cy="955991"/>
          </a:xfrm>
        </p:grpSpPr>
        <p:sp>
          <p:nvSpPr>
            <p:cNvPr id="121" name="Rechteck 120"/>
            <p:cNvSpPr/>
            <p:nvPr/>
          </p:nvSpPr>
          <p:spPr>
            <a:xfrm>
              <a:off x="9167028" y="3641554"/>
              <a:ext cx="574811" cy="632566"/>
            </a:xfrm>
            <a:prstGeom prst="rect">
              <a:avLst/>
            </a:prstGeom>
            <a:solidFill>
              <a:schemeClr val="bg1">
                <a:lumMod val="5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sz="1400" b="1" dirty="0"/>
            </a:p>
          </p:txBody>
        </p:sp>
        <p:sp>
          <p:nvSpPr>
            <p:cNvPr id="17" name="Trapezoid 16"/>
            <p:cNvSpPr/>
            <p:nvPr/>
          </p:nvSpPr>
          <p:spPr>
            <a:xfrm rot="5400000">
              <a:off x="9078121" y="3900659"/>
              <a:ext cx="416427" cy="114356"/>
            </a:xfrm>
            <a:prstGeom prst="trapezoid">
              <a:avLst>
                <a:gd name="adj" fmla="val 9189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8" name="Trapezoid 127"/>
            <p:cNvSpPr/>
            <p:nvPr/>
          </p:nvSpPr>
          <p:spPr>
            <a:xfrm rot="10800000">
              <a:off x="9249485" y="3701244"/>
              <a:ext cx="416427" cy="114356"/>
            </a:xfrm>
            <a:prstGeom prst="trapezoid">
              <a:avLst>
                <a:gd name="adj" fmla="val 9189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138" name="Gerade Verbindung mit Pfeil 137"/>
            <p:cNvCxnSpPr/>
            <p:nvPr/>
          </p:nvCxnSpPr>
          <p:spPr>
            <a:xfrm flipH="1">
              <a:off x="8851373" y="3957838"/>
              <a:ext cx="428693" cy="3"/>
            </a:xfrm>
            <a:prstGeom prst="straightConnector1">
              <a:avLst/>
            </a:prstGeom>
            <a:ln w="76200">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6" name="Rad 135"/>
            <p:cNvSpPr/>
            <p:nvPr/>
          </p:nvSpPr>
          <p:spPr>
            <a:xfrm rot="10800000" flipH="1">
              <a:off x="8716230" y="3749632"/>
              <a:ext cx="198590" cy="416418"/>
            </a:xfrm>
            <a:prstGeom prst="donut">
              <a:avLst>
                <a:gd name="adj" fmla="val 48654"/>
              </a:avLst>
            </a:prstGeom>
            <a:solidFill>
              <a:schemeClr val="tx1">
                <a:lumMod val="50000"/>
                <a:lumOff val="50000"/>
              </a:schemeClr>
            </a:solidFill>
            <a:ln>
              <a:solidFill>
                <a:schemeClr val="bg1">
                  <a:lumMod val="50000"/>
                </a:schemeClr>
              </a:solidFill>
            </a:ln>
            <a:scene3d>
              <a:camera prst="perspectiveRight" fov="0">
                <a:rot lat="0" lon="17999980" rev="0"/>
              </a:camera>
              <a:lightRig rig="threePt" dir="t">
                <a:rot lat="0" lon="0" rev="0"/>
              </a:lightRig>
            </a:scene3d>
            <a:sp3d extrusionH="63500">
              <a:bevelT h="0"/>
              <a:extrusionClr>
                <a:schemeClr val="bg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6" name="Gerade Verbindung mit Pfeil 115"/>
            <p:cNvCxnSpPr/>
            <p:nvPr/>
          </p:nvCxnSpPr>
          <p:spPr>
            <a:xfrm flipH="1">
              <a:off x="8476307" y="3957841"/>
              <a:ext cx="337205" cy="0"/>
            </a:xfrm>
            <a:prstGeom prst="straightConnector1">
              <a:avLst/>
            </a:prstGeom>
            <a:ln w="76200">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Gerade Verbindung mit Pfeil 112"/>
            <p:cNvCxnSpPr/>
            <p:nvPr/>
          </p:nvCxnSpPr>
          <p:spPr>
            <a:xfrm flipV="1">
              <a:off x="9459119" y="3382492"/>
              <a:ext cx="0" cy="389657"/>
            </a:xfrm>
            <a:prstGeom prst="straightConnector1">
              <a:avLst/>
            </a:prstGeom>
            <a:ln w="76200">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ad 10"/>
            <p:cNvSpPr/>
            <p:nvPr/>
          </p:nvSpPr>
          <p:spPr>
            <a:xfrm rot="10800000">
              <a:off x="8064335" y="3610064"/>
              <a:ext cx="445822" cy="728419"/>
            </a:xfrm>
            <a:prstGeom prst="donut">
              <a:avLst/>
            </a:prstGeom>
            <a:solidFill>
              <a:schemeClr val="tx1">
                <a:lumMod val="50000"/>
                <a:lumOff val="50000"/>
              </a:schemeClr>
            </a:solidFill>
            <a:ln>
              <a:solidFill>
                <a:schemeClr val="bg1">
                  <a:lumMod val="50000"/>
                </a:schemeClr>
              </a:solidFill>
            </a:ln>
            <a:scene3d>
              <a:camera prst="perspectiveRight" fov="0">
                <a:rot lat="0" lon="17999980" rev="0"/>
              </a:camera>
              <a:lightRig rig="threePt" dir="t">
                <a:rot lat="0" lon="0" rev="0"/>
              </a:lightRig>
            </a:scene3d>
            <a:sp3d extrusionH="254000">
              <a:bevelT h="0"/>
              <a:extrusionClr>
                <a:schemeClr val="bg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140" name="Gewinkelte Verbindung 139"/>
          <p:cNvCxnSpPr>
            <a:stCxn id="298" idx="3"/>
            <a:endCxn id="305" idx="0"/>
          </p:cNvCxnSpPr>
          <p:nvPr/>
        </p:nvCxnSpPr>
        <p:spPr>
          <a:xfrm>
            <a:off x="2493488" y="3827157"/>
            <a:ext cx="111165" cy="451632"/>
          </a:xfrm>
          <a:prstGeom prst="bentConnector2">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Gerade Verbindung mit Pfeil 148"/>
          <p:cNvCxnSpPr/>
          <p:nvPr/>
        </p:nvCxnSpPr>
        <p:spPr>
          <a:xfrm>
            <a:off x="3081711" y="5379019"/>
            <a:ext cx="473490"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7" name="Rechteck 246"/>
          <p:cNvSpPr/>
          <p:nvPr/>
        </p:nvSpPr>
        <p:spPr>
          <a:xfrm>
            <a:off x="9167028" y="3753726"/>
            <a:ext cx="574811" cy="1857314"/>
          </a:xfrm>
          <a:prstGeom prst="rect">
            <a:avLst/>
          </a:prstGeom>
          <a:solidFill>
            <a:schemeClr val="bg1">
              <a:lumMod val="5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vert="horz" lIns="0" tIns="0" rIns="0" bIns="0" rtlCol="0" anchor="b"/>
          <a:lstStyle/>
          <a:p>
            <a:pPr algn="ctr"/>
            <a:r>
              <a:rPr lang="en-US" sz="1400" b="1" dirty="0" smtClean="0"/>
              <a:t>Motor</a:t>
            </a:r>
            <a:endParaRPr lang="en-US" sz="1400" b="1" dirty="0"/>
          </a:p>
        </p:txBody>
      </p:sp>
      <p:sp>
        <p:nvSpPr>
          <p:cNvPr id="298" name="Textfeld 297"/>
          <p:cNvSpPr txBox="1"/>
          <p:nvPr/>
        </p:nvSpPr>
        <p:spPr>
          <a:xfrm>
            <a:off x="1784640" y="3652750"/>
            <a:ext cx="708848" cy="348813"/>
          </a:xfrm>
          <a:prstGeom prst="rect">
            <a:avLst/>
          </a:prstGeom>
          <a:noFill/>
        </p:spPr>
        <p:txBody>
          <a:bodyPr wrap="none" rtlCol="0">
            <a:spAutoFit/>
          </a:bodyPr>
          <a:lstStyle/>
          <a:p>
            <a:pPr>
              <a:lnSpc>
                <a:spcPts val="1000"/>
              </a:lnSpc>
            </a:pPr>
            <a:r>
              <a:rPr lang="en-US" sz="1400" b="1" dirty="0" smtClean="0">
                <a:solidFill>
                  <a:schemeClr val="tx1">
                    <a:lumMod val="95000"/>
                    <a:lumOff val="5000"/>
                  </a:schemeClr>
                </a:solidFill>
              </a:rPr>
              <a:t>Wheel </a:t>
            </a:r>
          </a:p>
          <a:p>
            <a:pPr>
              <a:lnSpc>
                <a:spcPts val="1000"/>
              </a:lnSpc>
            </a:pPr>
            <a:r>
              <a:rPr lang="en-US" sz="1400" b="1" dirty="0" smtClean="0">
                <a:solidFill>
                  <a:schemeClr val="tx1">
                    <a:lumMod val="95000"/>
                    <a:lumOff val="5000"/>
                  </a:schemeClr>
                </a:solidFill>
              </a:rPr>
              <a:t>speed</a:t>
            </a:r>
            <a:endParaRPr lang="en-US" sz="1400" b="1" dirty="0">
              <a:solidFill>
                <a:schemeClr val="tx1">
                  <a:lumMod val="95000"/>
                  <a:lumOff val="5000"/>
                </a:schemeClr>
              </a:solidFill>
            </a:endParaRPr>
          </a:p>
        </p:txBody>
      </p:sp>
      <p:grpSp>
        <p:nvGrpSpPr>
          <p:cNvPr id="299" name="Gruppieren 298"/>
          <p:cNvGrpSpPr/>
          <p:nvPr/>
        </p:nvGrpSpPr>
        <p:grpSpPr>
          <a:xfrm>
            <a:off x="2111045" y="5010518"/>
            <a:ext cx="987216" cy="633448"/>
            <a:chOff x="2111045" y="5592537"/>
            <a:chExt cx="987216" cy="633448"/>
          </a:xfrm>
        </p:grpSpPr>
        <p:sp>
          <p:nvSpPr>
            <p:cNvPr id="300" name="Rechteck 299"/>
            <p:cNvSpPr/>
            <p:nvPr/>
          </p:nvSpPr>
          <p:spPr>
            <a:xfrm>
              <a:off x="2111045" y="5592537"/>
              <a:ext cx="987216" cy="601695"/>
            </a:xfrm>
            <a:prstGeom prst="rect">
              <a:avLst/>
            </a:prstGeom>
            <a:solidFill>
              <a:schemeClr val="bg1">
                <a:lumMod val="5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sz="1400" dirty="0"/>
            </a:p>
          </p:txBody>
        </p:sp>
        <p:sp>
          <p:nvSpPr>
            <p:cNvPr id="301" name="Textfeld 300"/>
            <p:cNvSpPr txBox="1"/>
            <p:nvPr/>
          </p:nvSpPr>
          <p:spPr>
            <a:xfrm>
              <a:off x="2221561" y="5592542"/>
              <a:ext cx="762132" cy="633443"/>
            </a:xfrm>
            <a:prstGeom prst="rect">
              <a:avLst/>
            </a:prstGeom>
            <a:noFill/>
          </p:spPr>
          <p:txBody>
            <a:bodyPr wrap="none" rtlCol="0">
              <a:spAutoFit/>
            </a:bodyPr>
            <a:lstStyle/>
            <a:p>
              <a:pPr algn="ctr">
                <a:lnSpc>
                  <a:spcPts val="1400"/>
                </a:lnSpc>
              </a:pPr>
              <a:r>
                <a:rPr lang="en-US" sz="1400" b="1" dirty="0" smtClean="0">
                  <a:solidFill>
                    <a:schemeClr val="bg1"/>
                  </a:solidFill>
                </a:rPr>
                <a:t>Vehicle </a:t>
              </a:r>
            </a:p>
            <a:p>
              <a:pPr algn="ctr">
                <a:lnSpc>
                  <a:spcPts val="1400"/>
                </a:lnSpc>
              </a:pPr>
              <a:r>
                <a:rPr lang="en-US" sz="1400" b="1" dirty="0" smtClean="0">
                  <a:solidFill>
                    <a:schemeClr val="bg1"/>
                  </a:solidFill>
                </a:rPr>
                <a:t>Control</a:t>
              </a:r>
            </a:p>
            <a:p>
              <a:pPr algn="ctr">
                <a:lnSpc>
                  <a:spcPts val="1400"/>
                </a:lnSpc>
              </a:pPr>
              <a:r>
                <a:rPr lang="en-US" sz="1400" b="1" dirty="0" smtClean="0">
                  <a:solidFill>
                    <a:schemeClr val="bg1"/>
                  </a:solidFill>
                </a:rPr>
                <a:t>Unit</a:t>
              </a:r>
              <a:endParaRPr lang="en-US" sz="1400" b="1" dirty="0">
                <a:solidFill>
                  <a:schemeClr val="bg1"/>
                </a:solidFill>
              </a:endParaRPr>
            </a:p>
          </p:txBody>
        </p:sp>
      </p:grpSp>
      <p:cxnSp>
        <p:nvCxnSpPr>
          <p:cNvPr id="302" name="Gewinkelte Verbindung 301"/>
          <p:cNvCxnSpPr>
            <a:stCxn id="318" idx="3"/>
            <a:endCxn id="308" idx="1"/>
          </p:cNvCxnSpPr>
          <p:nvPr/>
        </p:nvCxnSpPr>
        <p:spPr>
          <a:xfrm flipV="1">
            <a:off x="1677895" y="4735853"/>
            <a:ext cx="426158" cy="54103"/>
          </a:xfrm>
          <a:prstGeom prst="bentConnector3">
            <a:avLst>
              <a:gd name="adj1" fmla="val 50000"/>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3" name="Gewinkelte Verbindung 302"/>
          <p:cNvCxnSpPr>
            <a:stCxn id="317" idx="3"/>
            <a:endCxn id="300" idx="1"/>
          </p:cNvCxnSpPr>
          <p:nvPr/>
        </p:nvCxnSpPr>
        <p:spPr>
          <a:xfrm>
            <a:off x="1677895" y="4970990"/>
            <a:ext cx="433150" cy="340376"/>
          </a:xfrm>
          <a:prstGeom prst="bentConnector3">
            <a:avLst>
              <a:gd name="adj1" fmla="val 50000"/>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04" name="Gruppieren 303"/>
          <p:cNvGrpSpPr/>
          <p:nvPr/>
        </p:nvGrpSpPr>
        <p:grpSpPr>
          <a:xfrm>
            <a:off x="2104053" y="4278789"/>
            <a:ext cx="994208" cy="630947"/>
            <a:chOff x="2104053" y="4566542"/>
            <a:chExt cx="994208" cy="630947"/>
          </a:xfrm>
        </p:grpSpPr>
        <p:sp>
          <p:nvSpPr>
            <p:cNvPr id="305" name="Rechteck 304"/>
            <p:cNvSpPr/>
            <p:nvPr/>
          </p:nvSpPr>
          <p:spPr>
            <a:xfrm>
              <a:off x="2111045" y="4566542"/>
              <a:ext cx="987216" cy="601695"/>
            </a:xfrm>
            <a:prstGeom prst="rect">
              <a:avLst/>
            </a:prstGeom>
            <a:solidFill>
              <a:schemeClr val="bg1">
                <a:lumMod val="5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sz="1400" dirty="0"/>
            </a:p>
          </p:txBody>
        </p:sp>
        <p:sp>
          <p:nvSpPr>
            <p:cNvPr id="306" name="Textfeld 305"/>
            <p:cNvSpPr txBox="1"/>
            <p:nvPr/>
          </p:nvSpPr>
          <p:spPr>
            <a:xfrm>
              <a:off x="2138819" y="4566547"/>
              <a:ext cx="919868" cy="630942"/>
            </a:xfrm>
            <a:prstGeom prst="rect">
              <a:avLst/>
            </a:prstGeom>
            <a:noFill/>
          </p:spPr>
          <p:txBody>
            <a:bodyPr wrap="none" rtlCol="0">
              <a:spAutoFit/>
            </a:bodyPr>
            <a:lstStyle/>
            <a:p>
              <a:pPr algn="ctr">
                <a:lnSpc>
                  <a:spcPts val="1400"/>
                </a:lnSpc>
              </a:pPr>
              <a:r>
                <a:rPr lang="en-US" sz="1400" b="1" dirty="0" smtClean="0">
                  <a:solidFill>
                    <a:schemeClr val="bg1"/>
                  </a:solidFill>
                </a:rPr>
                <a:t>Electronic</a:t>
              </a:r>
            </a:p>
            <a:p>
              <a:pPr algn="ctr">
                <a:lnSpc>
                  <a:spcPts val="1400"/>
                </a:lnSpc>
              </a:pPr>
              <a:r>
                <a:rPr lang="en-US" sz="1400" b="1" dirty="0" smtClean="0">
                  <a:solidFill>
                    <a:schemeClr val="bg1"/>
                  </a:solidFill>
                </a:rPr>
                <a:t>Stability</a:t>
              </a:r>
            </a:p>
            <a:p>
              <a:pPr algn="ctr">
                <a:lnSpc>
                  <a:spcPts val="1400"/>
                </a:lnSpc>
              </a:pPr>
              <a:r>
                <a:rPr lang="en-US" sz="1400" b="1" dirty="0" smtClean="0">
                  <a:solidFill>
                    <a:schemeClr val="bg1"/>
                  </a:solidFill>
                </a:rPr>
                <a:t>System</a:t>
              </a:r>
              <a:endParaRPr lang="en-US" sz="1400" b="1" dirty="0">
                <a:solidFill>
                  <a:schemeClr val="bg1"/>
                </a:solidFill>
              </a:endParaRPr>
            </a:p>
          </p:txBody>
        </p:sp>
        <p:sp>
          <p:nvSpPr>
            <p:cNvPr id="307" name="Rechteck 306"/>
            <p:cNvSpPr>
              <a:spLocks noChangeAspect="1"/>
            </p:cNvSpPr>
            <p:nvPr/>
          </p:nvSpPr>
          <p:spPr>
            <a:xfrm>
              <a:off x="2104053" y="4579140"/>
              <a:ext cx="658590" cy="235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308" name="Rechteck 307"/>
            <p:cNvSpPr>
              <a:spLocks noChangeAspect="1"/>
            </p:cNvSpPr>
            <p:nvPr/>
          </p:nvSpPr>
          <p:spPr>
            <a:xfrm>
              <a:off x="2104053" y="4906100"/>
              <a:ext cx="658590" cy="235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cxnSp>
        <p:nvCxnSpPr>
          <p:cNvPr id="315" name="Gewinkelte Verbindung 314"/>
          <p:cNvCxnSpPr>
            <a:stCxn id="319" idx="3"/>
            <a:endCxn id="307" idx="1"/>
          </p:cNvCxnSpPr>
          <p:nvPr/>
        </p:nvCxnSpPr>
        <p:spPr>
          <a:xfrm>
            <a:off x="1314856" y="4195674"/>
            <a:ext cx="789197" cy="213219"/>
          </a:xfrm>
          <a:prstGeom prst="bentConnector3">
            <a:avLst>
              <a:gd name="adj1" fmla="val 50000"/>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16" name="Gruppieren 315"/>
          <p:cNvGrpSpPr/>
          <p:nvPr/>
        </p:nvGrpSpPr>
        <p:grpSpPr>
          <a:xfrm>
            <a:off x="128797" y="3753726"/>
            <a:ext cx="1596154" cy="1334770"/>
            <a:chOff x="128797" y="4569272"/>
            <a:chExt cx="1596154" cy="1334770"/>
          </a:xfrm>
        </p:grpSpPr>
        <p:sp>
          <p:nvSpPr>
            <p:cNvPr id="317" name="Rechteck 316"/>
            <p:cNvSpPr>
              <a:spLocks noChangeAspect="1"/>
            </p:cNvSpPr>
            <p:nvPr/>
          </p:nvSpPr>
          <p:spPr>
            <a:xfrm>
              <a:off x="1019305" y="5669030"/>
              <a:ext cx="658590" cy="235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318" name="Rechteck 317"/>
            <p:cNvSpPr>
              <a:spLocks noChangeAspect="1"/>
            </p:cNvSpPr>
            <p:nvPr/>
          </p:nvSpPr>
          <p:spPr>
            <a:xfrm>
              <a:off x="1019305" y="5487996"/>
              <a:ext cx="658590" cy="235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319" name="Rechteck 318"/>
            <p:cNvSpPr>
              <a:spLocks noChangeAspect="1"/>
            </p:cNvSpPr>
            <p:nvPr/>
          </p:nvSpPr>
          <p:spPr>
            <a:xfrm>
              <a:off x="656266" y="4893714"/>
              <a:ext cx="658590" cy="235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pic>
          <p:nvPicPr>
            <p:cNvPr id="320" name="Grafik 319"/>
            <p:cNvPicPr>
              <a:picLocks noChangeAspect="1"/>
            </p:cNvPicPr>
            <p:nvPr/>
          </p:nvPicPr>
          <p:blipFill>
            <a:blip r:embed="rId3">
              <a:clrChange>
                <a:clrFrom>
                  <a:srgbClr val="FFFFFF"/>
                </a:clrFrom>
                <a:clrTo>
                  <a:srgbClr val="FFFFFF">
                    <a:alpha val="0"/>
                  </a:srgbClr>
                </a:clrTo>
              </a:clrChange>
            </a:blip>
            <a:stretch>
              <a:fillRect/>
            </a:stretch>
          </p:blipFill>
          <p:spPr>
            <a:xfrm>
              <a:off x="128797" y="4569272"/>
              <a:ext cx="1596154" cy="1326421"/>
            </a:xfrm>
            <a:prstGeom prst="rect">
              <a:avLst/>
            </a:prstGeom>
          </p:spPr>
        </p:pic>
      </p:grpSp>
      <p:cxnSp>
        <p:nvCxnSpPr>
          <p:cNvPr id="78" name="Gewinkelte Verbindung 77"/>
          <p:cNvCxnSpPr/>
          <p:nvPr/>
        </p:nvCxnSpPr>
        <p:spPr>
          <a:xfrm>
            <a:off x="3098261" y="4511057"/>
            <a:ext cx="12700" cy="731729"/>
          </a:xfrm>
          <a:prstGeom prst="bentConnector3">
            <a:avLst>
              <a:gd name="adj1" fmla="val 1800000"/>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115" name="Gruppieren 114"/>
          <p:cNvGrpSpPr/>
          <p:nvPr/>
        </p:nvGrpSpPr>
        <p:grpSpPr>
          <a:xfrm>
            <a:off x="8164943" y="3873595"/>
            <a:ext cx="814262" cy="822812"/>
            <a:chOff x="4570020" y="5346727"/>
            <a:chExt cx="755126" cy="822812"/>
          </a:xfrm>
        </p:grpSpPr>
        <p:sp>
          <p:nvSpPr>
            <p:cNvPr id="117" name="Rechteck 116"/>
            <p:cNvSpPr/>
            <p:nvPr/>
          </p:nvSpPr>
          <p:spPr>
            <a:xfrm>
              <a:off x="4619567" y="5346727"/>
              <a:ext cx="613698"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118" name="Textfeld 117"/>
            <p:cNvSpPr txBox="1"/>
            <p:nvPr/>
          </p:nvSpPr>
          <p:spPr>
            <a:xfrm>
              <a:off x="4570020" y="5381828"/>
              <a:ext cx="755126" cy="488980"/>
            </a:xfrm>
            <a:prstGeom prst="rect">
              <a:avLst/>
            </a:prstGeom>
            <a:noFill/>
          </p:spPr>
          <p:txBody>
            <a:bodyPr wrap="none" rtlCol="0">
              <a:spAutoFit/>
            </a:bodyPr>
            <a:lstStyle/>
            <a:p>
              <a:pPr algn="ctr">
                <a:lnSpc>
                  <a:spcPts val="1000"/>
                </a:lnSpc>
              </a:pPr>
              <a:r>
                <a:rPr lang="en-US" sz="1300" b="1" dirty="0" smtClean="0">
                  <a:solidFill>
                    <a:schemeClr val="tx1">
                      <a:lumMod val="95000"/>
                      <a:lumOff val="5000"/>
                    </a:schemeClr>
                  </a:solidFill>
                </a:rPr>
                <a:t>Field </a:t>
              </a:r>
            </a:p>
            <a:p>
              <a:pPr algn="ctr">
                <a:lnSpc>
                  <a:spcPts val="1000"/>
                </a:lnSpc>
              </a:pPr>
              <a:r>
                <a:rPr lang="en-US" sz="1300" b="1" dirty="0" smtClean="0">
                  <a:solidFill>
                    <a:schemeClr val="tx1">
                      <a:lumMod val="95000"/>
                      <a:lumOff val="5000"/>
                    </a:schemeClr>
                  </a:solidFill>
                </a:rPr>
                <a:t>oriented </a:t>
              </a:r>
            </a:p>
            <a:p>
              <a:pPr algn="ctr">
                <a:lnSpc>
                  <a:spcPts val="1000"/>
                </a:lnSpc>
              </a:pPr>
              <a:r>
                <a:rPr lang="en-US" sz="1300" b="1" dirty="0" smtClean="0">
                  <a:solidFill>
                    <a:schemeClr val="tx1">
                      <a:lumMod val="95000"/>
                      <a:lumOff val="5000"/>
                    </a:schemeClr>
                  </a:solidFill>
                </a:rPr>
                <a:t>control</a:t>
              </a:r>
              <a:endParaRPr lang="en-US" sz="1300" b="1" dirty="0">
                <a:solidFill>
                  <a:schemeClr val="tx1">
                    <a:lumMod val="95000"/>
                    <a:lumOff val="5000"/>
                  </a:schemeClr>
                </a:solidFill>
              </a:endParaRPr>
            </a:p>
          </p:txBody>
        </p:sp>
      </p:grpSp>
    </p:spTree>
    <p:extLst>
      <p:ext uri="{BB962C8B-B14F-4D97-AF65-F5344CB8AC3E}">
        <p14:creationId xmlns:p14="http://schemas.microsoft.com/office/powerpoint/2010/main" val="794996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uppieren 150"/>
          <p:cNvGrpSpPr/>
          <p:nvPr/>
        </p:nvGrpSpPr>
        <p:grpSpPr>
          <a:xfrm>
            <a:off x="3555201" y="3753725"/>
            <a:ext cx="5491071" cy="1893449"/>
            <a:chOff x="3571103" y="4569271"/>
            <a:chExt cx="5387535" cy="1893449"/>
          </a:xfrm>
        </p:grpSpPr>
        <p:sp>
          <p:nvSpPr>
            <p:cNvPr id="152" name="Rechteck 151"/>
            <p:cNvSpPr/>
            <p:nvPr/>
          </p:nvSpPr>
          <p:spPr>
            <a:xfrm>
              <a:off x="3571103" y="4569271"/>
              <a:ext cx="5387535" cy="1857315"/>
            </a:xfrm>
            <a:prstGeom prst="rect">
              <a:avLst/>
            </a:prstGeom>
            <a:solidFill>
              <a:schemeClr val="bg1">
                <a:lumMod val="5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sz="1400" dirty="0"/>
            </a:p>
          </p:txBody>
        </p:sp>
        <p:sp>
          <p:nvSpPr>
            <p:cNvPr id="153" name="Textfeld 152"/>
            <p:cNvSpPr txBox="1"/>
            <p:nvPr/>
          </p:nvSpPr>
          <p:spPr>
            <a:xfrm>
              <a:off x="3587341" y="6154943"/>
              <a:ext cx="777777" cy="307777"/>
            </a:xfrm>
            <a:prstGeom prst="rect">
              <a:avLst/>
            </a:prstGeom>
            <a:noFill/>
          </p:spPr>
          <p:txBody>
            <a:bodyPr wrap="none" rtlCol="0">
              <a:spAutoFit/>
            </a:bodyPr>
            <a:lstStyle/>
            <a:p>
              <a:r>
                <a:rPr lang="en-US" sz="1400" b="1" dirty="0" smtClean="0">
                  <a:solidFill>
                    <a:schemeClr val="bg1"/>
                  </a:solidFill>
                </a:rPr>
                <a:t>Inverter</a:t>
              </a:r>
              <a:endParaRPr lang="en-US" sz="1400" b="1" dirty="0">
                <a:solidFill>
                  <a:schemeClr val="bg1"/>
                </a:solidFill>
              </a:endParaRPr>
            </a:p>
          </p:txBody>
        </p:sp>
      </p:grpSp>
      <p:grpSp>
        <p:nvGrpSpPr>
          <p:cNvPr id="203" name="Gruppieren 202"/>
          <p:cNvGrpSpPr/>
          <p:nvPr/>
        </p:nvGrpSpPr>
        <p:grpSpPr>
          <a:xfrm>
            <a:off x="8879763" y="4240565"/>
            <a:ext cx="287265" cy="197810"/>
            <a:chOff x="6988660" y="5492356"/>
            <a:chExt cx="287265" cy="197810"/>
          </a:xfrm>
        </p:grpSpPr>
        <p:cxnSp>
          <p:nvCxnSpPr>
            <p:cNvPr id="204" name="Gerade Verbindung mit Pfeil 203"/>
            <p:cNvCxnSpPr>
              <a:stCxn id="244" idx="1"/>
              <a:endCxn id="231" idx="3"/>
            </p:cNvCxnSpPr>
            <p:nvPr/>
          </p:nvCxnSpPr>
          <p:spPr>
            <a:xfrm flipH="1">
              <a:off x="6988660" y="5492356"/>
              <a:ext cx="287265"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5" name="Gerade Verbindung mit Pfeil 204"/>
            <p:cNvCxnSpPr>
              <a:stCxn id="245" idx="1"/>
              <a:endCxn id="232" idx="3"/>
            </p:cNvCxnSpPr>
            <p:nvPr/>
          </p:nvCxnSpPr>
          <p:spPr>
            <a:xfrm flipH="1">
              <a:off x="6988660" y="5589700"/>
              <a:ext cx="287265"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6" name="Gerade Verbindung mit Pfeil 205"/>
            <p:cNvCxnSpPr>
              <a:stCxn id="243" idx="1"/>
              <a:endCxn id="223" idx="3"/>
            </p:cNvCxnSpPr>
            <p:nvPr/>
          </p:nvCxnSpPr>
          <p:spPr>
            <a:xfrm flipH="1">
              <a:off x="6988660" y="5687044"/>
              <a:ext cx="287265"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33" name="Gruppieren 232"/>
          <p:cNvGrpSpPr/>
          <p:nvPr/>
        </p:nvGrpSpPr>
        <p:grpSpPr>
          <a:xfrm>
            <a:off x="9408121" y="4882671"/>
            <a:ext cx="238615" cy="347759"/>
            <a:chOff x="8549527" y="3001972"/>
            <a:chExt cx="426829" cy="939865"/>
          </a:xfrm>
          <a:noFill/>
        </p:grpSpPr>
        <p:sp>
          <p:nvSpPr>
            <p:cNvPr id="234" name="Rechteck 233"/>
            <p:cNvSpPr>
              <a:spLocks noChangeAspect="1"/>
            </p:cNvSpPr>
            <p:nvPr/>
          </p:nvSpPr>
          <p:spPr>
            <a:xfrm>
              <a:off x="8549527" y="3001972"/>
              <a:ext cx="426829" cy="466287"/>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235" name="Rechteck 234"/>
            <p:cNvSpPr>
              <a:spLocks noChangeAspect="1"/>
            </p:cNvSpPr>
            <p:nvPr/>
          </p:nvSpPr>
          <p:spPr>
            <a:xfrm>
              <a:off x="8549527" y="3475549"/>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grpSp>
        <p:nvGrpSpPr>
          <p:cNvPr id="236" name="Gruppieren 235"/>
          <p:cNvGrpSpPr/>
          <p:nvPr/>
        </p:nvGrpSpPr>
        <p:grpSpPr>
          <a:xfrm>
            <a:off x="9400431" y="4569591"/>
            <a:ext cx="238615" cy="290533"/>
            <a:chOff x="8549527" y="2528395"/>
            <a:chExt cx="426829" cy="1413442"/>
          </a:xfrm>
          <a:noFill/>
        </p:grpSpPr>
        <p:grpSp>
          <p:nvGrpSpPr>
            <p:cNvPr id="237" name="Gruppieren 236"/>
            <p:cNvGrpSpPr/>
            <p:nvPr/>
          </p:nvGrpSpPr>
          <p:grpSpPr>
            <a:xfrm>
              <a:off x="8549527" y="2528395"/>
              <a:ext cx="426829" cy="939865"/>
              <a:chOff x="6759923" y="2984711"/>
              <a:chExt cx="426829" cy="939865"/>
            </a:xfrm>
            <a:grpFill/>
          </p:grpSpPr>
          <p:sp>
            <p:nvSpPr>
              <p:cNvPr id="239" name="Rechteck 238"/>
              <p:cNvSpPr>
                <a:spLocks noChangeAspect="1"/>
              </p:cNvSpPr>
              <p:nvPr/>
            </p:nvSpPr>
            <p:spPr>
              <a:xfrm>
                <a:off x="6759923" y="2984711"/>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240" name="Rechteck 239"/>
              <p:cNvSpPr>
                <a:spLocks noChangeAspect="1"/>
              </p:cNvSpPr>
              <p:nvPr/>
            </p:nvSpPr>
            <p:spPr>
              <a:xfrm>
                <a:off x="6759923" y="3458288"/>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sp>
          <p:nvSpPr>
            <p:cNvPr id="238" name="Rechteck 237"/>
            <p:cNvSpPr>
              <a:spLocks noChangeAspect="1"/>
            </p:cNvSpPr>
            <p:nvPr/>
          </p:nvSpPr>
          <p:spPr>
            <a:xfrm>
              <a:off x="8549527" y="3475549"/>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grpSp>
        <p:nvGrpSpPr>
          <p:cNvPr id="241" name="Gruppieren 240"/>
          <p:cNvGrpSpPr/>
          <p:nvPr/>
        </p:nvGrpSpPr>
        <p:grpSpPr>
          <a:xfrm>
            <a:off x="9167028" y="4192642"/>
            <a:ext cx="238615" cy="290533"/>
            <a:chOff x="8549527" y="2528395"/>
            <a:chExt cx="426829" cy="1413442"/>
          </a:xfrm>
          <a:noFill/>
        </p:grpSpPr>
        <p:grpSp>
          <p:nvGrpSpPr>
            <p:cNvPr id="242" name="Gruppieren 241"/>
            <p:cNvGrpSpPr/>
            <p:nvPr/>
          </p:nvGrpSpPr>
          <p:grpSpPr>
            <a:xfrm>
              <a:off x="8549527" y="2528395"/>
              <a:ext cx="426829" cy="939865"/>
              <a:chOff x="6759923" y="2984711"/>
              <a:chExt cx="426829" cy="939865"/>
            </a:xfrm>
            <a:grpFill/>
          </p:grpSpPr>
          <p:sp>
            <p:nvSpPr>
              <p:cNvPr id="244" name="Rechteck 243"/>
              <p:cNvSpPr>
                <a:spLocks noChangeAspect="1"/>
              </p:cNvSpPr>
              <p:nvPr/>
            </p:nvSpPr>
            <p:spPr>
              <a:xfrm>
                <a:off x="6759923" y="2984711"/>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245" name="Rechteck 244"/>
              <p:cNvSpPr>
                <a:spLocks noChangeAspect="1"/>
              </p:cNvSpPr>
              <p:nvPr/>
            </p:nvSpPr>
            <p:spPr>
              <a:xfrm>
                <a:off x="6759923" y="3458288"/>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sp>
          <p:nvSpPr>
            <p:cNvPr id="243" name="Rechteck 242"/>
            <p:cNvSpPr>
              <a:spLocks noChangeAspect="1"/>
            </p:cNvSpPr>
            <p:nvPr/>
          </p:nvSpPr>
          <p:spPr>
            <a:xfrm>
              <a:off x="8549527" y="3475549"/>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cxnSp>
        <p:nvCxnSpPr>
          <p:cNvPr id="248" name="Gerade Verbindung mit Pfeil 247"/>
          <p:cNvCxnSpPr/>
          <p:nvPr/>
        </p:nvCxnSpPr>
        <p:spPr>
          <a:xfrm>
            <a:off x="3571103" y="4305886"/>
            <a:ext cx="279250"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6" name="Gruppieren 265"/>
          <p:cNvGrpSpPr/>
          <p:nvPr/>
        </p:nvGrpSpPr>
        <p:grpSpPr>
          <a:xfrm>
            <a:off x="3191879" y="3742897"/>
            <a:ext cx="274370" cy="2338680"/>
            <a:chOff x="3191879" y="4558443"/>
            <a:chExt cx="274370" cy="2338680"/>
          </a:xfrm>
        </p:grpSpPr>
        <p:sp>
          <p:nvSpPr>
            <p:cNvPr id="272" name="Rechteck 271"/>
            <p:cNvSpPr/>
            <p:nvPr/>
          </p:nvSpPr>
          <p:spPr>
            <a:xfrm>
              <a:off x="3241433" y="4558443"/>
              <a:ext cx="199778" cy="233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Textfeld 272"/>
            <p:cNvSpPr txBox="1"/>
            <p:nvPr/>
          </p:nvSpPr>
          <p:spPr>
            <a:xfrm rot="5400000">
              <a:off x="3075629" y="6459138"/>
              <a:ext cx="506870" cy="274370"/>
            </a:xfrm>
            <a:prstGeom prst="rect">
              <a:avLst/>
            </a:prstGeom>
            <a:noFill/>
          </p:spPr>
          <p:txBody>
            <a:bodyPr wrap="none" rtlCol="0">
              <a:spAutoFit/>
            </a:bodyPr>
            <a:lstStyle/>
            <a:p>
              <a:pPr algn="ctr">
                <a:lnSpc>
                  <a:spcPts val="1400"/>
                </a:lnSpc>
              </a:pPr>
              <a:r>
                <a:rPr lang="en-US" sz="1400" b="1" dirty="0" smtClean="0">
                  <a:solidFill>
                    <a:schemeClr val="bg1"/>
                  </a:solidFill>
                </a:rPr>
                <a:t>CAN</a:t>
              </a:r>
              <a:endParaRPr lang="en-US" sz="1400" b="1" dirty="0">
                <a:solidFill>
                  <a:schemeClr val="bg1"/>
                </a:solidFill>
              </a:endParaRPr>
            </a:p>
          </p:txBody>
        </p:sp>
      </p:grpSp>
      <p:grpSp>
        <p:nvGrpSpPr>
          <p:cNvPr id="291" name="Gruppieren 290"/>
          <p:cNvGrpSpPr/>
          <p:nvPr/>
        </p:nvGrpSpPr>
        <p:grpSpPr>
          <a:xfrm>
            <a:off x="3843940" y="3854544"/>
            <a:ext cx="709874" cy="915159"/>
            <a:chOff x="3843940" y="5327676"/>
            <a:chExt cx="709874" cy="915159"/>
          </a:xfrm>
        </p:grpSpPr>
        <p:sp>
          <p:nvSpPr>
            <p:cNvPr id="292" name="Rechteck 291"/>
            <p:cNvSpPr/>
            <p:nvPr/>
          </p:nvSpPr>
          <p:spPr>
            <a:xfrm>
              <a:off x="3855734" y="5346727"/>
              <a:ext cx="666763"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294" name="Textfeld 293"/>
            <p:cNvSpPr txBox="1"/>
            <p:nvPr/>
          </p:nvSpPr>
          <p:spPr>
            <a:xfrm>
              <a:off x="3843940" y="5327676"/>
              <a:ext cx="709874" cy="307777"/>
            </a:xfrm>
            <a:prstGeom prst="rect">
              <a:avLst/>
            </a:prstGeom>
            <a:noFill/>
          </p:spPr>
          <p:txBody>
            <a:bodyPr wrap="none" rtlCol="0">
              <a:spAutoFit/>
            </a:bodyPr>
            <a:lstStyle/>
            <a:p>
              <a:r>
                <a:rPr lang="en-US" sz="1400" b="1" dirty="0" smtClean="0">
                  <a:solidFill>
                    <a:schemeClr val="tx1">
                      <a:lumMod val="95000"/>
                      <a:lumOff val="5000"/>
                    </a:schemeClr>
                  </a:solidFill>
                </a:rPr>
                <a:t>Limiter</a:t>
              </a:r>
              <a:endParaRPr lang="en-US" sz="1400" b="1" dirty="0">
                <a:solidFill>
                  <a:schemeClr val="tx1">
                    <a:lumMod val="95000"/>
                    <a:lumOff val="5000"/>
                  </a:schemeClr>
                </a:solidFill>
              </a:endParaRPr>
            </a:p>
          </p:txBody>
        </p:sp>
        <p:sp>
          <p:nvSpPr>
            <p:cNvPr id="295" name="Halbbogen 294"/>
            <p:cNvSpPr/>
            <p:nvPr/>
          </p:nvSpPr>
          <p:spPr>
            <a:xfrm>
              <a:off x="3945603" y="5741005"/>
              <a:ext cx="501830" cy="501830"/>
            </a:xfrm>
            <a:prstGeom prst="blockArc">
              <a:avLst>
                <a:gd name="adj1" fmla="val 12823609"/>
                <a:gd name="adj2" fmla="val 19447083"/>
                <a:gd name="adj3" fmla="val 27794"/>
              </a:avLst>
            </a:prstGeom>
            <a:gradFill flip="none" rotWithShape="1">
              <a:gsLst>
                <a:gs pos="0">
                  <a:srgbClr val="C00000"/>
                </a:gs>
                <a:gs pos="34000">
                  <a:srgbClr val="FF0000"/>
                </a:gs>
                <a:gs pos="43000">
                  <a:schemeClr val="accent6">
                    <a:lumMod val="75000"/>
                  </a:schemeClr>
                </a:gs>
                <a:gs pos="100000">
                  <a:schemeClr val="accent6">
                    <a:lumMod val="7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6" name="Träne 295"/>
            <p:cNvSpPr/>
            <p:nvPr/>
          </p:nvSpPr>
          <p:spPr>
            <a:xfrm>
              <a:off x="4132321" y="5918725"/>
              <a:ext cx="117923" cy="117923"/>
            </a:xfrm>
            <a:prstGeom prst="teardrop">
              <a:avLst>
                <a:gd name="adj" fmla="val 200000"/>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7" name="Titel 1"/>
          <p:cNvSpPr>
            <a:spLocks noGrp="1"/>
          </p:cNvSpPr>
          <p:nvPr>
            <p:ph type="title"/>
          </p:nvPr>
        </p:nvSpPr>
        <p:spPr>
          <a:xfrm>
            <a:off x="0" y="444500"/>
            <a:ext cx="9226253" cy="368300"/>
          </a:xfrm>
        </p:spPr>
        <p:txBody>
          <a:bodyPr>
            <a:normAutofit fontScale="90000"/>
          </a:bodyPr>
          <a:lstStyle/>
          <a:p>
            <a:r>
              <a:rPr lang="en-US" dirty="0" smtClean="0"/>
              <a:t>Slip Detection</a:t>
            </a:r>
            <a:endParaRPr lang="en-US" dirty="0"/>
          </a:p>
        </p:txBody>
      </p:sp>
      <p:sp>
        <p:nvSpPr>
          <p:cNvPr id="8" name="Textplatzhalter 2"/>
          <p:cNvSpPr>
            <a:spLocks noGrp="1"/>
          </p:cNvSpPr>
          <p:nvPr>
            <p:ph type="body" idx="1"/>
          </p:nvPr>
        </p:nvSpPr>
        <p:spPr>
          <a:xfrm>
            <a:off x="0" y="1053306"/>
            <a:ext cx="9906000" cy="332584"/>
          </a:xfrm>
        </p:spPr>
        <p:txBody>
          <a:bodyPr/>
          <a:lstStyle/>
          <a:p>
            <a:r>
              <a:rPr lang="en-US" dirty="0" smtClean="0"/>
              <a:t>Slip Detection inside the Inverter </a:t>
            </a:r>
            <a:endParaRPr lang="en-US" dirty="0"/>
          </a:p>
        </p:txBody>
      </p:sp>
      <p:sp>
        <p:nvSpPr>
          <p:cNvPr id="9" name="Inhaltsplatzhalter 3"/>
          <p:cNvSpPr>
            <a:spLocks noGrp="1"/>
          </p:cNvSpPr>
          <p:nvPr>
            <p:ph sz="half" idx="2"/>
          </p:nvPr>
        </p:nvSpPr>
        <p:spPr>
          <a:xfrm>
            <a:off x="0" y="1396998"/>
            <a:ext cx="9906000" cy="2175307"/>
          </a:xfrm>
        </p:spPr>
        <p:txBody>
          <a:bodyPr>
            <a:normAutofit/>
          </a:bodyPr>
          <a:lstStyle/>
          <a:p>
            <a:pPr lvl="1"/>
            <a:r>
              <a:rPr lang="de-DE" dirty="0" smtClean="0"/>
              <a:t>Anti-Lock </a:t>
            </a:r>
            <a:r>
              <a:rPr lang="en-US" dirty="0" smtClean="0">
                <a:sym typeface="Symbol" panose="05050102010706020507" pitchFamily="18" charset="2"/>
              </a:rPr>
              <a:t> drag torque control</a:t>
            </a:r>
            <a:endParaRPr lang="en-US" dirty="0" smtClean="0"/>
          </a:p>
          <a:p>
            <a:pPr lvl="1"/>
            <a:r>
              <a:rPr lang="en-US" dirty="0" smtClean="0"/>
              <a:t>Drag torque = input via acceleration pedal</a:t>
            </a:r>
          </a:p>
          <a:p>
            <a:pPr lvl="1"/>
            <a:r>
              <a:rPr lang="en-US" dirty="0" smtClean="0"/>
              <a:t>Usage of inverter signals only</a:t>
            </a:r>
          </a:p>
          <a:p>
            <a:pPr marL="457200" lvl="1" indent="0">
              <a:buNone/>
            </a:pPr>
            <a:endParaRPr lang="en-US" dirty="0" smtClean="0"/>
          </a:p>
          <a:p>
            <a:pPr marL="457200" lvl="1" indent="0">
              <a:buNone/>
            </a:pPr>
            <a:r>
              <a:rPr lang="en-US" dirty="0" smtClean="0">
                <a:sym typeface="Symbol" panose="05050102010706020507" pitchFamily="18" charset="2"/>
              </a:rPr>
              <a:t> Fast reaction on blocking wheels</a:t>
            </a:r>
            <a:endParaRPr lang="en-US" dirty="0" smtClean="0"/>
          </a:p>
          <a:p>
            <a:pPr lvl="1"/>
            <a:endParaRPr lang="en-US" dirty="0" smtClean="0"/>
          </a:p>
          <a:p>
            <a:pPr lvl="1"/>
            <a:endParaRPr lang="en-US" dirty="0"/>
          </a:p>
        </p:txBody>
      </p:sp>
      <p:sp>
        <p:nvSpPr>
          <p:cNvPr id="2" name="Foliennummernplatzhalter 1"/>
          <p:cNvSpPr>
            <a:spLocks noGrp="1"/>
          </p:cNvSpPr>
          <p:nvPr>
            <p:ph type="sldNum" sz="quarter" idx="12"/>
          </p:nvPr>
        </p:nvSpPr>
        <p:spPr/>
        <p:txBody>
          <a:bodyPr/>
          <a:lstStyle/>
          <a:p>
            <a:fld id="{32F36B79-3ACB-4ABE-9496-E272B2366BFF}" type="slidenum">
              <a:rPr lang="en-US" smtClean="0"/>
              <a:pPr/>
              <a:t>14</a:t>
            </a:fld>
            <a:endParaRPr lang="en-US" dirty="0"/>
          </a:p>
        </p:txBody>
      </p:sp>
      <p:grpSp>
        <p:nvGrpSpPr>
          <p:cNvPr id="65" name="Gruppieren 64"/>
          <p:cNvGrpSpPr/>
          <p:nvPr/>
        </p:nvGrpSpPr>
        <p:grpSpPr>
          <a:xfrm>
            <a:off x="8064335" y="5452345"/>
            <a:ext cx="1677504" cy="955991"/>
            <a:chOff x="8064335" y="3382492"/>
            <a:chExt cx="1677504" cy="955991"/>
          </a:xfrm>
        </p:grpSpPr>
        <p:sp>
          <p:nvSpPr>
            <p:cNvPr id="121" name="Rechteck 120"/>
            <p:cNvSpPr/>
            <p:nvPr/>
          </p:nvSpPr>
          <p:spPr>
            <a:xfrm>
              <a:off x="9167028" y="3641554"/>
              <a:ext cx="574811" cy="632566"/>
            </a:xfrm>
            <a:prstGeom prst="rect">
              <a:avLst/>
            </a:prstGeom>
            <a:solidFill>
              <a:schemeClr val="bg1">
                <a:lumMod val="5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sz="1400" b="1" dirty="0"/>
            </a:p>
          </p:txBody>
        </p:sp>
        <p:sp>
          <p:nvSpPr>
            <p:cNvPr id="17" name="Trapezoid 16"/>
            <p:cNvSpPr/>
            <p:nvPr/>
          </p:nvSpPr>
          <p:spPr>
            <a:xfrm rot="5400000">
              <a:off x="9078121" y="3900659"/>
              <a:ext cx="416427" cy="114356"/>
            </a:xfrm>
            <a:prstGeom prst="trapezoid">
              <a:avLst>
                <a:gd name="adj" fmla="val 9189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8" name="Trapezoid 127"/>
            <p:cNvSpPr/>
            <p:nvPr/>
          </p:nvSpPr>
          <p:spPr>
            <a:xfrm rot="10800000">
              <a:off x="9249485" y="3701244"/>
              <a:ext cx="416427" cy="114356"/>
            </a:xfrm>
            <a:prstGeom prst="trapezoid">
              <a:avLst>
                <a:gd name="adj" fmla="val 9189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138" name="Gerade Verbindung mit Pfeil 137"/>
            <p:cNvCxnSpPr/>
            <p:nvPr/>
          </p:nvCxnSpPr>
          <p:spPr>
            <a:xfrm flipH="1">
              <a:off x="8851373" y="3957838"/>
              <a:ext cx="428693" cy="3"/>
            </a:xfrm>
            <a:prstGeom prst="straightConnector1">
              <a:avLst/>
            </a:prstGeom>
            <a:ln w="76200">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6" name="Rad 135"/>
            <p:cNvSpPr/>
            <p:nvPr/>
          </p:nvSpPr>
          <p:spPr>
            <a:xfrm rot="10800000" flipH="1">
              <a:off x="8716230" y="3749632"/>
              <a:ext cx="198590" cy="416418"/>
            </a:xfrm>
            <a:prstGeom prst="donut">
              <a:avLst>
                <a:gd name="adj" fmla="val 48654"/>
              </a:avLst>
            </a:prstGeom>
            <a:solidFill>
              <a:schemeClr val="tx1">
                <a:lumMod val="50000"/>
                <a:lumOff val="50000"/>
              </a:schemeClr>
            </a:solidFill>
            <a:ln>
              <a:solidFill>
                <a:schemeClr val="bg1">
                  <a:lumMod val="50000"/>
                </a:schemeClr>
              </a:solidFill>
            </a:ln>
            <a:scene3d>
              <a:camera prst="perspectiveRight" fov="0">
                <a:rot lat="0" lon="17999980" rev="0"/>
              </a:camera>
              <a:lightRig rig="threePt" dir="t">
                <a:rot lat="0" lon="0" rev="0"/>
              </a:lightRig>
            </a:scene3d>
            <a:sp3d extrusionH="63500">
              <a:bevelT h="0"/>
              <a:extrusionClr>
                <a:schemeClr val="bg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6" name="Gerade Verbindung mit Pfeil 115"/>
            <p:cNvCxnSpPr/>
            <p:nvPr/>
          </p:nvCxnSpPr>
          <p:spPr>
            <a:xfrm flipH="1">
              <a:off x="8476307" y="3957841"/>
              <a:ext cx="337205" cy="0"/>
            </a:xfrm>
            <a:prstGeom prst="straightConnector1">
              <a:avLst/>
            </a:prstGeom>
            <a:ln w="76200">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Gerade Verbindung mit Pfeil 112"/>
            <p:cNvCxnSpPr/>
            <p:nvPr/>
          </p:nvCxnSpPr>
          <p:spPr>
            <a:xfrm flipV="1">
              <a:off x="9459119" y="3382492"/>
              <a:ext cx="0" cy="389657"/>
            </a:xfrm>
            <a:prstGeom prst="straightConnector1">
              <a:avLst/>
            </a:prstGeom>
            <a:ln w="76200">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ad 10"/>
            <p:cNvSpPr/>
            <p:nvPr/>
          </p:nvSpPr>
          <p:spPr>
            <a:xfrm rot="10800000">
              <a:off x="8064335" y="3610064"/>
              <a:ext cx="445822" cy="728419"/>
            </a:xfrm>
            <a:prstGeom prst="donut">
              <a:avLst/>
            </a:prstGeom>
            <a:solidFill>
              <a:schemeClr val="tx1">
                <a:lumMod val="50000"/>
                <a:lumOff val="50000"/>
              </a:schemeClr>
            </a:solidFill>
            <a:ln>
              <a:solidFill>
                <a:schemeClr val="bg1">
                  <a:lumMod val="50000"/>
                </a:schemeClr>
              </a:solidFill>
            </a:ln>
            <a:scene3d>
              <a:camera prst="perspectiveRight" fov="0">
                <a:rot lat="0" lon="17999980" rev="0"/>
              </a:camera>
              <a:lightRig rig="threePt" dir="t">
                <a:rot lat="0" lon="0" rev="0"/>
              </a:lightRig>
            </a:scene3d>
            <a:sp3d extrusionH="254000">
              <a:bevelT h="0"/>
              <a:extrusionClr>
                <a:schemeClr val="bg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cxnSp>
        <p:nvCxnSpPr>
          <p:cNvPr id="140" name="Gewinkelte Verbindung 139"/>
          <p:cNvCxnSpPr>
            <a:stCxn id="298" idx="3"/>
            <a:endCxn id="305" idx="0"/>
          </p:cNvCxnSpPr>
          <p:nvPr/>
        </p:nvCxnSpPr>
        <p:spPr>
          <a:xfrm>
            <a:off x="2493488" y="3827157"/>
            <a:ext cx="111165" cy="451632"/>
          </a:xfrm>
          <a:prstGeom prst="bentConnector2">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Gerade Verbindung mit Pfeil 148"/>
          <p:cNvCxnSpPr/>
          <p:nvPr/>
        </p:nvCxnSpPr>
        <p:spPr>
          <a:xfrm>
            <a:off x="3081711" y="5379019"/>
            <a:ext cx="473490"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7" name="Rechteck 246"/>
          <p:cNvSpPr/>
          <p:nvPr/>
        </p:nvSpPr>
        <p:spPr>
          <a:xfrm>
            <a:off x="9167028" y="3753726"/>
            <a:ext cx="574811" cy="1857314"/>
          </a:xfrm>
          <a:prstGeom prst="rect">
            <a:avLst/>
          </a:prstGeom>
          <a:solidFill>
            <a:schemeClr val="bg1">
              <a:lumMod val="5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vert="horz" lIns="0" tIns="0" rIns="0" bIns="0" rtlCol="0" anchor="b"/>
          <a:lstStyle/>
          <a:p>
            <a:pPr algn="ctr"/>
            <a:r>
              <a:rPr lang="en-US" sz="1400" b="1" dirty="0" smtClean="0"/>
              <a:t>Motor</a:t>
            </a:r>
            <a:endParaRPr lang="en-US" sz="1400" b="1" dirty="0"/>
          </a:p>
        </p:txBody>
      </p:sp>
      <p:sp>
        <p:nvSpPr>
          <p:cNvPr id="298" name="Textfeld 297"/>
          <p:cNvSpPr txBox="1"/>
          <p:nvPr/>
        </p:nvSpPr>
        <p:spPr>
          <a:xfrm>
            <a:off x="1784640" y="3652750"/>
            <a:ext cx="708848" cy="348813"/>
          </a:xfrm>
          <a:prstGeom prst="rect">
            <a:avLst/>
          </a:prstGeom>
          <a:noFill/>
        </p:spPr>
        <p:txBody>
          <a:bodyPr wrap="none" rtlCol="0">
            <a:spAutoFit/>
          </a:bodyPr>
          <a:lstStyle/>
          <a:p>
            <a:pPr>
              <a:lnSpc>
                <a:spcPts val="1000"/>
              </a:lnSpc>
            </a:pPr>
            <a:r>
              <a:rPr lang="en-US" sz="1400" b="1" dirty="0" smtClean="0">
                <a:solidFill>
                  <a:schemeClr val="tx1">
                    <a:lumMod val="95000"/>
                    <a:lumOff val="5000"/>
                  </a:schemeClr>
                </a:solidFill>
              </a:rPr>
              <a:t>Wheel </a:t>
            </a:r>
          </a:p>
          <a:p>
            <a:pPr>
              <a:lnSpc>
                <a:spcPts val="1000"/>
              </a:lnSpc>
            </a:pPr>
            <a:r>
              <a:rPr lang="en-US" sz="1400" b="1" dirty="0" smtClean="0">
                <a:solidFill>
                  <a:schemeClr val="tx1">
                    <a:lumMod val="95000"/>
                    <a:lumOff val="5000"/>
                  </a:schemeClr>
                </a:solidFill>
              </a:rPr>
              <a:t>speed</a:t>
            </a:r>
            <a:endParaRPr lang="en-US" sz="1400" b="1" dirty="0">
              <a:solidFill>
                <a:schemeClr val="tx1">
                  <a:lumMod val="95000"/>
                  <a:lumOff val="5000"/>
                </a:schemeClr>
              </a:solidFill>
            </a:endParaRPr>
          </a:p>
        </p:txBody>
      </p:sp>
      <p:grpSp>
        <p:nvGrpSpPr>
          <p:cNvPr id="299" name="Gruppieren 298"/>
          <p:cNvGrpSpPr/>
          <p:nvPr/>
        </p:nvGrpSpPr>
        <p:grpSpPr>
          <a:xfrm>
            <a:off x="2111045" y="5010518"/>
            <a:ext cx="987216" cy="633448"/>
            <a:chOff x="2111045" y="5592537"/>
            <a:chExt cx="987216" cy="633448"/>
          </a:xfrm>
        </p:grpSpPr>
        <p:sp>
          <p:nvSpPr>
            <p:cNvPr id="300" name="Rechteck 299"/>
            <p:cNvSpPr/>
            <p:nvPr/>
          </p:nvSpPr>
          <p:spPr>
            <a:xfrm>
              <a:off x="2111045" y="5592537"/>
              <a:ext cx="987216" cy="601695"/>
            </a:xfrm>
            <a:prstGeom prst="rect">
              <a:avLst/>
            </a:prstGeom>
            <a:solidFill>
              <a:schemeClr val="bg1">
                <a:lumMod val="5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sz="1400" dirty="0"/>
            </a:p>
          </p:txBody>
        </p:sp>
        <p:sp>
          <p:nvSpPr>
            <p:cNvPr id="301" name="Textfeld 300"/>
            <p:cNvSpPr txBox="1"/>
            <p:nvPr/>
          </p:nvSpPr>
          <p:spPr>
            <a:xfrm>
              <a:off x="2221561" y="5592542"/>
              <a:ext cx="762132" cy="633443"/>
            </a:xfrm>
            <a:prstGeom prst="rect">
              <a:avLst/>
            </a:prstGeom>
            <a:noFill/>
          </p:spPr>
          <p:txBody>
            <a:bodyPr wrap="none" rtlCol="0">
              <a:spAutoFit/>
            </a:bodyPr>
            <a:lstStyle/>
            <a:p>
              <a:pPr algn="ctr">
                <a:lnSpc>
                  <a:spcPts val="1400"/>
                </a:lnSpc>
              </a:pPr>
              <a:r>
                <a:rPr lang="en-US" sz="1400" b="1" dirty="0" smtClean="0">
                  <a:solidFill>
                    <a:schemeClr val="bg1"/>
                  </a:solidFill>
                </a:rPr>
                <a:t>Vehicle </a:t>
              </a:r>
            </a:p>
            <a:p>
              <a:pPr algn="ctr">
                <a:lnSpc>
                  <a:spcPts val="1400"/>
                </a:lnSpc>
              </a:pPr>
              <a:r>
                <a:rPr lang="en-US" sz="1400" b="1" dirty="0" smtClean="0">
                  <a:solidFill>
                    <a:schemeClr val="bg1"/>
                  </a:solidFill>
                </a:rPr>
                <a:t>Control</a:t>
              </a:r>
            </a:p>
            <a:p>
              <a:pPr algn="ctr">
                <a:lnSpc>
                  <a:spcPts val="1400"/>
                </a:lnSpc>
              </a:pPr>
              <a:r>
                <a:rPr lang="en-US" sz="1400" b="1" dirty="0" smtClean="0">
                  <a:solidFill>
                    <a:schemeClr val="bg1"/>
                  </a:solidFill>
                </a:rPr>
                <a:t>Unit</a:t>
              </a:r>
              <a:endParaRPr lang="en-US" sz="1400" b="1" dirty="0">
                <a:solidFill>
                  <a:schemeClr val="bg1"/>
                </a:solidFill>
              </a:endParaRPr>
            </a:p>
          </p:txBody>
        </p:sp>
      </p:grpSp>
      <p:cxnSp>
        <p:nvCxnSpPr>
          <p:cNvPr id="302" name="Gewinkelte Verbindung 301"/>
          <p:cNvCxnSpPr>
            <a:stCxn id="318" idx="3"/>
            <a:endCxn id="308" idx="1"/>
          </p:cNvCxnSpPr>
          <p:nvPr/>
        </p:nvCxnSpPr>
        <p:spPr>
          <a:xfrm flipV="1">
            <a:off x="1677895" y="4735853"/>
            <a:ext cx="426158" cy="54103"/>
          </a:xfrm>
          <a:prstGeom prst="bentConnector3">
            <a:avLst>
              <a:gd name="adj1" fmla="val 50000"/>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3" name="Gewinkelte Verbindung 302"/>
          <p:cNvCxnSpPr>
            <a:stCxn id="317" idx="3"/>
            <a:endCxn id="300" idx="1"/>
          </p:cNvCxnSpPr>
          <p:nvPr/>
        </p:nvCxnSpPr>
        <p:spPr>
          <a:xfrm>
            <a:off x="1677895" y="4970990"/>
            <a:ext cx="433150" cy="340376"/>
          </a:xfrm>
          <a:prstGeom prst="bentConnector3">
            <a:avLst>
              <a:gd name="adj1" fmla="val 50000"/>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04" name="Gruppieren 303"/>
          <p:cNvGrpSpPr/>
          <p:nvPr/>
        </p:nvGrpSpPr>
        <p:grpSpPr>
          <a:xfrm>
            <a:off x="2104053" y="4278789"/>
            <a:ext cx="994208" cy="630947"/>
            <a:chOff x="2104053" y="4566542"/>
            <a:chExt cx="994208" cy="630947"/>
          </a:xfrm>
        </p:grpSpPr>
        <p:sp>
          <p:nvSpPr>
            <p:cNvPr id="305" name="Rechteck 304"/>
            <p:cNvSpPr/>
            <p:nvPr/>
          </p:nvSpPr>
          <p:spPr>
            <a:xfrm>
              <a:off x="2111045" y="4566542"/>
              <a:ext cx="987216" cy="601695"/>
            </a:xfrm>
            <a:prstGeom prst="rect">
              <a:avLst/>
            </a:prstGeom>
            <a:solidFill>
              <a:schemeClr val="bg1">
                <a:lumMod val="5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sz="1400" dirty="0"/>
            </a:p>
          </p:txBody>
        </p:sp>
        <p:sp>
          <p:nvSpPr>
            <p:cNvPr id="306" name="Textfeld 305"/>
            <p:cNvSpPr txBox="1"/>
            <p:nvPr/>
          </p:nvSpPr>
          <p:spPr>
            <a:xfrm>
              <a:off x="2138819" y="4566547"/>
              <a:ext cx="919868" cy="630942"/>
            </a:xfrm>
            <a:prstGeom prst="rect">
              <a:avLst/>
            </a:prstGeom>
            <a:noFill/>
          </p:spPr>
          <p:txBody>
            <a:bodyPr wrap="none" rtlCol="0">
              <a:spAutoFit/>
            </a:bodyPr>
            <a:lstStyle/>
            <a:p>
              <a:pPr algn="ctr">
                <a:lnSpc>
                  <a:spcPts val="1400"/>
                </a:lnSpc>
              </a:pPr>
              <a:r>
                <a:rPr lang="en-US" sz="1400" b="1" dirty="0" smtClean="0">
                  <a:solidFill>
                    <a:schemeClr val="bg1"/>
                  </a:solidFill>
                </a:rPr>
                <a:t>Electronic</a:t>
              </a:r>
            </a:p>
            <a:p>
              <a:pPr algn="ctr">
                <a:lnSpc>
                  <a:spcPts val="1400"/>
                </a:lnSpc>
              </a:pPr>
              <a:r>
                <a:rPr lang="en-US" sz="1400" b="1" dirty="0" smtClean="0">
                  <a:solidFill>
                    <a:schemeClr val="bg1"/>
                  </a:solidFill>
                </a:rPr>
                <a:t>Stability</a:t>
              </a:r>
            </a:p>
            <a:p>
              <a:pPr algn="ctr">
                <a:lnSpc>
                  <a:spcPts val="1400"/>
                </a:lnSpc>
              </a:pPr>
              <a:r>
                <a:rPr lang="en-US" sz="1400" b="1" dirty="0" smtClean="0">
                  <a:solidFill>
                    <a:schemeClr val="bg1"/>
                  </a:solidFill>
                </a:rPr>
                <a:t>System</a:t>
              </a:r>
              <a:endParaRPr lang="en-US" sz="1400" b="1" dirty="0">
                <a:solidFill>
                  <a:schemeClr val="bg1"/>
                </a:solidFill>
              </a:endParaRPr>
            </a:p>
          </p:txBody>
        </p:sp>
        <p:sp>
          <p:nvSpPr>
            <p:cNvPr id="307" name="Rechteck 306"/>
            <p:cNvSpPr>
              <a:spLocks noChangeAspect="1"/>
            </p:cNvSpPr>
            <p:nvPr/>
          </p:nvSpPr>
          <p:spPr>
            <a:xfrm>
              <a:off x="2104053" y="4579140"/>
              <a:ext cx="658590" cy="235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308" name="Rechteck 307"/>
            <p:cNvSpPr>
              <a:spLocks noChangeAspect="1"/>
            </p:cNvSpPr>
            <p:nvPr/>
          </p:nvSpPr>
          <p:spPr>
            <a:xfrm>
              <a:off x="2104053" y="4906100"/>
              <a:ext cx="658590" cy="235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cxnSp>
        <p:nvCxnSpPr>
          <p:cNvPr id="315" name="Gewinkelte Verbindung 314"/>
          <p:cNvCxnSpPr>
            <a:stCxn id="319" idx="3"/>
            <a:endCxn id="307" idx="1"/>
          </p:cNvCxnSpPr>
          <p:nvPr/>
        </p:nvCxnSpPr>
        <p:spPr>
          <a:xfrm>
            <a:off x="1314856" y="4195674"/>
            <a:ext cx="789197" cy="213219"/>
          </a:xfrm>
          <a:prstGeom prst="bentConnector3">
            <a:avLst>
              <a:gd name="adj1" fmla="val 50000"/>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16" name="Gruppieren 315"/>
          <p:cNvGrpSpPr/>
          <p:nvPr/>
        </p:nvGrpSpPr>
        <p:grpSpPr>
          <a:xfrm>
            <a:off x="128797" y="3753726"/>
            <a:ext cx="1596154" cy="1334770"/>
            <a:chOff x="128797" y="4569272"/>
            <a:chExt cx="1596154" cy="1334770"/>
          </a:xfrm>
        </p:grpSpPr>
        <p:sp>
          <p:nvSpPr>
            <p:cNvPr id="317" name="Rechteck 316"/>
            <p:cNvSpPr>
              <a:spLocks noChangeAspect="1"/>
            </p:cNvSpPr>
            <p:nvPr/>
          </p:nvSpPr>
          <p:spPr>
            <a:xfrm>
              <a:off x="1019305" y="5669030"/>
              <a:ext cx="658590" cy="235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318" name="Rechteck 317"/>
            <p:cNvSpPr>
              <a:spLocks noChangeAspect="1"/>
            </p:cNvSpPr>
            <p:nvPr/>
          </p:nvSpPr>
          <p:spPr>
            <a:xfrm>
              <a:off x="1019305" y="5487996"/>
              <a:ext cx="658590" cy="235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319" name="Rechteck 318"/>
            <p:cNvSpPr>
              <a:spLocks noChangeAspect="1"/>
            </p:cNvSpPr>
            <p:nvPr/>
          </p:nvSpPr>
          <p:spPr>
            <a:xfrm>
              <a:off x="656266" y="4893714"/>
              <a:ext cx="658590" cy="235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pic>
          <p:nvPicPr>
            <p:cNvPr id="320" name="Grafik 319"/>
            <p:cNvPicPr>
              <a:picLocks noChangeAspect="1"/>
            </p:cNvPicPr>
            <p:nvPr/>
          </p:nvPicPr>
          <p:blipFill>
            <a:blip r:embed="rId3">
              <a:clrChange>
                <a:clrFrom>
                  <a:srgbClr val="FFFFFF"/>
                </a:clrFrom>
                <a:clrTo>
                  <a:srgbClr val="FFFFFF">
                    <a:alpha val="0"/>
                  </a:srgbClr>
                </a:clrTo>
              </a:clrChange>
            </a:blip>
            <a:stretch>
              <a:fillRect/>
            </a:stretch>
          </p:blipFill>
          <p:spPr>
            <a:xfrm>
              <a:off x="128797" y="4569272"/>
              <a:ext cx="1596154" cy="1326421"/>
            </a:xfrm>
            <a:prstGeom prst="rect">
              <a:avLst/>
            </a:prstGeom>
          </p:spPr>
        </p:pic>
      </p:grpSp>
      <p:cxnSp>
        <p:nvCxnSpPr>
          <p:cNvPr id="78" name="Gewinkelte Verbindung 77"/>
          <p:cNvCxnSpPr/>
          <p:nvPr/>
        </p:nvCxnSpPr>
        <p:spPr>
          <a:xfrm>
            <a:off x="3098261" y="4511057"/>
            <a:ext cx="12700" cy="731729"/>
          </a:xfrm>
          <a:prstGeom prst="bentConnector3">
            <a:avLst>
              <a:gd name="adj1" fmla="val 1800000"/>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115" name="Gruppieren 114"/>
          <p:cNvGrpSpPr/>
          <p:nvPr/>
        </p:nvGrpSpPr>
        <p:grpSpPr>
          <a:xfrm rot="10800000">
            <a:off x="8895611" y="5017734"/>
            <a:ext cx="287265" cy="440816"/>
            <a:chOff x="6988660" y="5249350"/>
            <a:chExt cx="287265" cy="440816"/>
          </a:xfrm>
        </p:grpSpPr>
        <p:cxnSp>
          <p:nvCxnSpPr>
            <p:cNvPr id="117" name="Gerade Verbindung mit Pfeil 116"/>
            <p:cNvCxnSpPr/>
            <p:nvPr/>
          </p:nvCxnSpPr>
          <p:spPr>
            <a:xfrm flipH="1">
              <a:off x="6988660" y="5492356"/>
              <a:ext cx="287265"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 name="Gerade Verbindung mit Pfeil 117"/>
            <p:cNvCxnSpPr/>
            <p:nvPr/>
          </p:nvCxnSpPr>
          <p:spPr>
            <a:xfrm flipH="1">
              <a:off x="6988660" y="5589700"/>
              <a:ext cx="287265"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Gerade Verbindung mit Pfeil 118"/>
            <p:cNvCxnSpPr/>
            <p:nvPr/>
          </p:nvCxnSpPr>
          <p:spPr>
            <a:xfrm flipH="1">
              <a:off x="6988660" y="5687044"/>
              <a:ext cx="287265"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Gerade Verbindung mit Pfeil 119"/>
            <p:cNvCxnSpPr/>
            <p:nvPr/>
          </p:nvCxnSpPr>
          <p:spPr>
            <a:xfrm flipH="1">
              <a:off x="6988660" y="5249350"/>
              <a:ext cx="287265"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22" name="Gruppieren 121"/>
          <p:cNvGrpSpPr/>
          <p:nvPr/>
        </p:nvGrpSpPr>
        <p:grpSpPr>
          <a:xfrm>
            <a:off x="8164833" y="4731164"/>
            <a:ext cx="831894" cy="841863"/>
            <a:chOff x="6568575" y="4234923"/>
            <a:chExt cx="831894" cy="841863"/>
          </a:xfrm>
        </p:grpSpPr>
        <p:grpSp>
          <p:nvGrpSpPr>
            <p:cNvPr id="123" name="Gruppieren 122"/>
            <p:cNvGrpSpPr/>
            <p:nvPr/>
          </p:nvGrpSpPr>
          <p:grpSpPr>
            <a:xfrm>
              <a:off x="6591824" y="4234923"/>
              <a:ext cx="723083" cy="841863"/>
              <a:chOff x="4584432" y="5327676"/>
              <a:chExt cx="723083" cy="841863"/>
            </a:xfrm>
          </p:grpSpPr>
          <p:sp>
            <p:nvSpPr>
              <p:cNvPr id="125" name="Rechteck 124"/>
              <p:cNvSpPr/>
              <p:nvPr/>
            </p:nvSpPr>
            <p:spPr>
              <a:xfrm>
                <a:off x="4619566" y="5346727"/>
                <a:ext cx="666763"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126" name="Textfeld 125"/>
              <p:cNvSpPr txBox="1"/>
              <p:nvPr/>
            </p:nvSpPr>
            <p:spPr>
              <a:xfrm>
                <a:off x="4584432" y="5327676"/>
                <a:ext cx="723083" cy="523220"/>
              </a:xfrm>
              <a:prstGeom prst="rect">
                <a:avLst/>
              </a:prstGeom>
              <a:noFill/>
            </p:spPr>
            <p:txBody>
              <a:bodyPr wrap="none" rtlCol="0">
                <a:spAutoFit/>
              </a:bodyPr>
              <a:lstStyle/>
              <a:p>
                <a:pPr algn="ctr"/>
                <a:r>
                  <a:rPr lang="en-US" sz="1400" b="1" dirty="0" smtClean="0">
                    <a:solidFill>
                      <a:schemeClr val="tx1">
                        <a:lumMod val="95000"/>
                        <a:lumOff val="5000"/>
                      </a:schemeClr>
                    </a:solidFill>
                  </a:rPr>
                  <a:t>State</a:t>
                </a:r>
              </a:p>
              <a:p>
                <a:pPr algn="ctr"/>
                <a:r>
                  <a:rPr lang="en-US" sz="1400" b="1" dirty="0" smtClean="0">
                    <a:solidFill>
                      <a:schemeClr val="tx1">
                        <a:lumMod val="95000"/>
                        <a:lumOff val="5000"/>
                      </a:schemeClr>
                    </a:solidFill>
                  </a:rPr>
                  <a:t>Detect.</a:t>
                </a:r>
              </a:p>
            </p:txBody>
          </p:sp>
        </p:grpSp>
        <mc:AlternateContent xmlns:mc="http://schemas.openxmlformats.org/markup-compatibility/2006" xmlns:a14="http://schemas.microsoft.com/office/drawing/2010/main">
          <mc:Choice Requires="a14">
            <p:sp>
              <p:nvSpPr>
                <p:cNvPr id="124" name="Rechteck 123"/>
                <p:cNvSpPr/>
                <p:nvPr/>
              </p:nvSpPr>
              <p:spPr>
                <a:xfrm>
                  <a:off x="6568575" y="4725660"/>
                  <a:ext cx="83189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ea typeface="Cambria Math" panose="02040503050406030204" pitchFamily="18" charset="0"/>
                          </a:rPr>
                          <m:t>𝜑</m:t>
                        </m:r>
                        <m:r>
                          <a:rPr lang="en-US" sz="1400" b="1" i="1" smtClean="0">
                            <a:solidFill>
                              <a:schemeClr val="tx1">
                                <a:lumMod val="95000"/>
                                <a:lumOff val="5000"/>
                              </a:schemeClr>
                            </a:solidFill>
                            <a:latin typeface="Cambria Math" panose="02040503050406030204" pitchFamily="18" charset="0"/>
                          </a:rPr>
                          <m:t>, </m:t>
                        </m:r>
                        <m:r>
                          <a:rPr lang="en-US" sz="1400" b="1" i="1" smtClean="0">
                            <a:solidFill>
                              <a:schemeClr val="tx1">
                                <a:lumMod val="95000"/>
                                <a:lumOff val="5000"/>
                              </a:schemeClr>
                            </a:solidFill>
                            <a:latin typeface="Cambria Math" panose="02040503050406030204" pitchFamily="18" charset="0"/>
                          </a:rPr>
                          <m:t>𝝎</m:t>
                        </m:r>
                        <m:r>
                          <a:rPr lang="en-US" sz="1400" b="1" i="1" smtClean="0">
                            <a:solidFill>
                              <a:schemeClr val="tx1">
                                <a:lumMod val="95000"/>
                                <a:lumOff val="5000"/>
                              </a:schemeClr>
                            </a:solidFill>
                            <a:latin typeface="Cambria Math" panose="02040503050406030204" pitchFamily="18" charset="0"/>
                          </a:rPr>
                          <m:t>, </m:t>
                        </m:r>
                        <m:r>
                          <a:rPr lang="en-US" sz="1400" b="1" i="1" smtClean="0">
                            <a:solidFill>
                              <a:schemeClr val="tx1">
                                <a:lumMod val="95000"/>
                                <a:lumOff val="5000"/>
                              </a:schemeClr>
                            </a:solidFill>
                            <a:latin typeface="Cambria Math" panose="02040503050406030204" pitchFamily="18" charset="0"/>
                          </a:rPr>
                          <m:t>𝑴</m:t>
                        </m:r>
                        <m:r>
                          <a:rPr lang="en-US" sz="1400" b="1" i="1" smtClean="0">
                            <a:solidFill>
                              <a:schemeClr val="tx1">
                                <a:lumMod val="95000"/>
                                <a:lumOff val="5000"/>
                              </a:schemeClr>
                            </a:solidFill>
                            <a:latin typeface="Cambria Math" panose="02040503050406030204" pitchFamily="18" charset="0"/>
                          </a:rPr>
                          <m:t> </m:t>
                        </m:r>
                      </m:oMath>
                    </m:oMathPara>
                  </a14:m>
                  <a:endParaRPr lang="en-US" sz="1400" dirty="0"/>
                </a:p>
              </p:txBody>
            </p:sp>
          </mc:Choice>
          <mc:Fallback xmlns="">
            <p:sp>
              <p:nvSpPr>
                <p:cNvPr id="124" name="Rechteck 123"/>
                <p:cNvSpPr>
                  <a:spLocks noRot="1" noChangeAspect="1" noMove="1" noResize="1" noEditPoints="1" noAdjustHandles="1" noChangeArrowheads="1" noChangeShapeType="1" noTextEdit="1"/>
                </p:cNvSpPr>
                <p:nvPr/>
              </p:nvSpPr>
              <p:spPr>
                <a:xfrm>
                  <a:off x="6568575" y="4725660"/>
                  <a:ext cx="831894" cy="307777"/>
                </a:xfrm>
                <a:prstGeom prst="rect">
                  <a:avLst/>
                </a:prstGeom>
                <a:blipFill rotWithShape="0">
                  <a:blip r:embed="rId4"/>
                  <a:stretch>
                    <a:fillRect b="-2000"/>
                  </a:stretch>
                </a:blipFill>
              </p:spPr>
              <p:txBody>
                <a:bodyPr/>
                <a:lstStyle/>
                <a:p>
                  <a:r>
                    <a:rPr lang="en-US">
                      <a:noFill/>
                    </a:rPr>
                    <a:t> </a:t>
                  </a:r>
                </a:p>
              </p:txBody>
            </p:sp>
          </mc:Fallback>
        </mc:AlternateContent>
      </p:grpSp>
      <p:grpSp>
        <p:nvGrpSpPr>
          <p:cNvPr id="134" name="Gruppieren 133"/>
          <p:cNvGrpSpPr/>
          <p:nvPr/>
        </p:nvGrpSpPr>
        <p:grpSpPr>
          <a:xfrm>
            <a:off x="7587655" y="5014129"/>
            <a:ext cx="643850" cy="315680"/>
            <a:chOff x="7799869" y="5014129"/>
            <a:chExt cx="431635" cy="315680"/>
          </a:xfrm>
        </p:grpSpPr>
        <p:cxnSp>
          <p:nvCxnSpPr>
            <p:cNvPr id="135" name="Gerader Verbinder 134"/>
            <p:cNvCxnSpPr/>
            <p:nvPr/>
          </p:nvCxnSpPr>
          <p:spPr>
            <a:xfrm flipH="1">
              <a:off x="7799869" y="5014129"/>
              <a:ext cx="431635" cy="4233"/>
            </a:xfrm>
            <a:prstGeom prst="line">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Gerader Verbinder 136"/>
            <p:cNvCxnSpPr/>
            <p:nvPr/>
          </p:nvCxnSpPr>
          <p:spPr>
            <a:xfrm flipH="1">
              <a:off x="7799869" y="5325576"/>
              <a:ext cx="431635" cy="4233"/>
            </a:xfrm>
            <a:prstGeom prst="line">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39" name="Textfeld 138"/>
          <p:cNvSpPr txBox="1"/>
          <p:nvPr/>
        </p:nvSpPr>
        <p:spPr>
          <a:xfrm>
            <a:off x="6953935" y="4762361"/>
            <a:ext cx="699102" cy="409023"/>
          </a:xfrm>
          <a:prstGeom prst="rect">
            <a:avLst/>
          </a:prstGeom>
          <a:noFill/>
        </p:spPr>
        <p:txBody>
          <a:bodyPr wrap="none" rtlCol="0">
            <a:spAutoFit/>
          </a:bodyPr>
          <a:lstStyle/>
          <a:p>
            <a:pPr algn="r">
              <a:lnSpc>
                <a:spcPts val="1200"/>
              </a:lnSpc>
            </a:pPr>
            <a:r>
              <a:rPr lang="en-US" sz="1400" b="1" dirty="0" smtClean="0">
                <a:solidFill>
                  <a:schemeClr val="tx1">
                    <a:lumMod val="95000"/>
                    <a:lumOff val="5000"/>
                  </a:schemeClr>
                </a:solidFill>
              </a:rPr>
              <a:t>Motor </a:t>
            </a:r>
          </a:p>
          <a:p>
            <a:pPr algn="r">
              <a:lnSpc>
                <a:spcPts val="1200"/>
              </a:lnSpc>
            </a:pPr>
            <a:r>
              <a:rPr lang="en-US" sz="1400" b="1" dirty="0" smtClean="0">
                <a:solidFill>
                  <a:schemeClr val="tx1">
                    <a:lumMod val="95000"/>
                    <a:lumOff val="5000"/>
                  </a:schemeClr>
                </a:solidFill>
              </a:rPr>
              <a:t>speed</a:t>
            </a:r>
          </a:p>
        </p:txBody>
      </p:sp>
      <p:sp>
        <p:nvSpPr>
          <p:cNvPr id="141" name="Textfeld 140"/>
          <p:cNvSpPr txBox="1"/>
          <p:nvPr/>
        </p:nvSpPr>
        <p:spPr>
          <a:xfrm>
            <a:off x="6952204" y="5162101"/>
            <a:ext cx="700833" cy="409023"/>
          </a:xfrm>
          <a:prstGeom prst="rect">
            <a:avLst/>
          </a:prstGeom>
          <a:noFill/>
        </p:spPr>
        <p:txBody>
          <a:bodyPr wrap="none" rtlCol="0">
            <a:spAutoFit/>
          </a:bodyPr>
          <a:lstStyle>
            <a:defPPr>
              <a:defRPr lang="de-DE"/>
            </a:defPPr>
            <a:lvl1pPr algn="r">
              <a:lnSpc>
                <a:spcPts val="1200"/>
              </a:lnSpc>
              <a:defRPr sz="1400" b="1">
                <a:solidFill>
                  <a:schemeClr val="tx1">
                    <a:lumMod val="95000"/>
                    <a:lumOff val="5000"/>
                  </a:schemeClr>
                </a:solidFill>
              </a:defRPr>
            </a:lvl1pPr>
          </a:lstStyle>
          <a:p>
            <a:r>
              <a:rPr lang="en-US" dirty="0" smtClean="0"/>
              <a:t>Actual </a:t>
            </a:r>
          </a:p>
          <a:p>
            <a:r>
              <a:rPr lang="en-US" dirty="0" smtClean="0"/>
              <a:t>torque</a:t>
            </a:r>
            <a:endParaRPr lang="en-US" dirty="0"/>
          </a:p>
        </p:txBody>
      </p:sp>
      <p:sp>
        <p:nvSpPr>
          <p:cNvPr id="142" name="Textfeld 141"/>
          <p:cNvSpPr txBox="1"/>
          <p:nvPr/>
        </p:nvSpPr>
        <p:spPr>
          <a:xfrm>
            <a:off x="5864493" y="4974354"/>
            <a:ext cx="797013" cy="409023"/>
          </a:xfrm>
          <a:prstGeom prst="rect">
            <a:avLst/>
          </a:prstGeom>
          <a:noFill/>
        </p:spPr>
        <p:txBody>
          <a:bodyPr wrap="none" rtlCol="0">
            <a:spAutoFit/>
          </a:bodyPr>
          <a:lstStyle>
            <a:defPPr>
              <a:defRPr lang="de-DE"/>
            </a:defPPr>
            <a:lvl1pPr algn="r">
              <a:lnSpc>
                <a:spcPts val="1200"/>
              </a:lnSpc>
              <a:defRPr sz="1400" b="1">
                <a:solidFill>
                  <a:schemeClr val="tx1">
                    <a:lumMod val="95000"/>
                    <a:lumOff val="5000"/>
                  </a:schemeClr>
                </a:solidFill>
              </a:defRPr>
            </a:lvl1pPr>
          </a:lstStyle>
          <a:p>
            <a:pPr algn="l"/>
            <a:r>
              <a:rPr lang="en-US" dirty="0" smtClean="0"/>
              <a:t>Driver </a:t>
            </a:r>
          </a:p>
          <a:p>
            <a:pPr algn="l"/>
            <a:r>
              <a:rPr lang="en-US" dirty="0" smtClean="0"/>
              <a:t>demand</a:t>
            </a:r>
            <a:endParaRPr lang="en-US" dirty="0"/>
          </a:p>
        </p:txBody>
      </p:sp>
      <p:cxnSp>
        <p:nvCxnSpPr>
          <p:cNvPr id="143" name="Gewinkelte Verbindung 142"/>
          <p:cNvCxnSpPr>
            <a:endCxn id="142" idx="1"/>
          </p:cNvCxnSpPr>
          <p:nvPr/>
        </p:nvCxnSpPr>
        <p:spPr>
          <a:xfrm>
            <a:off x="4684542" y="4305886"/>
            <a:ext cx="1179951" cy="872980"/>
          </a:xfrm>
          <a:prstGeom prst="bentConnector3">
            <a:avLst>
              <a:gd name="adj1" fmla="val -73"/>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4" name="Rechteck 143"/>
              <p:cNvSpPr/>
              <p:nvPr/>
            </p:nvSpPr>
            <p:spPr>
              <a:xfrm>
                <a:off x="7644953" y="5045027"/>
                <a:ext cx="677813"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1" i="1" smtClean="0">
                          <a:solidFill>
                            <a:schemeClr val="tx1">
                              <a:lumMod val="95000"/>
                              <a:lumOff val="5000"/>
                            </a:schemeClr>
                          </a:solidFill>
                          <a:latin typeface="Cambria Math" panose="02040503050406030204" pitchFamily="18" charset="0"/>
                        </a:rPr>
                        <m:t> </m:t>
                      </m:r>
                      <m:sSub>
                        <m:sSubPr>
                          <m:ctrlPr>
                            <a:rPr lang="en-US" sz="1400" b="1" i="1" smtClean="0">
                              <a:solidFill>
                                <a:schemeClr val="tx1">
                                  <a:lumMod val="95000"/>
                                  <a:lumOff val="5000"/>
                                </a:schemeClr>
                              </a:solidFill>
                              <a:latin typeface="Cambria Math" panose="02040503050406030204" pitchFamily="18" charset="0"/>
                            </a:rPr>
                          </m:ctrlPr>
                        </m:sSubPr>
                        <m:e>
                          <m:r>
                            <a:rPr lang="en-US" sz="1400" b="1" i="1" smtClean="0">
                              <a:solidFill>
                                <a:schemeClr val="tx1">
                                  <a:lumMod val="95000"/>
                                  <a:lumOff val="5000"/>
                                </a:schemeClr>
                              </a:solidFill>
                              <a:latin typeface="Cambria Math" panose="02040503050406030204" pitchFamily="18" charset="0"/>
                            </a:rPr>
                            <m:t>𝑴</m:t>
                          </m:r>
                        </m:e>
                        <m:sub>
                          <m:r>
                            <a:rPr lang="en-US" sz="1400" b="1" i="1" smtClean="0">
                              <a:solidFill>
                                <a:schemeClr val="tx1">
                                  <a:lumMod val="95000"/>
                                  <a:lumOff val="5000"/>
                                </a:schemeClr>
                              </a:solidFill>
                              <a:latin typeface="Cambria Math" panose="02040503050406030204" pitchFamily="18" charset="0"/>
                            </a:rPr>
                            <m:t>𝒂𝒄𝒕</m:t>
                          </m:r>
                        </m:sub>
                      </m:sSub>
                      <m:r>
                        <a:rPr lang="en-US" sz="1400" b="1" i="1" smtClean="0">
                          <a:solidFill>
                            <a:schemeClr val="tx1">
                              <a:lumMod val="95000"/>
                              <a:lumOff val="5000"/>
                            </a:schemeClr>
                          </a:solidFill>
                          <a:latin typeface="Cambria Math" panose="02040503050406030204" pitchFamily="18" charset="0"/>
                        </a:rPr>
                        <m:t> </m:t>
                      </m:r>
                    </m:oMath>
                  </m:oMathPara>
                </a14:m>
                <a:endParaRPr lang="en-US" sz="1400" dirty="0"/>
              </a:p>
            </p:txBody>
          </p:sp>
        </mc:Choice>
        <mc:Fallback xmlns="">
          <p:sp>
            <p:nvSpPr>
              <p:cNvPr id="144" name="Rechteck 143"/>
              <p:cNvSpPr>
                <a:spLocks noRot="1" noChangeAspect="1" noMove="1" noResize="1" noEditPoints="1" noAdjustHandles="1" noChangeArrowheads="1" noChangeShapeType="1" noTextEdit="1"/>
              </p:cNvSpPr>
              <p:nvPr/>
            </p:nvSpPr>
            <p:spPr>
              <a:xfrm>
                <a:off x="7644953" y="5045027"/>
                <a:ext cx="677813" cy="30777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Rechteck 144"/>
              <p:cNvSpPr/>
              <p:nvPr/>
            </p:nvSpPr>
            <p:spPr>
              <a:xfrm>
                <a:off x="7733853" y="4714715"/>
                <a:ext cx="36901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1" i="1" smtClean="0">
                          <a:solidFill>
                            <a:schemeClr val="tx1">
                              <a:lumMod val="95000"/>
                              <a:lumOff val="5000"/>
                            </a:schemeClr>
                          </a:solidFill>
                          <a:latin typeface="Cambria Math" panose="02040503050406030204" pitchFamily="18" charset="0"/>
                        </a:rPr>
                        <m:t>𝝎</m:t>
                      </m:r>
                    </m:oMath>
                  </m:oMathPara>
                </a14:m>
                <a:endParaRPr lang="en-US" sz="1400" dirty="0"/>
              </a:p>
            </p:txBody>
          </p:sp>
        </mc:Choice>
        <mc:Fallback xmlns="">
          <p:sp>
            <p:nvSpPr>
              <p:cNvPr id="145" name="Rechteck 144"/>
              <p:cNvSpPr>
                <a:spLocks noRot="1" noChangeAspect="1" noMove="1" noResize="1" noEditPoints="1" noAdjustHandles="1" noChangeArrowheads="1" noChangeShapeType="1" noTextEdit="1"/>
              </p:cNvSpPr>
              <p:nvPr/>
            </p:nvSpPr>
            <p:spPr>
              <a:xfrm>
                <a:off x="7733853" y="4714715"/>
                <a:ext cx="369012" cy="30777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6" name="Rechteck 145"/>
              <p:cNvSpPr/>
              <p:nvPr/>
            </p:nvSpPr>
            <p:spPr>
              <a:xfrm>
                <a:off x="4622009" y="4884709"/>
                <a:ext cx="711477"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b="1" i="1" smtClean="0">
                          <a:solidFill>
                            <a:schemeClr val="tx1">
                              <a:lumMod val="95000"/>
                              <a:lumOff val="5000"/>
                            </a:schemeClr>
                          </a:solidFill>
                          <a:latin typeface="Cambria Math" panose="02040503050406030204" pitchFamily="18" charset="0"/>
                        </a:rPr>
                        <m:t> </m:t>
                      </m:r>
                      <m:sSubSup>
                        <m:sSubSupPr>
                          <m:ctrlPr>
                            <a:rPr lang="en-US" sz="1400" b="1" i="1" smtClean="0">
                              <a:solidFill>
                                <a:schemeClr val="tx1">
                                  <a:lumMod val="95000"/>
                                  <a:lumOff val="5000"/>
                                </a:schemeClr>
                              </a:solidFill>
                              <a:latin typeface="Cambria Math" panose="02040503050406030204" pitchFamily="18" charset="0"/>
                            </a:rPr>
                          </m:ctrlPr>
                        </m:sSubSupPr>
                        <m:e>
                          <m:r>
                            <a:rPr lang="en-US" sz="1400" b="1" i="1" smtClean="0">
                              <a:solidFill>
                                <a:schemeClr val="tx1">
                                  <a:lumMod val="95000"/>
                                  <a:lumOff val="5000"/>
                                </a:schemeClr>
                              </a:solidFill>
                              <a:latin typeface="Cambria Math" panose="02040503050406030204" pitchFamily="18" charset="0"/>
                            </a:rPr>
                            <m:t>𝑴</m:t>
                          </m:r>
                        </m:e>
                        <m:sub>
                          <m:r>
                            <a:rPr lang="en-US" sz="1400" b="1" i="1" smtClean="0">
                              <a:solidFill>
                                <a:schemeClr val="tx1">
                                  <a:lumMod val="95000"/>
                                  <a:lumOff val="5000"/>
                                </a:schemeClr>
                              </a:solidFill>
                              <a:latin typeface="Cambria Math" panose="02040503050406030204" pitchFamily="18" charset="0"/>
                            </a:rPr>
                            <m:t>𝑫𝒆𝒔</m:t>
                          </m:r>
                        </m:sub>
                        <m:sup>
                          <m:r>
                            <a:rPr lang="en-US" sz="1400" b="1" i="1" smtClean="0">
                              <a:solidFill>
                                <a:schemeClr val="tx1">
                                  <a:lumMod val="95000"/>
                                  <a:lumOff val="5000"/>
                                </a:schemeClr>
                              </a:solidFill>
                              <a:latin typeface="Cambria Math" panose="02040503050406030204" pitchFamily="18" charset="0"/>
                            </a:rPr>
                            <m:t>∗</m:t>
                          </m:r>
                        </m:sup>
                      </m:sSubSup>
                      <m:r>
                        <a:rPr lang="en-US" sz="1400" b="1" i="1" smtClean="0">
                          <a:solidFill>
                            <a:schemeClr val="tx1">
                              <a:lumMod val="95000"/>
                              <a:lumOff val="5000"/>
                            </a:schemeClr>
                          </a:solidFill>
                          <a:latin typeface="Cambria Math" panose="02040503050406030204" pitchFamily="18" charset="0"/>
                        </a:rPr>
                        <m:t> </m:t>
                      </m:r>
                    </m:oMath>
                  </m:oMathPara>
                </a14:m>
                <a:endParaRPr lang="en-US" sz="1400" dirty="0"/>
              </a:p>
            </p:txBody>
          </p:sp>
        </mc:Choice>
        <mc:Fallback xmlns="">
          <p:sp>
            <p:nvSpPr>
              <p:cNvPr id="146" name="Rechteck 145"/>
              <p:cNvSpPr>
                <a:spLocks noRot="1" noChangeAspect="1" noMove="1" noResize="1" noEditPoints="1" noAdjustHandles="1" noChangeArrowheads="1" noChangeShapeType="1" noTextEdit="1"/>
              </p:cNvSpPr>
              <p:nvPr/>
            </p:nvSpPr>
            <p:spPr>
              <a:xfrm>
                <a:off x="4622009" y="4884709"/>
                <a:ext cx="711477" cy="307777"/>
              </a:xfrm>
              <a:prstGeom prst="rect">
                <a:avLst/>
              </a:prstGeom>
              <a:blipFill rotWithShape="0">
                <a:blip r:embed="rId7"/>
                <a:stretch>
                  <a:fillRect/>
                </a:stretch>
              </a:blipFill>
            </p:spPr>
            <p:txBody>
              <a:bodyPr/>
              <a:lstStyle/>
              <a:p>
                <a:r>
                  <a:rPr lang="en-US">
                    <a:noFill/>
                  </a:rPr>
                  <a:t> </a:t>
                </a:r>
              </a:p>
            </p:txBody>
          </p:sp>
        </mc:Fallback>
      </mc:AlternateContent>
      <p:grpSp>
        <p:nvGrpSpPr>
          <p:cNvPr id="3" name="Gruppieren 2"/>
          <p:cNvGrpSpPr/>
          <p:nvPr/>
        </p:nvGrpSpPr>
        <p:grpSpPr>
          <a:xfrm>
            <a:off x="4522497" y="3854544"/>
            <a:ext cx="3695873" cy="841863"/>
            <a:chOff x="4522497" y="3854544"/>
            <a:chExt cx="3695873" cy="841863"/>
          </a:xfrm>
        </p:grpSpPr>
        <p:grpSp>
          <p:nvGrpSpPr>
            <p:cNvPr id="255" name="Gruppieren 254"/>
            <p:cNvGrpSpPr/>
            <p:nvPr/>
          </p:nvGrpSpPr>
          <p:grpSpPr>
            <a:xfrm>
              <a:off x="4905316" y="3854544"/>
              <a:ext cx="666763" cy="841863"/>
              <a:chOff x="4619566" y="5327676"/>
              <a:chExt cx="666763" cy="841863"/>
            </a:xfrm>
          </p:grpSpPr>
          <p:sp>
            <p:nvSpPr>
              <p:cNvPr id="256" name="Rechteck 255"/>
              <p:cNvSpPr/>
              <p:nvPr/>
            </p:nvSpPr>
            <p:spPr>
              <a:xfrm>
                <a:off x="4619566" y="5346727"/>
                <a:ext cx="666763"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257" name="Textfeld 256"/>
              <p:cNvSpPr txBox="1"/>
              <p:nvPr/>
            </p:nvSpPr>
            <p:spPr>
              <a:xfrm>
                <a:off x="4682177" y="5327676"/>
                <a:ext cx="521233" cy="451342"/>
              </a:xfrm>
              <a:prstGeom prst="rect">
                <a:avLst/>
              </a:prstGeom>
              <a:noFill/>
            </p:spPr>
            <p:txBody>
              <a:bodyPr wrap="none" rtlCol="0">
                <a:spAutoFit/>
              </a:bodyPr>
              <a:lstStyle/>
              <a:p>
                <a:r>
                  <a:rPr lang="en-US" sz="1400" b="1" dirty="0" smtClean="0">
                    <a:solidFill>
                      <a:schemeClr val="tx1">
                        <a:lumMod val="95000"/>
                        <a:lumOff val="5000"/>
                      </a:schemeClr>
                    </a:solidFill>
                  </a:rPr>
                  <a:t>Anti</a:t>
                </a:r>
              </a:p>
              <a:p>
                <a:pPr algn="ctr">
                  <a:lnSpc>
                    <a:spcPts val="1000"/>
                  </a:lnSpc>
                </a:pPr>
                <a:r>
                  <a:rPr lang="en-US" sz="1400" b="1" dirty="0" smtClean="0">
                    <a:solidFill>
                      <a:schemeClr val="tx1">
                        <a:lumMod val="95000"/>
                        <a:lumOff val="5000"/>
                      </a:schemeClr>
                    </a:solidFill>
                  </a:rPr>
                  <a:t>Jerk</a:t>
                </a:r>
                <a:endParaRPr lang="en-US" sz="1400" b="1" dirty="0">
                  <a:solidFill>
                    <a:schemeClr val="tx1">
                      <a:lumMod val="95000"/>
                      <a:lumOff val="5000"/>
                    </a:schemeClr>
                  </a:solidFill>
                </a:endParaRPr>
              </a:p>
            </p:txBody>
          </p:sp>
          <p:grpSp>
            <p:nvGrpSpPr>
              <p:cNvPr id="258" name="Gruppieren 257"/>
              <p:cNvGrpSpPr/>
              <p:nvPr/>
            </p:nvGrpSpPr>
            <p:grpSpPr>
              <a:xfrm>
                <a:off x="4697208" y="5664066"/>
                <a:ext cx="495753" cy="471530"/>
                <a:chOff x="4152452" y="3227295"/>
                <a:chExt cx="720762" cy="752665"/>
              </a:xfrm>
            </p:grpSpPr>
            <p:sp>
              <p:nvSpPr>
                <p:cNvPr id="259" name="Freihandform 258"/>
                <p:cNvSpPr/>
                <p:nvPr/>
              </p:nvSpPr>
              <p:spPr>
                <a:xfrm>
                  <a:off x="4162393" y="3234669"/>
                  <a:ext cx="701098" cy="745291"/>
                </a:xfrm>
                <a:custGeom>
                  <a:avLst/>
                  <a:gdLst>
                    <a:gd name="connsiteX0" fmla="*/ 0 w 720762"/>
                    <a:gd name="connsiteY0" fmla="*/ 666974 h 666974"/>
                    <a:gd name="connsiteX1" fmla="*/ 75303 w 720762"/>
                    <a:gd name="connsiteY1" fmla="*/ 634701 h 666974"/>
                    <a:gd name="connsiteX2" fmla="*/ 268941 w 720762"/>
                    <a:gd name="connsiteY2" fmla="*/ 419548 h 666974"/>
                    <a:gd name="connsiteX3" fmla="*/ 570155 w 720762"/>
                    <a:gd name="connsiteY3" fmla="*/ 139850 h 666974"/>
                    <a:gd name="connsiteX4" fmla="*/ 720762 w 720762"/>
                    <a:gd name="connsiteY4" fmla="*/ 0 h 666974"/>
                    <a:gd name="connsiteX0" fmla="*/ 0 w 720762"/>
                    <a:gd name="connsiteY0" fmla="*/ 666974 h 680943"/>
                    <a:gd name="connsiteX1" fmla="*/ 75303 w 720762"/>
                    <a:gd name="connsiteY1" fmla="*/ 634701 h 680943"/>
                    <a:gd name="connsiteX2" fmla="*/ 570155 w 720762"/>
                    <a:gd name="connsiteY2" fmla="*/ 139850 h 680943"/>
                    <a:gd name="connsiteX3" fmla="*/ 720762 w 720762"/>
                    <a:gd name="connsiteY3" fmla="*/ 0 h 680943"/>
                    <a:gd name="connsiteX0" fmla="*/ 0 w 720762"/>
                    <a:gd name="connsiteY0" fmla="*/ 666974 h 691000"/>
                    <a:gd name="connsiteX1" fmla="*/ 75303 w 720762"/>
                    <a:gd name="connsiteY1" fmla="*/ 634701 h 691000"/>
                    <a:gd name="connsiteX2" fmla="*/ 720762 w 720762"/>
                    <a:gd name="connsiteY2" fmla="*/ 0 h 691000"/>
                    <a:gd name="connsiteX0" fmla="*/ 0 w 720762"/>
                    <a:gd name="connsiteY0" fmla="*/ 666974 h 666974"/>
                    <a:gd name="connsiteX1" fmla="*/ 720762 w 720762"/>
                    <a:gd name="connsiteY1" fmla="*/ 0 h 666974"/>
                    <a:gd name="connsiteX0" fmla="*/ 0 w 720762"/>
                    <a:gd name="connsiteY0" fmla="*/ 666974 h 666974"/>
                    <a:gd name="connsiteX1" fmla="*/ 720762 w 720762"/>
                    <a:gd name="connsiteY1" fmla="*/ 0 h 666974"/>
                    <a:gd name="connsiteX0" fmla="*/ 0 w 720762"/>
                    <a:gd name="connsiteY0" fmla="*/ 666974 h 666974"/>
                    <a:gd name="connsiteX1" fmla="*/ 720762 w 720762"/>
                    <a:gd name="connsiteY1" fmla="*/ 0 h 666974"/>
                    <a:gd name="connsiteX0" fmla="*/ 0 w 720762"/>
                    <a:gd name="connsiteY0" fmla="*/ 666974 h 666974"/>
                    <a:gd name="connsiteX1" fmla="*/ 150246 w 720762"/>
                    <a:gd name="connsiteY1" fmla="*/ 642375 h 666974"/>
                    <a:gd name="connsiteX2" fmla="*/ 720762 w 720762"/>
                    <a:gd name="connsiteY2" fmla="*/ 0 h 666974"/>
                    <a:gd name="connsiteX0" fmla="*/ 0 w 720762"/>
                    <a:gd name="connsiteY0" fmla="*/ 666974 h 666974"/>
                    <a:gd name="connsiteX1" fmla="*/ 150246 w 720762"/>
                    <a:gd name="connsiteY1" fmla="*/ 642375 h 666974"/>
                    <a:gd name="connsiteX2" fmla="*/ 307095 w 720762"/>
                    <a:gd name="connsiteY2" fmla="*/ 605666 h 666974"/>
                    <a:gd name="connsiteX3" fmla="*/ 720762 w 720762"/>
                    <a:gd name="connsiteY3" fmla="*/ 0 h 666974"/>
                    <a:gd name="connsiteX0" fmla="*/ 0 w 720762"/>
                    <a:gd name="connsiteY0" fmla="*/ 666974 h 666974"/>
                    <a:gd name="connsiteX1" fmla="*/ 150246 w 720762"/>
                    <a:gd name="connsiteY1" fmla="*/ 642375 h 666974"/>
                    <a:gd name="connsiteX2" fmla="*/ 307095 w 720762"/>
                    <a:gd name="connsiteY2" fmla="*/ 605666 h 666974"/>
                    <a:gd name="connsiteX3" fmla="*/ 417224 w 720762"/>
                    <a:gd name="connsiteY3" fmla="*/ 448816 h 666974"/>
                    <a:gd name="connsiteX4" fmla="*/ 720762 w 720762"/>
                    <a:gd name="connsiteY4" fmla="*/ 0 h 666974"/>
                    <a:gd name="connsiteX0" fmla="*/ 0 w 720762"/>
                    <a:gd name="connsiteY0" fmla="*/ 666974 h 666974"/>
                    <a:gd name="connsiteX1" fmla="*/ 150246 w 720762"/>
                    <a:gd name="connsiteY1" fmla="*/ 642375 h 666974"/>
                    <a:gd name="connsiteX2" fmla="*/ 307095 w 720762"/>
                    <a:gd name="connsiteY2" fmla="*/ 605666 h 666974"/>
                    <a:gd name="connsiteX3" fmla="*/ 417224 w 720762"/>
                    <a:gd name="connsiteY3" fmla="*/ 448816 h 666974"/>
                    <a:gd name="connsiteX4" fmla="*/ 517341 w 720762"/>
                    <a:gd name="connsiteY4" fmla="*/ 298641 h 666974"/>
                    <a:gd name="connsiteX5" fmla="*/ 720762 w 720762"/>
                    <a:gd name="connsiteY5" fmla="*/ 0 h 666974"/>
                    <a:gd name="connsiteX0" fmla="*/ 0 w 720762"/>
                    <a:gd name="connsiteY0" fmla="*/ 666974 h 666974"/>
                    <a:gd name="connsiteX1" fmla="*/ 150246 w 720762"/>
                    <a:gd name="connsiteY1" fmla="*/ 642375 h 666974"/>
                    <a:gd name="connsiteX2" fmla="*/ 307095 w 720762"/>
                    <a:gd name="connsiteY2" fmla="*/ 605666 h 666974"/>
                    <a:gd name="connsiteX3" fmla="*/ 417224 w 720762"/>
                    <a:gd name="connsiteY3" fmla="*/ 448816 h 666974"/>
                    <a:gd name="connsiteX4" fmla="*/ 517341 w 720762"/>
                    <a:gd name="connsiteY4" fmla="*/ 298641 h 666974"/>
                    <a:gd name="connsiteX5" fmla="*/ 627469 w 720762"/>
                    <a:gd name="connsiteY5" fmla="*/ 125105 h 666974"/>
                    <a:gd name="connsiteX6" fmla="*/ 720762 w 720762"/>
                    <a:gd name="connsiteY6" fmla="*/ 0 h 666974"/>
                    <a:gd name="connsiteX0" fmla="*/ 0 w 720762"/>
                    <a:gd name="connsiteY0" fmla="*/ 666974 h 666974"/>
                    <a:gd name="connsiteX1" fmla="*/ 76827 w 720762"/>
                    <a:gd name="connsiteY1" fmla="*/ 598992 h 666974"/>
                    <a:gd name="connsiteX2" fmla="*/ 307095 w 720762"/>
                    <a:gd name="connsiteY2" fmla="*/ 605666 h 666974"/>
                    <a:gd name="connsiteX3" fmla="*/ 417224 w 720762"/>
                    <a:gd name="connsiteY3" fmla="*/ 448816 h 666974"/>
                    <a:gd name="connsiteX4" fmla="*/ 517341 w 720762"/>
                    <a:gd name="connsiteY4" fmla="*/ 298641 h 666974"/>
                    <a:gd name="connsiteX5" fmla="*/ 627469 w 720762"/>
                    <a:gd name="connsiteY5" fmla="*/ 125105 h 666974"/>
                    <a:gd name="connsiteX6" fmla="*/ 720762 w 720762"/>
                    <a:gd name="connsiteY6" fmla="*/ 0 h 666974"/>
                    <a:gd name="connsiteX0" fmla="*/ 0 w 720762"/>
                    <a:gd name="connsiteY0" fmla="*/ 666974 h 666974"/>
                    <a:gd name="connsiteX1" fmla="*/ 90176 w 720762"/>
                    <a:gd name="connsiteY1" fmla="*/ 518899 h 666974"/>
                    <a:gd name="connsiteX2" fmla="*/ 307095 w 720762"/>
                    <a:gd name="connsiteY2" fmla="*/ 605666 h 666974"/>
                    <a:gd name="connsiteX3" fmla="*/ 417224 w 720762"/>
                    <a:gd name="connsiteY3" fmla="*/ 448816 h 666974"/>
                    <a:gd name="connsiteX4" fmla="*/ 517341 w 720762"/>
                    <a:gd name="connsiteY4" fmla="*/ 298641 h 666974"/>
                    <a:gd name="connsiteX5" fmla="*/ 627469 w 720762"/>
                    <a:gd name="connsiteY5" fmla="*/ 125105 h 666974"/>
                    <a:gd name="connsiteX6" fmla="*/ 720762 w 720762"/>
                    <a:gd name="connsiteY6" fmla="*/ 0 h 666974"/>
                    <a:gd name="connsiteX0" fmla="*/ 0 w 720762"/>
                    <a:gd name="connsiteY0" fmla="*/ 666974 h 666974"/>
                    <a:gd name="connsiteX1" fmla="*/ 90176 w 720762"/>
                    <a:gd name="connsiteY1" fmla="*/ 518899 h 666974"/>
                    <a:gd name="connsiteX2" fmla="*/ 307095 w 720762"/>
                    <a:gd name="connsiteY2" fmla="*/ 605666 h 666974"/>
                    <a:gd name="connsiteX3" fmla="*/ 417224 w 720762"/>
                    <a:gd name="connsiteY3" fmla="*/ 448816 h 666974"/>
                    <a:gd name="connsiteX4" fmla="*/ 517341 w 720762"/>
                    <a:gd name="connsiteY4" fmla="*/ 298641 h 666974"/>
                    <a:gd name="connsiteX5" fmla="*/ 627469 w 720762"/>
                    <a:gd name="connsiteY5" fmla="*/ 125105 h 666974"/>
                    <a:gd name="connsiteX6" fmla="*/ 720762 w 720762"/>
                    <a:gd name="connsiteY6" fmla="*/ 0 h 666974"/>
                    <a:gd name="connsiteX0" fmla="*/ 0 w 720762"/>
                    <a:gd name="connsiteY0" fmla="*/ 666974 h 706804"/>
                    <a:gd name="connsiteX1" fmla="*/ 90176 w 720762"/>
                    <a:gd name="connsiteY1" fmla="*/ 518899 h 706804"/>
                    <a:gd name="connsiteX2" fmla="*/ 307095 w 720762"/>
                    <a:gd name="connsiteY2" fmla="*/ 682422 h 706804"/>
                    <a:gd name="connsiteX3" fmla="*/ 417224 w 720762"/>
                    <a:gd name="connsiteY3" fmla="*/ 448816 h 706804"/>
                    <a:gd name="connsiteX4" fmla="*/ 517341 w 720762"/>
                    <a:gd name="connsiteY4" fmla="*/ 298641 h 706804"/>
                    <a:gd name="connsiteX5" fmla="*/ 627469 w 720762"/>
                    <a:gd name="connsiteY5" fmla="*/ 125105 h 706804"/>
                    <a:gd name="connsiteX6" fmla="*/ 720762 w 720762"/>
                    <a:gd name="connsiteY6" fmla="*/ 0 h 706804"/>
                    <a:gd name="connsiteX0" fmla="*/ 0 w 720762"/>
                    <a:gd name="connsiteY0" fmla="*/ 666974 h 706804"/>
                    <a:gd name="connsiteX1" fmla="*/ 90176 w 720762"/>
                    <a:gd name="connsiteY1" fmla="*/ 518899 h 706804"/>
                    <a:gd name="connsiteX2" fmla="*/ 307095 w 720762"/>
                    <a:gd name="connsiteY2" fmla="*/ 682422 h 706804"/>
                    <a:gd name="connsiteX3" fmla="*/ 417224 w 720762"/>
                    <a:gd name="connsiteY3" fmla="*/ 448816 h 706804"/>
                    <a:gd name="connsiteX4" fmla="*/ 517341 w 720762"/>
                    <a:gd name="connsiteY4" fmla="*/ 298641 h 706804"/>
                    <a:gd name="connsiteX5" fmla="*/ 627469 w 720762"/>
                    <a:gd name="connsiteY5" fmla="*/ 125105 h 706804"/>
                    <a:gd name="connsiteX6" fmla="*/ 720762 w 720762"/>
                    <a:gd name="connsiteY6" fmla="*/ 0 h 706804"/>
                    <a:gd name="connsiteX0" fmla="*/ 0 w 720762"/>
                    <a:gd name="connsiteY0" fmla="*/ 666974 h 706804"/>
                    <a:gd name="connsiteX1" fmla="*/ 90176 w 720762"/>
                    <a:gd name="connsiteY1" fmla="*/ 518899 h 706804"/>
                    <a:gd name="connsiteX2" fmla="*/ 307095 w 720762"/>
                    <a:gd name="connsiteY2" fmla="*/ 682422 h 706804"/>
                    <a:gd name="connsiteX3" fmla="*/ 417224 w 720762"/>
                    <a:gd name="connsiteY3" fmla="*/ 448816 h 706804"/>
                    <a:gd name="connsiteX4" fmla="*/ 517341 w 720762"/>
                    <a:gd name="connsiteY4" fmla="*/ 298641 h 706804"/>
                    <a:gd name="connsiteX5" fmla="*/ 627469 w 720762"/>
                    <a:gd name="connsiteY5" fmla="*/ 125105 h 706804"/>
                    <a:gd name="connsiteX6" fmla="*/ 720762 w 720762"/>
                    <a:gd name="connsiteY6" fmla="*/ 0 h 706804"/>
                    <a:gd name="connsiteX0" fmla="*/ 0 w 720762"/>
                    <a:gd name="connsiteY0" fmla="*/ 666974 h 682422"/>
                    <a:gd name="connsiteX1" fmla="*/ 90176 w 720762"/>
                    <a:gd name="connsiteY1" fmla="*/ 518899 h 682422"/>
                    <a:gd name="connsiteX2" fmla="*/ 307095 w 720762"/>
                    <a:gd name="connsiteY2" fmla="*/ 682422 h 682422"/>
                    <a:gd name="connsiteX3" fmla="*/ 417224 w 720762"/>
                    <a:gd name="connsiteY3" fmla="*/ 448816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307095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307095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307095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307095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287071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287071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257036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517341 w 720762"/>
                    <a:gd name="connsiteY4" fmla="*/ 298641 h 715794"/>
                    <a:gd name="connsiteX5" fmla="*/ 627469 w 720762"/>
                    <a:gd name="connsiteY5" fmla="*/ 125105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530690 w 720762"/>
                    <a:gd name="connsiteY4" fmla="*/ 465502 h 715794"/>
                    <a:gd name="connsiteX5" fmla="*/ 627469 w 720762"/>
                    <a:gd name="connsiteY5" fmla="*/ 125105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530690 w 720762"/>
                    <a:gd name="connsiteY4" fmla="*/ 465502 h 715794"/>
                    <a:gd name="connsiteX5" fmla="*/ 627469 w 720762"/>
                    <a:gd name="connsiteY5" fmla="*/ 125105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530690 w 720762"/>
                    <a:gd name="connsiteY4" fmla="*/ 465502 h 715794"/>
                    <a:gd name="connsiteX5" fmla="*/ 627469 w 720762"/>
                    <a:gd name="connsiteY5" fmla="*/ 125105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502212 h 715794"/>
                    <a:gd name="connsiteX5" fmla="*/ 627469 w 720762"/>
                    <a:gd name="connsiteY5" fmla="*/ 125105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502212 h 715794"/>
                    <a:gd name="connsiteX5" fmla="*/ 557387 w 720762"/>
                    <a:gd name="connsiteY5" fmla="*/ 191849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502212 h 715794"/>
                    <a:gd name="connsiteX5" fmla="*/ 557387 w 720762"/>
                    <a:gd name="connsiteY5" fmla="*/ 191849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458828 h 715794"/>
                    <a:gd name="connsiteX5" fmla="*/ 557387 w 720762"/>
                    <a:gd name="connsiteY5" fmla="*/ 191849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458828 h 715794"/>
                    <a:gd name="connsiteX5" fmla="*/ 554049 w 720762"/>
                    <a:gd name="connsiteY5" fmla="*/ 231896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458828 h 715794"/>
                    <a:gd name="connsiteX5" fmla="*/ 554049 w 720762"/>
                    <a:gd name="connsiteY5" fmla="*/ 231896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458828 h 715794"/>
                    <a:gd name="connsiteX5" fmla="*/ 554049 w 720762"/>
                    <a:gd name="connsiteY5" fmla="*/ 231896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80112 w 720762"/>
                    <a:gd name="connsiteY4" fmla="*/ 488325 h 715794"/>
                    <a:gd name="connsiteX5" fmla="*/ 554049 w 720762"/>
                    <a:gd name="connsiteY5" fmla="*/ 231896 h 715794"/>
                    <a:gd name="connsiteX6" fmla="*/ 720762 w 720762"/>
                    <a:gd name="connsiteY6" fmla="*/ 0 h 715794"/>
                    <a:gd name="connsiteX0" fmla="*/ 0 w 720762"/>
                    <a:gd name="connsiteY0" fmla="*/ 666974 h 715794"/>
                    <a:gd name="connsiteX1" fmla="*/ 90176 w 720762"/>
                    <a:gd name="connsiteY1" fmla="*/ 462364 h 715794"/>
                    <a:gd name="connsiteX2" fmla="*/ 260374 w 720762"/>
                    <a:gd name="connsiteY2" fmla="*/ 715794 h 715794"/>
                    <a:gd name="connsiteX3" fmla="*/ 377177 w 720762"/>
                    <a:gd name="connsiteY3" fmla="*/ 425455 h 715794"/>
                    <a:gd name="connsiteX4" fmla="*/ 480112 w 720762"/>
                    <a:gd name="connsiteY4" fmla="*/ 488325 h 715794"/>
                    <a:gd name="connsiteX5" fmla="*/ 554049 w 720762"/>
                    <a:gd name="connsiteY5" fmla="*/ 231896 h 715794"/>
                    <a:gd name="connsiteX6" fmla="*/ 720762 w 720762"/>
                    <a:gd name="connsiteY6" fmla="*/ 0 h 715794"/>
                    <a:gd name="connsiteX0" fmla="*/ 0 w 720762"/>
                    <a:gd name="connsiteY0" fmla="*/ 666974 h 752665"/>
                    <a:gd name="connsiteX1" fmla="*/ 90176 w 720762"/>
                    <a:gd name="connsiteY1" fmla="*/ 462364 h 752665"/>
                    <a:gd name="connsiteX2" fmla="*/ 262832 w 720762"/>
                    <a:gd name="connsiteY2" fmla="*/ 752665 h 752665"/>
                    <a:gd name="connsiteX3" fmla="*/ 377177 w 720762"/>
                    <a:gd name="connsiteY3" fmla="*/ 425455 h 752665"/>
                    <a:gd name="connsiteX4" fmla="*/ 480112 w 720762"/>
                    <a:gd name="connsiteY4" fmla="*/ 488325 h 752665"/>
                    <a:gd name="connsiteX5" fmla="*/ 554049 w 720762"/>
                    <a:gd name="connsiteY5" fmla="*/ 231896 h 752665"/>
                    <a:gd name="connsiteX6" fmla="*/ 720762 w 720762"/>
                    <a:gd name="connsiteY6" fmla="*/ 0 h 752665"/>
                    <a:gd name="connsiteX0" fmla="*/ 0 w 720762"/>
                    <a:gd name="connsiteY0" fmla="*/ 666974 h 752665"/>
                    <a:gd name="connsiteX1" fmla="*/ 90176 w 720762"/>
                    <a:gd name="connsiteY1" fmla="*/ 462364 h 752665"/>
                    <a:gd name="connsiteX2" fmla="*/ 262832 w 720762"/>
                    <a:gd name="connsiteY2" fmla="*/ 752665 h 752665"/>
                    <a:gd name="connsiteX3" fmla="*/ 377177 w 720762"/>
                    <a:gd name="connsiteY3" fmla="*/ 425455 h 752665"/>
                    <a:gd name="connsiteX4" fmla="*/ 480112 w 720762"/>
                    <a:gd name="connsiteY4" fmla="*/ 488325 h 752665"/>
                    <a:gd name="connsiteX5" fmla="*/ 554049 w 720762"/>
                    <a:gd name="connsiteY5" fmla="*/ 231896 h 752665"/>
                    <a:gd name="connsiteX6" fmla="*/ 720762 w 720762"/>
                    <a:gd name="connsiteY6" fmla="*/ 0 h 752665"/>
                    <a:gd name="connsiteX0" fmla="*/ 0 w 701098"/>
                    <a:gd name="connsiteY0" fmla="*/ 659600 h 745291"/>
                    <a:gd name="connsiteX1" fmla="*/ 90176 w 701098"/>
                    <a:gd name="connsiteY1" fmla="*/ 454990 h 745291"/>
                    <a:gd name="connsiteX2" fmla="*/ 262832 w 701098"/>
                    <a:gd name="connsiteY2" fmla="*/ 745291 h 745291"/>
                    <a:gd name="connsiteX3" fmla="*/ 377177 w 701098"/>
                    <a:gd name="connsiteY3" fmla="*/ 418081 h 745291"/>
                    <a:gd name="connsiteX4" fmla="*/ 480112 w 701098"/>
                    <a:gd name="connsiteY4" fmla="*/ 480951 h 745291"/>
                    <a:gd name="connsiteX5" fmla="*/ 554049 w 701098"/>
                    <a:gd name="connsiteY5" fmla="*/ 224522 h 745291"/>
                    <a:gd name="connsiteX6" fmla="*/ 701098 w 701098"/>
                    <a:gd name="connsiteY6" fmla="*/ 0 h 745291"/>
                    <a:gd name="connsiteX0" fmla="*/ 0 w 701098"/>
                    <a:gd name="connsiteY0" fmla="*/ 659600 h 745291"/>
                    <a:gd name="connsiteX1" fmla="*/ 90176 w 701098"/>
                    <a:gd name="connsiteY1" fmla="*/ 454990 h 745291"/>
                    <a:gd name="connsiteX2" fmla="*/ 262832 w 701098"/>
                    <a:gd name="connsiteY2" fmla="*/ 745291 h 745291"/>
                    <a:gd name="connsiteX3" fmla="*/ 377177 w 701098"/>
                    <a:gd name="connsiteY3" fmla="*/ 418081 h 745291"/>
                    <a:gd name="connsiteX4" fmla="*/ 480112 w 701098"/>
                    <a:gd name="connsiteY4" fmla="*/ 480951 h 745291"/>
                    <a:gd name="connsiteX5" fmla="*/ 554049 w 701098"/>
                    <a:gd name="connsiteY5" fmla="*/ 224522 h 745291"/>
                    <a:gd name="connsiteX6" fmla="*/ 701098 w 701098"/>
                    <a:gd name="connsiteY6" fmla="*/ 0 h 745291"/>
                    <a:gd name="connsiteX0" fmla="*/ 0 w 701098"/>
                    <a:gd name="connsiteY0" fmla="*/ 659600 h 745291"/>
                    <a:gd name="connsiteX1" fmla="*/ 90176 w 701098"/>
                    <a:gd name="connsiteY1" fmla="*/ 454990 h 745291"/>
                    <a:gd name="connsiteX2" fmla="*/ 262832 w 701098"/>
                    <a:gd name="connsiteY2" fmla="*/ 745291 h 745291"/>
                    <a:gd name="connsiteX3" fmla="*/ 377177 w 701098"/>
                    <a:gd name="connsiteY3" fmla="*/ 418081 h 745291"/>
                    <a:gd name="connsiteX4" fmla="*/ 480112 w 701098"/>
                    <a:gd name="connsiteY4" fmla="*/ 480951 h 745291"/>
                    <a:gd name="connsiteX5" fmla="*/ 554049 w 701098"/>
                    <a:gd name="connsiteY5" fmla="*/ 224522 h 745291"/>
                    <a:gd name="connsiteX6" fmla="*/ 701098 w 701098"/>
                    <a:gd name="connsiteY6" fmla="*/ 0 h 74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098" h="745291">
                      <a:moveTo>
                        <a:pt x="0" y="659600"/>
                      </a:moveTo>
                      <a:cubicBezTo>
                        <a:pt x="46745" y="650289"/>
                        <a:pt x="33419" y="467639"/>
                        <a:pt x="90176" y="454990"/>
                      </a:cubicBezTo>
                      <a:cubicBezTo>
                        <a:pt x="171393" y="444772"/>
                        <a:pt x="167746" y="745562"/>
                        <a:pt x="262832" y="745291"/>
                      </a:cubicBezTo>
                      <a:cubicBezTo>
                        <a:pt x="327351" y="739729"/>
                        <a:pt x="308233" y="428920"/>
                        <a:pt x="377177" y="418081"/>
                      </a:cubicBezTo>
                      <a:cubicBezTo>
                        <a:pt x="438915" y="413632"/>
                        <a:pt x="436196" y="485673"/>
                        <a:pt x="480112" y="480951"/>
                      </a:cubicBezTo>
                      <a:cubicBezTo>
                        <a:pt x="535176" y="470382"/>
                        <a:pt x="503460" y="237586"/>
                        <a:pt x="554049" y="224522"/>
                      </a:cubicBezTo>
                      <a:cubicBezTo>
                        <a:pt x="600763" y="218133"/>
                        <a:pt x="606854" y="189291"/>
                        <a:pt x="701098" y="0"/>
                      </a:cubicBezTo>
                    </a:path>
                  </a:pathLst>
                </a:custGeom>
                <a:no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Freihandform 261"/>
                <p:cNvSpPr/>
                <p:nvPr/>
              </p:nvSpPr>
              <p:spPr>
                <a:xfrm>
                  <a:off x="4152452" y="3227295"/>
                  <a:ext cx="720762" cy="666974"/>
                </a:xfrm>
                <a:custGeom>
                  <a:avLst/>
                  <a:gdLst>
                    <a:gd name="connsiteX0" fmla="*/ 0 w 720762"/>
                    <a:gd name="connsiteY0" fmla="*/ 666974 h 666974"/>
                    <a:gd name="connsiteX1" fmla="*/ 75303 w 720762"/>
                    <a:gd name="connsiteY1" fmla="*/ 634701 h 666974"/>
                    <a:gd name="connsiteX2" fmla="*/ 268941 w 720762"/>
                    <a:gd name="connsiteY2" fmla="*/ 419548 h 666974"/>
                    <a:gd name="connsiteX3" fmla="*/ 570155 w 720762"/>
                    <a:gd name="connsiteY3" fmla="*/ 139850 h 666974"/>
                    <a:gd name="connsiteX4" fmla="*/ 720762 w 720762"/>
                    <a:gd name="connsiteY4" fmla="*/ 0 h 666974"/>
                    <a:gd name="connsiteX0" fmla="*/ 0 w 720762"/>
                    <a:gd name="connsiteY0" fmla="*/ 666974 h 680943"/>
                    <a:gd name="connsiteX1" fmla="*/ 75303 w 720762"/>
                    <a:gd name="connsiteY1" fmla="*/ 634701 h 680943"/>
                    <a:gd name="connsiteX2" fmla="*/ 570155 w 720762"/>
                    <a:gd name="connsiteY2" fmla="*/ 139850 h 680943"/>
                    <a:gd name="connsiteX3" fmla="*/ 720762 w 720762"/>
                    <a:gd name="connsiteY3" fmla="*/ 0 h 680943"/>
                    <a:gd name="connsiteX0" fmla="*/ 0 w 720762"/>
                    <a:gd name="connsiteY0" fmla="*/ 666974 h 691000"/>
                    <a:gd name="connsiteX1" fmla="*/ 75303 w 720762"/>
                    <a:gd name="connsiteY1" fmla="*/ 634701 h 691000"/>
                    <a:gd name="connsiteX2" fmla="*/ 720762 w 720762"/>
                    <a:gd name="connsiteY2" fmla="*/ 0 h 691000"/>
                    <a:gd name="connsiteX0" fmla="*/ 0 w 720762"/>
                    <a:gd name="connsiteY0" fmla="*/ 666974 h 666974"/>
                    <a:gd name="connsiteX1" fmla="*/ 720762 w 720762"/>
                    <a:gd name="connsiteY1" fmla="*/ 0 h 666974"/>
                    <a:gd name="connsiteX0" fmla="*/ 0 w 720762"/>
                    <a:gd name="connsiteY0" fmla="*/ 666974 h 666974"/>
                    <a:gd name="connsiteX1" fmla="*/ 720762 w 720762"/>
                    <a:gd name="connsiteY1" fmla="*/ 0 h 666974"/>
                    <a:gd name="connsiteX0" fmla="*/ 0 w 720762"/>
                    <a:gd name="connsiteY0" fmla="*/ 666974 h 666974"/>
                    <a:gd name="connsiteX1" fmla="*/ 720762 w 720762"/>
                    <a:gd name="connsiteY1" fmla="*/ 0 h 666974"/>
                  </a:gdLst>
                  <a:ahLst/>
                  <a:cxnLst>
                    <a:cxn ang="0">
                      <a:pos x="connsiteX0" y="connsiteY0"/>
                    </a:cxn>
                    <a:cxn ang="0">
                      <a:pos x="connsiteX1" y="connsiteY1"/>
                    </a:cxn>
                  </a:cxnLst>
                  <a:rect l="l" t="t" r="r" b="b"/>
                  <a:pathLst>
                    <a:path w="720762" h="666974">
                      <a:moveTo>
                        <a:pt x="0" y="666974"/>
                      </a:moveTo>
                      <a:cubicBezTo>
                        <a:pt x="380103" y="638287"/>
                        <a:pt x="480508" y="469751"/>
                        <a:pt x="720762" y="0"/>
                      </a:cubicBezTo>
                    </a:path>
                  </a:pathLst>
                </a:cu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265" name="Gerade Verbindung mit Pfeil 264"/>
            <p:cNvCxnSpPr/>
            <p:nvPr/>
          </p:nvCxnSpPr>
          <p:spPr>
            <a:xfrm>
              <a:off x="4522497" y="4298898"/>
              <a:ext cx="382819"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Gerade Verbindung mit Pfeil 146"/>
            <p:cNvCxnSpPr/>
            <p:nvPr/>
          </p:nvCxnSpPr>
          <p:spPr>
            <a:xfrm>
              <a:off x="5582111" y="4292265"/>
              <a:ext cx="2636259"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8" name="Gruppieren 147"/>
          <p:cNvGrpSpPr/>
          <p:nvPr/>
        </p:nvGrpSpPr>
        <p:grpSpPr>
          <a:xfrm>
            <a:off x="8164943" y="3873595"/>
            <a:ext cx="814262" cy="822812"/>
            <a:chOff x="4570020" y="5346727"/>
            <a:chExt cx="755126" cy="822812"/>
          </a:xfrm>
        </p:grpSpPr>
        <p:sp>
          <p:nvSpPr>
            <p:cNvPr id="150" name="Rechteck 149"/>
            <p:cNvSpPr/>
            <p:nvPr/>
          </p:nvSpPr>
          <p:spPr>
            <a:xfrm>
              <a:off x="4619567" y="5346727"/>
              <a:ext cx="613698"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162" name="Textfeld 161"/>
            <p:cNvSpPr txBox="1"/>
            <p:nvPr/>
          </p:nvSpPr>
          <p:spPr>
            <a:xfrm>
              <a:off x="4570020" y="5381828"/>
              <a:ext cx="755126" cy="488980"/>
            </a:xfrm>
            <a:prstGeom prst="rect">
              <a:avLst/>
            </a:prstGeom>
            <a:noFill/>
          </p:spPr>
          <p:txBody>
            <a:bodyPr wrap="none" rtlCol="0">
              <a:spAutoFit/>
            </a:bodyPr>
            <a:lstStyle/>
            <a:p>
              <a:pPr algn="ctr">
                <a:lnSpc>
                  <a:spcPts val="1000"/>
                </a:lnSpc>
              </a:pPr>
              <a:r>
                <a:rPr lang="en-US" sz="1300" b="1" dirty="0" smtClean="0">
                  <a:solidFill>
                    <a:schemeClr val="tx1">
                      <a:lumMod val="95000"/>
                      <a:lumOff val="5000"/>
                    </a:schemeClr>
                  </a:solidFill>
                </a:rPr>
                <a:t>Field </a:t>
              </a:r>
            </a:p>
            <a:p>
              <a:pPr algn="ctr">
                <a:lnSpc>
                  <a:spcPts val="1000"/>
                </a:lnSpc>
              </a:pPr>
              <a:r>
                <a:rPr lang="en-US" sz="1300" b="1" dirty="0" smtClean="0">
                  <a:solidFill>
                    <a:schemeClr val="tx1">
                      <a:lumMod val="95000"/>
                      <a:lumOff val="5000"/>
                    </a:schemeClr>
                  </a:solidFill>
                </a:rPr>
                <a:t>oriented </a:t>
              </a:r>
            </a:p>
            <a:p>
              <a:pPr algn="ctr">
                <a:lnSpc>
                  <a:spcPts val="1000"/>
                </a:lnSpc>
              </a:pPr>
              <a:r>
                <a:rPr lang="en-US" sz="1300" b="1" dirty="0" smtClean="0">
                  <a:solidFill>
                    <a:schemeClr val="tx1">
                      <a:lumMod val="95000"/>
                      <a:lumOff val="5000"/>
                    </a:schemeClr>
                  </a:solidFill>
                </a:rPr>
                <a:t>control</a:t>
              </a:r>
              <a:endParaRPr lang="en-US" sz="1300" b="1" dirty="0">
                <a:solidFill>
                  <a:schemeClr val="tx1">
                    <a:lumMod val="95000"/>
                    <a:lumOff val="5000"/>
                  </a:schemeClr>
                </a:solidFill>
              </a:endParaRPr>
            </a:p>
          </p:txBody>
        </p:sp>
      </p:grpSp>
    </p:spTree>
    <p:extLst>
      <p:ext uri="{BB962C8B-B14F-4D97-AF65-F5344CB8AC3E}">
        <p14:creationId xmlns:p14="http://schemas.microsoft.com/office/powerpoint/2010/main" val="2350943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uppieren 150"/>
          <p:cNvGrpSpPr/>
          <p:nvPr/>
        </p:nvGrpSpPr>
        <p:grpSpPr>
          <a:xfrm>
            <a:off x="3558871" y="3749252"/>
            <a:ext cx="5491071" cy="2623923"/>
            <a:chOff x="3571103" y="4569271"/>
            <a:chExt cx="5387535" cy="2623923"/>
          </a:xfrm>
        </p:grpSpPr>
        <p:sp>
          <p:nvSpPr>
            <p:cNvPr id="152" name="Rechteck 151"/>
            <p:cNvSpPr/>
            <p:nvPr/>
          </p:nvSpPr>
          <p:spPr>
            <a:xfrm>
              <a:off x="3571103" y="4569271"/>
              <a:ext cx="5387535" cy="2604872"/>
            </a:xfrm>
            <a:prstGeom prst="rect">
              <a:avLst/>
            </a:prstGeom>
            <a:solidFill>
              <a:schemeClr val="bg1">
                <a:lumMod val="5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sz="1400" dirty="0"/>
            </a:p>
          </p:txBody>
        </p:sp>
        <p:sp>
          <p:nvSpPr>
            <p:cNvPr id="153" name="Textfeld 152"/>
            <p:cNvSpPr txBox="1"/>
            <p:nvPr/>
          </p:nvSpPr>
          <p:spPr>
            <a:xfrm>
              <a:off x="3587341" y="6885417"/>
              <a:ext cx="777777" cy="307777"/>
            </a:xfrm>
            <a:prstGeom prst="rect">
              <a:avLst/>
            </a:prstGeom>
            <a:noFill/>
          </p:spPr>
          <p:txBody>
            <a:bodyPr wrap="none" rtlCol="0">
              <a:spAutoFit/>
            </a:bodyPr>
            <a:lstStyle/>
            <a:p>
              <a:r>
                <a:rPr lang="en-US" sz="1400" b="1" dirty="0" smtClean="0">
                  <a:solidFill>
                    <a:schemeClr val="bg1"/>
                  </a:solidFill>
                </a:rPr>
                <a:t>Inverter</a:t>
              </a:r>
              <a:endParaRPr lang="en-US" sz="1400" b="1" dirty="0">
                <a:solidFill>
                  <a:schemeClr val="bg1"/>
                </a:solidFill>
              </a:endParaRPr>
            </a:p>
          </p:txBody>
        </p:sp>
      </p:grpSp>
      <p:grpSp>
        <p:nvGrpSpPr>
          <p:cNvPr id="150" name="Gruppieren 149"/>
          <p:cNvGrpSpPr/>
          <p:nvPr/>
        </p:nvGrpSpPr>
        <p:grpSpPr>
          <a:xfrm>
            <a:off x="4522497" y="3854544"/>
            <a:ext cx="3695873" cy="841863"/>
            <a:chOff x="4522497" y="3854544"/>
            <a:chExt cx="3695873" cy="841863"/>
          </a:xfrm>
        </p:grpSpPr>
        <p:grpSp>
          <p:nvGrpSpPr>
            <p:cNvPr id="157" name="Gruppieren 156"/>
            <p:cNvGrpSpPr/>
            <p:nvPr/>
          </p:nvGrpSpPr>
          <p:grpSpPr>
            <a:xfrm>
              <a:off x="4905316" y="3854544"/>
              <a:ext cx="666763" cy="841863"/>
              <a:chOff x="4619566" y="5327676"/>
              <a:chExt cx="666763" cy="841863"/>
            </a:xfrm>
          </p:grpSpPr>
          <p:sp>
            <p:nvSpPr>
              <p:cNvPr id="160" name="Rechteck 159"/>
              <p:cNvSpPr/>
              <p:nvPr/>
            </p:nvSpPr>
            <p:spPr>
              <a:xfrm>
                <a:off x="4619566" y="5346727"/>
                <a:ext cx="666763"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161" name="Textfeld 160"/>
              <p:cNvSpPr txBox="1"/>
              <p:nvPr/>
            </p:nvSpPr>
            <p:spPr>
              <a:xfrm>
                <a:off x="4682177" y="5327676"/>
                <a:ext cx="521233" cy="451342"/>
              </a:xfrm>
              <a:prstGeom prst="rect">
                <a:avLst/>
              </a:prstGeom>
              <a:noFill/>
            </p:spPr>
            <p:txBody>
              <a:bodyPr wrap="none" rtlCol="0">
                <a:spAutoFit/>
              </a:bodyPr>
              <a:lstStyle/>
              <a:p>
                <a:r>
                  <a:rPr lang="en-US" sz="1400" b="1" dirty="0" smtClean="0">
                    <a:solidFill>
                      <a:schemeClr val="tx1">
                        <a:lumMod val="95000"/>
                        <a:lumOff val="5000"/>
                      </a:schemeClr>
                    </a:solidFill>
                  </a:rPr>
                  <a:t>Anti</a:t>
                </a:r>
              </a:p>
              <a:p>
                <a:pPr algn="ctr">
                  <a:lnSpc>
                    <a:spcPts val="1000"/>
                  </a:lnSpc>
                </a:pPr>
                <a:r>
                  <a:rPr lang="en-US" sz="1400" b="1" dirty="0" smtClean="0">
                    <a:solidFill>
                      <a:schemeClr val="tx1">
                        <a:lumMod val="95000"/>
                        <a:lumOff val="5000"/>
                      </a:schemeClr>
                    </a:solidFill>
                  </a:rPr>
                  <a:t>Jerk</a:t>
                </a:r>
                <a:endParaRPr lang="en-US" sz="1400" b="1" dirty="0">
                  <a:solidFill>
                    <a:schemeClr val="tx1">
                      <a:lumMod val="95000"/>
                      <a:lumOff val="5000"/>
                    </a:schemeClr>
                  </a:solidFill>
                </a:endParaRPr>
              </a:p>
            </p:txBody>
          </p:sp>
          <p:grpSp>
            <p:nvGrpSpPr>
              <p:cNvPr id="163" name="Gruppieren 162"/>
              <p:cNvGrpSpPr/>
              <p:nvPr/>
            </p:nvGrpSpPr>
            <p:grpSpPr>
              <a:xfrm>
                <a:off x="4697208" y="5664066"/>
                <a:ext cx="495753" cy="471530"/>
                <a:chOff x="4152452" y="3227295"/>
                <a:chExt cx="720762" cy="752665"/>
              </a:xfrm>
            </p:grpSpPr>
            <p:sp>
              <p:nvSpPr>
                <p:cNvPr id="164" name="Freihandform 163"/>
                <p:cNvSpPr/>
                <p:nvPr/>
              </p:nvSpPr>
              <p:spPr>
                <a:xfrm>
                  <a:off x="4162393" y="3234669"/>
                  <a:ext cx="701098" cy="745291"/>
                </a:xfrm>
                <a:custGeom>
                  <a:avLst/>
                  <a:gdLst>
                    <a:gd name="connsiteX0" fmla="*/ 0 w 720762"/>
                    <a:gd name="connsiteY0" fmla="*/ 666974 h 666974"/>
                    <a:gd name="connsiteX1" fmla="*/ 75303 w 720762"/>
                    <a:gd name="connsiteY1" fmla="*/ 634701 h 666974"/>
                    <a:gd name="connsiteX2" fmla="*/ 268941 w 720762"/>
                    <a:gd name="connsiteY2" fmla="*/ 419548 h 666974"/>
                    <a:gd name="connsiteX3" fmla="*/ 570155 w 720762"/>
                    <a:gd name="connsiteY3" fmla="*/ 139850 h 666974"/>
                    <a:gd name="connsiteX4" fmla="*/ 720762 w 720762"/>
                    <a:gd name="connsiteY4" fmla="*/ 0 h 666974"/>
                    <a:gd name="connsiteX0" fmla="*/ 0 w 720762"/>
                    <a:gd name="connsiteY0" fmla="*/ 666974 h 680943"/>
                    <a:gd name="connsiteX1" fmla="*/ 75303 w 720762"/>
                    <a:gd name="connsiteY1" fmla="*/ 634701 h 680943"/>
                    <a:gd name="connsiteX2" fmla="*/ 570155 w 720762"/>
                    <a:gd name="connsiteY2" fmla="*/ 139850 h 680943"/>
                    <a:gd name="connsiteX3" fmla="*/ 720762 w 720762"/>
                    <a:gd name="connsiteY3" fmla="*/ 0 h 680943"/>
                    <a:gd name="connsiteX0" fmla="*/ 0 w 720762"/>
                    <a:gd name="connsiteY0" fmla="*/ 666974 h 691000"/>
                    <a:gd name="connsiteX1" fmla="*/ 75303 w 720762"/>
                    <a:gd name="connsiteY1" fmla="*/ 634701 h 691000"/>
                    <a:gd name="connsiteX2" fmla="*/ 720762 w 720762"/>
                    <a:gd name="connsiteY2" fmla="*/ 0 h 691000"/>
                    <a:gd name="connsiteX0" fmla="*/ 0 w 720762"/>
                    <a:gd name="connsiteY0" fmla="*/ 666974 h 666974"/>
                    <a:gd name="connsiteX1" fmla="*/ 720762 w 720762"/>
                    <a:gd name="connsiteY1" fmla="*/ 0 h 666974"/>
                    <a:gd name="connsiteX0" fmla="*/ 0 w 720762"/>
                    <a:gd name="connsiteY0" fmla="*/ 666974 h 666974"/>
                    <a:gd name="connsiteX1" fmla="*/ 720762 w 720762"/>
                    <a:gd name="connsiteY1" fmla="*/ 0 h 666974"/>
                    <a:gd name="connsiteX0" fmla="*/ 0 w 720762"/>
                    <a:gd name="connsiteY0" fmla="*/ 666974 h 666974"/>
                    <a:gd name="connsiteX1" fmla="*/ 720762 w 720762"/>
                    <a:gd name="connsiteY1" fmla="*/ 0 h 666974"/>
                    <a:gd name="connsiteX0" fmla="*/ 0 w 720762"/>
                    <a:gd name="connsiteY0" fmla="*/ 666974 h 666974"/>
                    <a:gd name="connsiteX1" fmla="*/ 150246 w 720762"/>
                    <a:gd name="connsiteY1" fmla="*/ 642375 h 666974"/>
                    <a:gd name="connsiteX2" fmla="*/ 720762 w 720762"/>
                    <a:gd name="connsiteY2" fmla="*/ 0 h 666974"/>
                    <a:gd name="connsiteX0" fmla="*/ 0 w 720762"/>
                    <a:gd name="connsiteY0" fmla="*/ 666974 h 666974"/>
                    <a:gd name="connsiteX1" fmla="*/ 150246 w 720762"/>
                    <a:gd name="connsiteY1" fmla="*/ 642375 h 666974"/>
                    <a:gd name="connsiteX2" fmla="*/ 307095 w 720762"/>
                    <a:gd name="connsiteY2" fmla="*/ 605666 h 666974"/>
                    <a:gd name="connsiteX3" fmla="*/ 720762 w 720762"/>
                    <a:gd name="connsiteY3" fmla="*/ 0 h 666974"/>
                    <a:gd name="connsiteX0" fmla="*/ 0 w 720762"/>
                    <a:gd name="connsiteY0" fmla="*/ 666974 h 666974"/>
                    <a:gd name="connsiteX1" fmla="*/ 150246 w 720762"/>
                    <a:gd name="connsiteY1" fmla="*/ 642375 h 666974"/>
                    <a:gd name="connsiteX2" fmla="*/ 307095 w 720762"/>
                    <a:gd name="connsiteY2" fmla="*/ 605666 h 666974"/>
                    <a:gd name="connsiteX3" fmla="*/ 417224 w 720762"/>
                    <a:gd name="connsiteY3" fmla="*/ 448816 h 666974"/>
                    <a:gd name="connsiteX4" fmla="*/ 720762 w 720762"/>
                    <a:gd name="connsiteY4" fmla="*/ 0 h 666974"/>
                    <a:gd name="connsiteX0" fmla="*/ 0 w 720762"/>
                    <a:gd name="connsiteY0" fmla="*/ 666974 h 666974"/>
                    <a:gd name="connsiteX1" fmla="*/ 150246 w 720762"/>
                    <a:gd name="connsiteY1" fmla="*/ 642375 h 666974"/>
                    <a:gd name="connsiteX2" fmla="*/ 307095 w 720762"/>
                    <a:gd name="connsiteY2" fmla="*/ 605666 h 666974"/>
                    <a:gd name="connsiteX3" fmla="*/ 417224 w 720762"/>
                    <a:gd name="connsiteY3" fmla="*/ 448816 h 666974"/>
                    <a:gd name="connsiteX4" fmla="*/ 517341 w 720762"/>
                    <a:gd name="connsiteY4" fmla="*/ 298641 h 666974"/>
                    <a:gd name="connsiteX5" fmla="*/ 720762 w 720762"/>
                    <a:gd name="connsiteY5" fmla="*/ 0 h 666974"/>
                    <a:gd name="connsiteX0" fmla="*/ 0 w 720762"/>
                    <a:gd name="connsiteY0" fmla="*/ 666974 h 666974"/>
                    <a:gd name="connsiteX1" fmla="*/ 150246 w 720762"/>
                    <a:gd name="connsiteY1" fmla="*/ 642375 h 666974"/>
                    <a:gd name="connsiteX2" fmla="*/ 307095 w 720762"/>
                    <a:gd name="connsiteY2" fmla="*/ 605666 h 666974"/>
                    <a:gd name="connsiteX3" fmla="*/ 417224 w 720762"/>
                    <a:gd name="connsiteY3" fmla="*/ 448816 h 666974"/>
                    <a:gd name="connsiteX4" fmla="*/ 517341 w 720762"/>
                    <a:gd name="connsiteY4" fmla="*/ 298641 h 666974"/>
                    <a:gd name="connsiteX5" fmla="*/ 627469 w 720762"/>
                    <a:gd name="connsiteY5" fmla="*/ 125105 h 666974"/>
                    <a:gd name="connsiteX6" fmla="*/ 720762 w 720762"/>
                    <a:gd name="connsiteY6" fmla="*/ 0 h 666974"/>
                    <a:gd name="connsiteX0" fmla="*/ 0 w 720762"/>
                    <a:gd name="connsiteY0" fmla="*/ 666974 h 666974"/>
                    <a:gd name="connsiteX1" fmla="*/ 76827 w 720762"/>
                    <a:gd name="connsiteY1" fmla="*/ 598992 h 666974"/>
                    <a:gd name="connsiteX2" fmla="*/ 307095 w 720762"/>
                    <a:gd name="connsiteY2" fmla="*/ 605666 h 666974"/>
                    <a:gd name="connsiteX3" fmla="*/ 417224 w 720762"/>
                    <a:gd name="connsiteY3" fmla="*/ 448816 h 666974"/>
                    <a:gd name="connsiteX4" fmla="*/ 517341 w 720762"/>
                    <a:gd name="connsiteY4" fmla="*/ 298641 h 666974"/>
                    <a:gd name="connsiteX5" fmla="*/ 627469 w 720762"/>
                    <a:gd name="connsiteY5" fmla="*/ 125105 h 666974"/>
                    <a:gd name="connsiteX6" fmla="*/ 720762 w 720762"/>
                    <a:gd name="connsiteY6" fmla="*/ 0 h 666974"/>
                    <a:gd name="connsiteX0" fmla="*/ 0 w 720762"/>
                    <a:gd name="connsiteY0" fmla="*/ 666974 h 666974"/>
                    <a:gd name="connsiteX1" fmla="*/ 90176 w 720762"/>
                    <a:gd name="connsiteY1" fmla="*/ 518899 h 666974"/>
                    <a:gd name="connsiteX2" fmla="*/ 307095 w 720762"/>
                    <a:gd name="connsiteY2" fmla="*/ 605666 h 666974"/>
                    <a:gd name="connsiteX3" fmla="*/ 417224 w 720762"/>
                    <a:gd name="connsiteY3" fmla="*/ 448816 h 666974"/>
                    <a:gd name="connsiteX4" fmla="*/ 517341 w 720762"/>
                    <a:gd name="connsiteY4" fmla="*/ 298641 h 666974"/>
                    <a:gd name="connsiteX5" fmla="*/ 627469 w 720762"/>
                    <a:gd name="connsiteY5" fmla="*/ 125105 h 666974"/>
                    <a:gd name="connsiteX6" fmla="*/ 720762 w 720762"/>
                    <a:gd name="connsiteY6" fmla="*/ 0 h 666974"/>
                    <a:gd name="connsiteX0" fmla="*/ 0 w 720762"/>
                    <a:gd name="connsiteY0" fmla="*/ 666974 h 666974"/>
                    <a:gd name="connsiteX1" fmla="*/ 90176 w 720762"/>
                    <a:gd name="connsiteY1" fmla="*/ 518899 h 666974"/>
                    <a:gd name="connsiteX2" fmla="*/ 307095 w 720762"/>
                    <a:gd name="connsiteY2" fmla="*/ 605666 h 666974"/>
                    <a:gd name="connsiteX3" fmla="*/ 417224 w 720762"/>
                    <a:gd name="connsiteY3" fmla="*/ 448816 h 666974"/>
                    <a:gd name="connsiteX4" fmla="*/ 517341 w 720762"/>
                    <a:gd name="connsiteY4" fmla="*/ 298641 h 666974"/>
                    <a:gd name="connsiteX5" fmla="*/ 627469 w 720762"/>
                    <a:gd name="connsiteY5" fmla="*/ 125105 h 666974"/>
                    <a:gd name="connsiteX6" fmla="*/ 720762 w 720762"/>
                    <a:gd name="connsiteY6" fmla="*/ 0 h 666974"/>
                    <a:gd name="connsiteX0" fmla="*/ 0 w 720762"/>
                    <a:gd name="connsiteY0" fmla="*/ 666974 h 706804"/>
                    <a:gd name="connsiteX1" fmla="*/ 90176 w 720762"/>
                    <a:gd name="connsiteY1" fmla="*/ 518899 h 706804"/>
                    <a:gd name="connsiteX2" fmla="*/ 307095 w 720762"/>
                    <a:gd name="connsiteY2" fmla="*/ 682422 h 706804"/>
                    <a:gd name="connsiteX3" fmla="*/ 417224 w 720762"/>
                    <a:gd name="connsiteY3" fmla="*/ 448816 h 706804"/>
                    <a:gd name="connsiteX4" fmla="*/ 517341 w 720762"/>
                    <a:gd name="connsiteY4" fmla="*/ 298641 h 706804"/>
                    <a:gd name="connsiteX5" fmla="*/ 627469 w 720762"/>
                    <a:gd name="connsiteY5" fmla="*/ 125105 h 706804"/>
                    <a:gd name="connsiteX6" fmla="*/ 720762 w 720762"/>
                    <a:gd name="connsiteY6" fmla="*/ 0 h 706804"/>
                    <a:gd name="connsiteX0" fmla="*/ 0 w 720762"/>
                    <a:gd name="connsiteY0" fmla="*/ 666974 h 706804"/>
                    <a:gd name="connsiteX1" fmla="*/ 90176 w 720762"/>
                    <a:gd name="connsiteY1" fmla="*/ 518899 h 706804"/>
                    <a:gd name="connsiteX2" fmla="*/ 307095 w 720762"/>
                    <a:gd name="connsiteY2" fmla="*/ 682422 h 706804"/>
                    <a:gd name="connsiteX3" fmla="*/ 417224 w 720762"/>
                    <a:gd name="connsiteY3" fmla="*/ 448816 h 706804"/>
                    <a:gd name="connsiteX4" fmla="*/ 517341 w 720762"/>
                    <a:gd name="connsiteY4" fmla="*/ 298641 h 706804"/>
                    <a:gd name="connsiteX5" fmla="*/ 627469 w 720762"/>
                    <a:gd name="connsiteY5" fmla="*/ 125105 h 706804"/>
                    <a:gd name="connsiteX6" fmla="*/ 720762 w 720762"/>
                    <a:gd name="connsiteY6" fmla="*/ 0 h 706804"/>
                    <a:gd name="connsiteX0" fmla="*/ 0 w 720762"/>
                    <a:gd name="connsiteY0" fmla="*/ 666974 h 706804"/>
                    <a:gd name="connsiteX1" fmla="*/ 90176 w 720762"/>
                    <a:gd name="connsiteY1" fmla="*/ 518899 h 706804"/>
                    <a:gd name="connsiteX2" fmla="*/ 307095 w 720762"/>
                    <a:gd name="connsiteY2" fmla="*/ 682422 h 706804"/>
                    <a:gd name="connsiteX3" fmla="*/ 417224 w 720762"/>
                    <a:gd name="connsiteY3" fmla="*/ 448816 h 706804"/>
                    <a:gd name="connsiteX4" fmla="*/ 517341 w 720762"/>
                    <a:gd name="connsiteY4" fmla="*/ 298641 h 706804"/>
                    <a:gd name="connsiteX5" fmla="*/ 627469 w 720762"/>
                    <a:gd name="connsiteY5" fmla="*/ 125105 h 706804"/>
                    <a:gd name="connsiteX6" fmla="*/ 720762 w 720762"/>
                    <a:gd name="connsiteY6" fmla="*/ 0 h 706804"/>
                    <a:gd name="connsiteX0" fmla="*/ 0 w 720762"/>
                    <a:gd name="connsiteY0" fmla="*/ 666974 h 682422"/>
                    <a:gd name="connsiteX1" fmla="*/ 90176 w 720762"/>
                    <a:gd name="connsiteY1" fmla="*/ 518899 h 682422"/>
                    <a:gd name="connsiteX2" fmla="*/ 307095 w 720762"/>
                    <a:gd name="connsiteY2" fmla="*/ 682422 h 682422"/>
                    <a:gd name="connsiteX3" fmla="*/ 417224 w 720762"/>
                    <a:gd name="connsiteY3" fmla="*/ 448816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307095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307095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307095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307095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287071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287071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257036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517341 w 720762"/>
                    <a:gd name="connsiteY4" fmla="*/ 298641 h 715794"/>
                    <a:gd name="connsiteX5" fmla="*/ 627469 w 720762"/>
                    <a:gd name="connsiteY5" fmla="*/ 125105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530690 w 720762"/>
                    <a:gd name="connsiteY4" fmla="*/ 465502 h 715794"/>
                    <a:gd name="connsiteX5" fmla="*/ 627469 w 720762"/>
                    <a:gd name="connsiteY5" fmla="*/ 125105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530690 w 720762"/>
                    <a:gd name="connsiteY4" fmla="*/ 465502 h 715794"/>
                    <a:gd name="connsiteX5" fmla="*/ 627469 w 720762"/>
                    <a:gd name="connsiteY5" fmla="*/ 125105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530690 w 720762"/>
                    <a:gd name="connsiteY4" fmla="*/ 465502 h 715794"/>
                    <a:gd name="connsiteX5" fmla="*/ 627469 w 720762"/>
                    <a:gd name="connsiteY5" fmla="*/ 125105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502212 h 715794"/>
                    <a:gd name="connsiteX5" fmla="*/ 627469 w 720762"/>
                    <a:gd name="connsiteY5" fmla="*/ 125105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502212 h 715794"/>
                    <a:gd name="connsiteX5" fmla="*/ 557387 w 720762"/>
                    <a:gd name="connsiteY5" fmla="*/ 191849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502212 h 715794"/>
                    <a:gd name="connsiteX5" fmla="*/ 557387 w 720762"/>
                    <a:gd name="connsiteY5" fmla="*/ 191849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458828 h 715794"/>
                    <a:gd name="connsiteX5" fmla="*/ 557387 w 720762"/>
                    <a:gd name="connsiteY5" fmla="*/ 191849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458828 h 715794"/>
                    <a:gd name="connsiteX5" fmla="*/ 554049 w 720762"/>
                    <a:gd name="connsiteY5" fmla="*/ 231896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458828 h 715794"/>
                    <a:gd name="connsiteX5" fmla="*/ 554049 w 720762"/>
                    <a:gd name="connsiteY5" fmla="*/ 231896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458828 h 715794"/>
                    <a:gd name="connsiteX5" fmla="*/ 554049 w 720762"/>
                    <a:gd name="connsiteY5" fmla="*/ 231896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80112 w 720762"/>
                    <a:gd name="connsiteY4" fmla="*/ 488325 h 715794"/>
                    <a:gd name="connsiteX5" fmla="*/ 554049 w 720762"/>
                    <a:gd name="connsiteY5" fmla="*/ 231896 h 715794"/>
                    <a:gd name="connsiteX6" fmla="*/ 720762 w 720762"/>
                    <a:gd name="connsiteY6" fmla="*/ 0 h 715794"/>
                    <a:gd name="connsiteX0" fmla="*/ 0 w 720762"/>
                    <a:gd name="connsiteY0" fmla="*/ 666974 h 715794"/>
                    <a:gd name="connsiteX1" fmla="*/ 90176 w 720762"/>
                    <a:gd name="connsiteY1" fmla="*/ 462364 h 715794"/>
                    <a:gd name="connsiteX2" fmla="*/ 260374 w 720762"/>
                    <a:gd name="connsiteY2" fmla="*/ 715794 h 715794"/>
                    <a:gd name="connsiteX3" fmla="*/ 377177 w 720762"/>
                    <a:gd name="connsiteY3" fmla="*/ 425455 h 715794"/>
                    <a:gd name="connsiteX4" fmla="*/ 480112 w 720762"/>
                    <a:gd name="connsiteY4" fmla="*/ 488325 h 715794"/>
                    <a:gd name="connsiteX5" fmla="*/ 554049 w 720762"/>
                    <a:gd name="connsiteY5" fmla="*/ 231896 h 715794"/>
                    <a:gd name="connsiteX6" fmla="*/ 720762 w 720762"/>
                    <a:gd name="connsiteY6" fmla="*/ 0 h 715794"/>
                    <a:gd name="connsiteX0" fmla="*/ 0 w 720762"/>
                    <a:gd name="connsiteY0" fmla="*/ 666974 h 752665"/>
                    <a:gd name="connsiteX1" fmla="*/ 90176 w 720762"/>
                    <a:gd name="connsiteY1" fmla="*/ 462364 h 752665"/>
                    <a:gd name="connsiteX2" fmla="*/ 262832 w 720762"/>
                    <a:gd name="connsiteY2" fmla="*/ 752665 h 752665"/>
                    <a:gd name="connsiteX3" fmla="*/ 377177 w 720762"/>
                    <a:gd name="connsiteY3" fmla="*/ 425455 h 752665"/>
                    <a:gd name="connsiteX4" fmla="*/ 480112 w 720762"/>
                    <a:gd name="connsiteY4" fmla="*/ 488325 h 752665"/>
                    <a:gd name="connsiteX5" fmla="*/ 554049 w 720762"/>
                    <a:gd name="connsiteY5" fmla="*/ 231896 h 752665"/>
                    <a:gd name="connsiteX6" fmla="*/ 720762 w 720762"/>
                    <a:gd name="connsiteY6" fmla="*/ 0 h 752665"/>
                    <a:gd name="connsiteX0" fmla="*/ 0 w 720762"/>
                    <a:gd name="connsiteY0" fmla="*/ 666974 h 752665"/>
                    <a:gd name="connsiteX1" fmla="*/ 90176 w 720762"/>
                    <a:gd name="connsiteY1" fmla="*/ 462364 h 752665"/>
                    <a:gd name="connsiteX2" fmla="*/ 262832 w 720762"/>
                    <a:gd name="connsiteY2" fmla="*/ 752665 h 752665"/>
                    <a:gd name="connsiteX3" fmla="*/ 377177 w 720762"/>
                    <a:gd name="connsiteY3" fmla="*/ 425455 h 752665"/>
                    <a:gd name="connsiteX4" fmla="*/ 480112 w 720762"/>
                    <a:gd name="connsiteY4" fmla="*/ 488325 h 752665"/>
                    <a:gd name="connsiteX5" fmla="*/ 554049 w 720762"/>
                    <a:gd name="connsiteY5" fmla="*/ 231896 h 752665"/>
                    <a:gd name="connsiteX6" fmla="*/ 720762 w 720762"/>
                    <a:gd name="connsiteY6" fmla="*/ 0 h 752665"/>
                    <a:gd name="connsiteX0" fmla="*/ 0 w 701098"/>
                    <a:gd name="connsiteY0" fmla="*/ 659600 h 745291"/>
                    <a:gd name="connsiteX1" fmla="*/ 90176 w 701098"/>
                    <a:gd name="connsiteY1" fmla="*/ 454990 h 745291"/>
                    <a:gd name="connsiteX2" fmla="*/ 262832 w 701098"/>
                    <a:gd name="connsiteY2" fmla="*/ 745291 h 745291"/>
                    <a:gd name="connsiteX3" fmla="*/ 377177 w 701098"/>
                    <a:gd name="connsiteY3" fmla="*/ 418081 h 745291"/>
                    <a:gd name="connsiteX4" fmla="*/ 480112 w 701098"/>
                    <a:gd name="connsiteY4" fmla="*/ 480951 h 745291"/>
                    <a:gd name="connsiteX5" fmla="*/ 554049 w 701098"/>
                    <a:gd name="connsiteY5" fmla="*/ 224522 h 745291"/>
                    <a:gd name="connsiteX6" fmla="*/ 701098 w 701098"/>
                    <a:gd name="connsiteY6" fmla="*/ 0 h 745291"/>
                    <a:gd name="connsiteX0" fmla="*/ 0 w 701098"/>
                    <a:gd name="connsiteY0" fmla="*/ 659600 h 745291"/>
                    <a:gd name="connsiteX1" fmla="*/ 90176 w 701098"/>
                    <a:gd name="connsiteY1" fmla="*/ 454990 h 745291"/>
                    <a:gd name="connsiteX2" fmla="*/ 262832 w 701098"/>
                    <a:gd name="connsiteY2" fmla="*/ 745291 h 745291"/>
                    <a:gd name="connsiteX3" fmla="*/ 377177 w 701098"/>
                    <a:gd name="connsiteY3" fmla="*/ 418081 h 745291"/>
                    <a:gd name="connsiteX4" fmla="*/ 480112 w 701098"/>
                    <a:gd name="connsiteY4" fmla="*/ 480951 h 745291"/>
                    <a:gd name="connsiteX5" fmla="*/ 554049 w 701098"/>
                    <a:gd name="connsiteY5" fmla="*/ 224522 h 745291"/>
                    <a:gd name="connsiteX6" fmla="*/ 701098 w 701098"/>
                    <a:gd name="connsiteY6" fmla="*/ 0 h 745291"/>
                    <a:gd name="connsiteX0" fmla="*/ 0 w 701098"/>
                    <a:gd name="connsiteY0" fmla="*/ 659600 h 745291"/>
                    <a:gd name="connsiteX1" fmla="*/ 90176 w 701098"/>
                    <a:gd name="connsiteY1" fmla="*/ 454990 h 745291"/>
                    <a:gd name="connsiteX2" fmla="*/ 262832 w 701098"/>
                    <a:gd name="connsiteY2" fmla="*/ 745291 h 745291"/>
                    <a:gd name="connsiteX3" fmla="*/ 377177 w 701098"/>
                    <a:gd name="connsiteY3" fmla="*/ 418081 h 745291"/>
                    <a:gd name="connsiteX4" fmla="*/ 480112 w 701098"/>
                    <a:gd name="connsiteY4" fmla="*/ 480951 h 745291"/>
                    <a:gd name="connsiteX5" fmla="*/ 554049 w 701098"/>
                    <a:gd name="connsiteY5" fmla="*/ 224522 h 745291"/>
                    <a:gd name="connsiteX6" fmla="*/ 701098 w 701098"/>
                    <a:gd name="connsiteY6" fmla="*/ 0 h 74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098" h="745291">
                      <a:moveTo>
                        <a:pt x="0" y="659600"/>
                      </a:moveTo>
                      <a:cubicBezTo>
                        <a:pt x="46745" y="650289"/>
                        <a:pt x="33419" y="467639"/>
                        <a:pt x="90176" y="454990"/>
                      </a:cubicBezTo>
                      <a:cubicBezTo>
                        <a:pt x="171393" y="444772"/>
                        <a:pt x="167746" y="745562"/>
                        <a:pt x="262832" y="745291"/>
                      </a:cubicBezTo>
                      <a:cubicBezTo>
                        <a:pt x="327351" y="739729"/>
                        <a:pt x="308233" y="428920"/>
                        <a:pt x="377177" y="418081"/>
                      </a:cubicBezTo>
                      <a:cubicBezTo>
                        <a:pt x="438915" y="413632"/>
                        <a:pt x="436196" y="485673"/>
                        <a:pt x="480112" y="480951"/>
                      </a:cubicBezTo>
                      <a:cubicBezTo>
                        <a:pt x="535176" y="470382"/>
                        <a:pt x="503460" y="237586"/>
                        <a:pt x="554049" y="224522"/>
                      </a:cubicBezTo>
                      <a:cubicBezTo>
                        <a:pt x="600763" y="218133"/>
                        <a:pt x="606854" y="189291"/>
                        <a:pt x="701098" y="0"/>
                      </a:cubicBezTo>
                    </a:path>
                  </a:pathLst>
                </a:custGeom>
                <a:no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ihandform 164"/>
                <p:cNvSpPr/>
                <p:nvPr/>
              </p:nvSpPr>
              <p:spPr>
                <a:xfrm>
                  <a:off x="4152452" y="3227295"/>
                  <a:ext cx="720762" cy="666974"/>
                </a:xfrm>
                <a:custGeom>
                  <a:avLst/>
                  <a:gdLst>
                    <a:gd name="connsiteX0" fmla="*/ 0 w 720762"/>
                    <a:gd name="connsiteY0" fmla="*/ 666974 h 666974"/>
                    <a:gd name="connsiteX1" fmla="*/ 75303 w 720762"/>
                    <a:gd name="connsiteY1" fmla="*/ 634701 h 666974"/>
                    <a:gd name="connsiteX2" fmla="*/ 268941 w 720762"/>
                    <a:gd name="connsiteY2" fmla="*/ 419548 h 666974"/>
                    <a:gd name="connsiteX3" fmla="*/ 570155 w 720762"/>
                    <a:gd name="connsiteY3" fmla="*/ 139850 h 666974"/>
                    <a:gd name="connsiteX4" fmla="*/ 720762 w 720762"/>
                    <a:gd name="connsiteY4" fmla="*/ 0 h 666974"/>
                    <a:gd name="connsiteX0" fmla="*/ 0 w 720762"/>
                    <a:gd name="connsiteY0" fmla="*/ 666974 h 680943"/>
                    <a:gd name="connsiteX1" fmla="*/ 75303 w 720762"/>
                    <a:gd name="connsiteY1" fmla="*/ 634701 h 680943"/>
                    <a:gd name="connsiteX2" fmla="*/ 570155 w 720762"/>
                    <a:gd name="connsiteY2" fmla="*/ 139850 h 680943"/>
                    <a:gd name="connsiteX3" fmla="*/ 720762 w 720762"/>
                    <a:gd name="connsiteY3" fmla="*/ 0 h 680943"/>
                    <a:gd name="connsiteX0" fmla="*/ 0 w 720762"/>
                    <a:gd name="connsiteY0" fmla="*/ 666974 h 691000"/>
                    <a:gd name="connsiteX1" fmla="*/ 75303 w 720762"/>
                    <a:gd name="connsiteY1" fmla="*/ 634701 h 691000"/>
                    <a:gd name="connsiteX2" fmla="*/ 720762 w 720762"/>
                    <a:gd name="connsiteY2" fmla="*/ 0 h 691000"/>
                    <a:gd name="connsiteX0" fmla="*/ 0 w 720762"/>
                    <a:gd name="connsiteY0" fmla="*/ 666974 h 666974"/>
                    <a:gd name="connsiteX1" fmla="*/ 720762 w 720762"/>
                    <a:gd name="connsiteY1" fmla="*/ 0 h 666974"/>
                    <a:gd name="connsiteX0" fmla="*/ 0 w 720762"/>
                    <a:gd name="connsiteY0" fmla="*/ 666974 h 666974"/>
                    <a:gd name="connsiteX1" fmla="*/ 720762 w 720762"/>
                    <a:gd name="connsiteY1" fmla="*/ 0 h 666974"/>
                    <a:gd name="connsiteX0" fmla="*/ 0 w 720762"/>
                    <a:gd name="connsiteY0" fmla="*/ 666974 h 666974"/>
                    <a:gd name="connsiteX1" fmla="*/ 720762 w 720762"/>
                    <a:gd name="connsiteY1" fmla="*/ 0 h 666974"/>
                  </a:gdLst>
                  <a:ahLst/>
                  <a:cxnLst>
                    <a:cxn ang="0">
                      <a:pos x="connsiteX0" y="connsiteY0"/>
                    </a:cxn>
                    <a:cxn ang="0">
                      <a:pos x="connsiteX1" y="connsiteY1"/>
                    </a:cxn>
                  </a:cxnLst>
                  <a:rect l="l" t="t" r="r" b="b"/>
                  <a:pathLst>
                    <a:path w="720762" h="666974">
                      <a:moveTo>
                        <a:pt x="0" y="666974"/>
                      </a:moveTo>
                      <a:cubicBezTo>
                        <a:pt x="380103" y="638287"/>
                        <a:pt x="480508" y="469751"/>
                        <a:pt x="720762" y="0"/>
                      </a:cubicBezTo>
                    </a:path>
                  </a:pathLst>
                </a:cu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58" name="Gerade Verbindung mit Pfeil 157"/>
            <p:cNvCxnSpPr/>
            <p:nvPr/>
          </p:nvCxnSpPr>
          <p:spPr>
            <a:xfrm>
              <a:off x="4522497" y="4298898"/>
              <a:ext cx="382819"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Gerade Verbindung mit Pfeil 158"/>
            <p:cNvCxnSpPr/>
            <p:nvPr/>
          </p:nvCxnSpPr>
          <p:spPr>
            <a:xfrm>
              <a:off x="5582111" y="4292265"/>
              <a:ext cx="2636259"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48" name="Rechteck 147"/>
          <p:cNvSpPr/>
          <p:nvPr/>
        </p:nvSpPr>
        <p:spPr>
          <a:xfrm>
            <a:off x="4447433" y="3821727"/>
            <a:ext cx="4018473" cy="90485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uppieren 28"/>
          <p:cNvGrpSpPr>
            <a:grpSpLocks/>
          </p:cNvGrpSpPr>
          <p:nvPr/>
        </p:nvGrpSpPr>
        <p:grpSpPr bwMode="auto">
          <a:xfrm>
            <a:off x="3552711" y="1178751"/>
            <a:ext cx="3817224" cy="2460765"/>
            <a:chOff x="3380246" y="2702242"/>
            <a:chExt cx="5382754" cy="3469960"/>
          </a:xfrm>
        </p:grpSpPr>
        <p:pic>
          <p:nvPicPr>
            <p:cNvPr id="131" name="Grafik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0246" y="2702242"/>
              <a:ext cx="5382754" cy="346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Rechteck 131"/>
            <p:cNvSpPr/>
            <p:nvPr/>
          </p:nvSpPr>
          <p:spPr>
            <a:xfrm>
              <a:off x="6934356" y="2743513"/>
              <a:ext cx="1600064" cy="9143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de-DE" dirty="0">
                <a:solidFill>
                  <a:srgbClr val="FFFFFF"/>
                </a:solidFill>
                <a:ea typeface="ＭＳ Ｐゴシック" pitchFamily="34" charset="-128"/>
              </a:endParaRPr>
            </a:p>
          </p:txBody>
        </p:sp>
      </p:grpSp>
      <p:grpSp>
        <p:nvGrpSpPr>
          <p:cNvPr id="154" name="Gruppieren 153"/>
          <p:cNvGrpSpPr/>
          <p:nvPr/>
        </p:nvGrpSpPr>
        <p:grpSpPr>
          <a:xfrm>
            <a:off x="8164943" y="3873595"/>
            <a:ext cx="814262" cy="822812"/>
            <a:chOff x="4570020" y="5346727"/>
            <a:chExt cx="755126" cy="822812"/>
          </a:xfrm>
        </p:grpSpPr>
        <p:sp>
          <p:nvSpPr>
            <p:cNvPr id="155" name="Rechteck 154"/>
            <p:cNvSpPr/>
            <p:nvPr/>
          </p:nvSpPr>
          <p:spPr>
            <a:xfrm>
              <a:off x="4619567" y="5346727"/>
              <a:ext cx="613698"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156" name="Textfeld 155"/>
            <p:cNvSpPr txBox="1"/>
            <p:nvPr/>
          </p:nvSpPr>
          <p:spPr>
            <a:xfrm>
              <a:off x="4570020" y="5381828"/>
              <a:ext cx="755126" cy="488980"/>
            </a:xfrm>
            <a:prstGeom prst="rect">
              <a:avLst/>
            </a:prstGeom>
            <a:noFill/>
          </p:spPr>
          <p:txBody>
            <a:bodyPr wrap="none" rtlCol="0">
              <a:spAutoFit/>
            </a:bodyPr>
            <a:lstStyle/>
            <a:p>
              <a:pPr algn="ctr">
                <a:lnSpc>
                  <a:spcPts val="1000"/>
                </a:lnSpc>
              </a:pPr>
              <a:r>
                <a:rPr lang="en-US" sz="1300" b="1" dirty="0" smtClean="0">
                  <a:solidFill>
                    <a:schemeClr val="tx1">
                      <a:lumMod val="95000"/>
                      <a:lumOff val="5000"/>
                    </a:schemeClr>
                  </a:solidFill>
                </a:rPr>
                <a:t>Field </a:t>
              </a:r>
            </a:p>
            <a:p>
              <a:pPr algn="ctr">
                <a:lnSpc>
                  <a:spcPts val="1000"/>
                </a:lnSpc>
              </a:pPr>
              <a:r>
                <a:rPr lang="en-US" sz="1300" b="1" dirty="0" smtClean="0">
                  <a:solidFill>
                    <a:schemeClr val="tx1">
                      <a:lumMod val="95000"/>
                      <a:lumOff val="5000"/>
                    </a:schemeClr>
                  </a:solidFill>
                </a:rPr>
                <a:t>oriented </a:t>
              </a:r>
            </a:p>
            <a:p>
              <a:pPr algn="ctr">
                <a:lnSpc>
                  <a:spcPts val="1000"/>
                </a:lnSpc>
              </a:pPr>
              <a:r>
                <a:rPr lang="en-US" sz="1300" b="1" dirty="0" smtClean="0">
                  <a:solidFill>
                    <a:schemeClr val="tx1">
                      <a:lumMod val="95000"/>
                      <a:lumOff val="5000"/>
                    </a:schemeClr>
                  </a:solidFill>
                </a:rPr>
                <a:t>control</a:t>
              </a:r>
              <a:endParaRPr lang="en-US" sz="1300" b="1" dirty="0">
                <a:solidFill>
                  <a:schemeClr val="tx1">
                    <a:lumMod val="95000"/>
                    <a:lumOff val="5000"/>
                  </a:schemeClr>
                </a:solidFill>
              </a:endParaRPr>
            </a:p>
          </p:txBody>
        </p:sp>
      </p:grpSp>
      <p:grpSp>
        <p:nvGrpSpPr>
          <p:cNvPr id="203" name="Gruppieren 202"/>
          <p:cNvGrpSpPr/>
          <p:nvPr/>
        </p:nvGrpSpPr>
        <p:grpSpPr>
          <a:xfrm>
            <a:off x="8879763" y="4240565"/>
            <a:ext cx="287265" cy="197810"/>
            <a:chOff x="6988660" y="5492356"/>
            <a:chExt cx="287265" cy="197810"/>
          </a:xfrm>
        </p:grpSpPr>
        <p:cxnSp>
          <p:nvCxnSpPr>
            <p:cNvPr id="204" name="Gerade Verbindung mit Pfeil 203"/>
            <p:cNvCxnSpPr>
              <a:stCxn id="244" idx="1"/>
              <a:endCxn id="231" idx="3"/>
            </p:cNvCxnSpPr>
            <p:nvPr/>
          </p:nvCxnSpPr>
          <p:spPr>
            <a:xfrm flipH="1">
              <a:off x="6988660" y="5492356"/>
              <a:ext cx="287265"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5" name="Gerade Verbindung mit Pfeil 204"/>
            <p:cNvCxnSpPr>
              <a:stCxn id="245" idx="1"/>
              <a:endCxn id="232" idx="3"/>
            </p:cNvCxnSpPr>
            <p:nvPr/>
          </p:nvCxnSpPr>
          <p:spPr>
            <a:xfrm flipH="1">
              <a:off x="6988660" y="5589700"/>
              <a:ext cx="287265"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6" name="Gerade Verbindung mit Pfeil 205"/>
            <p:cNvCxnSpPr>
              <a:stCxn id="243" idx="1"/>
              <a:endCxn id="223" idx="3"/>
            </p:cNvCxnSpPr>
            <p:nvPr/>
          </p:nvCxnSpPr>
          <p:spPr>
            <a:xfrm flipH="1">
              <a:off x="6988660" y="5687044"/>
              <a:ext cx="287265"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33" name="Gruppieren 232"/>
          <p:cNvGrpSpPr/>
          <p:nvPr/>
        </p:nvGrpSpPr>
        <p:grpSpPr>
          <a:xfrm>
            <a:off x="9408121" y="4882671"/>
            <a:ext cx="238615" cy="347759"/>
            <a:chOff x="8549527" y="3001972"/>
            <a:chExt cx="426829" cy="939865"/>
          </a:xfrm>
          <a:noFill/>
        </p:grpSpPr>
        <p:sp>
          <p:nvSpPr>
            <p:cNvPr id="234" name="Rechteck 233"/>
            <p:cNvSpPr>
              <a:spLocks noChangeAspect="1"/>
            </p:cNvSpPr>
            <p:nvPr/>
          </p:nvSpPr>
          <p:spPr>
            <a:xfrm>
              <a:off x="8549527" y="3001972"/>
              <a:ext cx="426829" cy="466287"/>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235" name="Rechteck 234"/>
            <p:cNvSpPr>
              <a:spLocks noChangeAspect="1"/>
            </p:cNvSpPr>
            <p:nvPr/>
          </p:nvSpPr>
          <p:spPr>
            <a:xfrm>
              <a:off x="8549527" y="3475549"/>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grpSp>
        <p:nvGrpSpPr>
          <p:cNvPr id="236" name="Gruppieren 235"/>
          <p:cNvGrpSpPr/>
          <p:nvPr/>
        </p:nvGrpSpPr>
        <p:grpSpPr>
          <a:xfrm>
            <a:off x="9400431" y="4569591"/>
            <a:ext cx="238615" cy="290533"/>
            <a:chOff x="8549527" y="2528395"/>
            <a:chExt cx="426829" cy="1413442"/>
          </a:xfrm>
          <a:noFill/>
        </p:grpSpPr>
        <p:grpSp>
          <p:nvGrpSpPr>
            <p:cNvPr id="237" name="Gruppieren 236"/>
            <p:cNvGrpSpPr/>
            <p:nvPr/>
          </p:nvGrpSpPr>
          <p:grpSpPr>
            <a:xfrm>
              <a:off x="8549527" y="2528395"/>
              <a:ext cx="426829" cy="939865"/>
              <a:chOff x="6759923" y="2984711"/>
              <a:chExt cx="426829" cy="939865"/>
            </a:xfrm>
            <a:grpFill/>
          </p:grpSpPr>
          <p:sp>
            <p:nvSpPr>
              <p:cNvPr id="239" name="Rechteck 238"/>
              <p:cNvSpPr>
                <a:spLocks noChangeAspect="1"/>
              </p:cNvSpPr>
              <p:nvPr/>
            </p:nvSpPr>
            <p:spPr>
              <a:xfrm>
                <a:off x="6759923" y="2984711"/>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240" name="Rechteck 239"/>
              <p:cNvSpPr>
                <a:spLocks noChangeAspect="1"/>
              </p:cNvSpPr>
              <p:nvPr/>
            </p:nvSpPr>
            <p:spPr>
              <a:xfrm>
                <a:off x="6759923" y="3458288"/>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sp>
          <p:nvSpPr>
            <p:cNvPr id="238" name="Rechteck 237"/>
            <p:cNvSpPr>
              <a:spLocks noChangeAspect="1"/>
            </p:cNvSpPr>
            <p:nvPr/>
          </p:nvSpPr>
          <p:spPr>
            <a:xfrm>
              <a:off x="8549527" y="3475549"/>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grpSp>
        <p:nvGrpSpPr>
          <p:cNvPr id="241" name="Gruppieren 240"/>
          <p:cNvGrpSpPr/>
          <p:nvPr/>
        </p:nvGrpSpPr>
        <p:grpSpPr>
          <a:xfrm>
            <a:off x="9167028" y="4192642"/>
            <a:ext cx="238615" cy="290533"/>
            <a:chOff x="8549527" y="2528395"/>
            <a:chExt cx="426829" cy="1413442"/>
          </a:xfrm>
          <a:noFill/>
        </p:grpSpPr>
        <p:grpSp>
          <p:nvGrpSpPr>
            <p:cNvPr id="242" name="Gruppieren 241"/>
            <p:cNvGrpSpPr/>
            <p:nvPr/>
          </p:nvGrpSpPr>
          <p:grpSpPr>
            <a:xfrm>
              <a:off x="8549527" y="2528395"/>
              <a:ext cx="426829" cy="939865"/>
              <a:chOff x="6759923" y="2984711"/>
              <a:chExt cx="426829" cy="939865"/>
            </a:xfrm>
            <a:grpFill/>
          </p:grpSpPr>
          <p:sp>
            <p:nvSpPr>
              <p:cNvPr id="244" name="Rechteck 243"/>
              <p:cNvSpPr>
                <a:spLocks noChangeAspect="1"/>
              </p:cNvSpPr>
              <p:nvPr/>
            </p:nvSpPr>
            <p:spPr>
              <a:xfrm>
                <a:off x="6759923" y="2984711"/>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245" name="Rechteck 244"/>
              <p:cNvSpPr>
                <a:spLocks noChangeAspect="1"/>
              </p:cNvSpPr>
              <p:nvPr/>
            </p:nvSpPr>
            <p:spPr>
              <a:xfrm>
                <a:off x="6759923" y="3458288"/>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sp>
          <p:nvSpPr>
            <p:cNvPr id="243" name="Rechteck 242"/>
            <p:cNvSpPr>
              <a:spLocks noChangeAspect="1"/>
            </p:cNvSpPr>
            <p:nvPr/>
          </p:nvSpPr>
          <p:spPr>
            <a:xfrm>
              <a:off x="8549527" y="3475549"/>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cxnSp>
        <p:nvCxnSpPr>
          <p:cNvPr id="248" name="Gerade Verbindung mit Pfeil 247"/>
          <p:cNvCxnSpPr/>
          <p:nvPr/>
        </p:nvCxnSpPr>
        <p:spPr>
          <a:xfrm>
            <a:off x="3571103" y="4305886"/>
            <a:ext cx="279250"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6" name="Gruppieren 265"/>
          <p:cNvGrpSpPr/>
          <p:nvPr/>
        </p:nvGrpSpPr>
        <p:grpSpPr>
          <a:xfrm>
            <a:off x="3191879" y="3742897"/>
            <a:ext cx="274370" cy="2338680"/>
            <a:chOff x="3191879" y="4558443"/>
            <a:chExt cx="274370" cy="2338680"/>
          </a:xfrm>
        </p:grpSpPr>
        <p:sp>
          <p:nvSpPr>
            <p:cNvPr id="272" name="Rechteck 271"/>
            <p:cNvSpPr/>
            <p:nvPr/>
          </p:nvSpPr>
          <p:spPr>
            <a:xfrm>
              <a:off x="3241433" y="4558443"/>
              <a:ext cx="199778" cy="233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Textfeld 272"/>
            <p:cNvSpPr txBox="1"/>
            <p:nvPr/>
          </p:nvSpPr>
          <p:spPr>
            <a:xfrm rot="5400000">
              <a:off x="3075629" y="6459138"/>
              <a:ext cx="506870" cy="274370"/>
            </a:xfrm>
            <a:prstGeom prst="rect">
              <a:avLst/>
            </a:prstGeom>
            <a:noFill/>
          </p:spPr>
          <p:txBody>
            <a:bodyPr wrap="none" rtlCol="0">
              <a:spAutoFit/>
            </a:bodyPr>
            <a:lstStyle/>
            <a:p>
              <a:pPr algn="ctr">
                <a:lnSpc>
                  <a:spcPts val="1400"/>
                </a:lnSpc>
              </a:pPr>
              <a:r>
                <a:rPr lang="en-US" sz="1400" b="1" dirty="0" smtClean="0">
                  <a:solidFill>
                    <a:schemeClr val="bg1"/>
                  </a:solidFill>
                </a:rPr>
                <a:t>CAN</a:t>
              </a:r>
              <a:endParaRPr lang="en-US" sz="1400" b="1" dirty="0">
                <a:solidFill>
                  <a:schemeClr val="bg1"/>
                </a:solidFill>
              </a:endParaRPr>
            </a:p>
          </p:txBody>
        </p:sp>
      </p:grpSp>
      <p:grpSp>
        <p:nvGrpSpPr>
          <p:cNvPr id="291" name="Gruppieren 290"/>
          <p:cNvGrpSpPr/>
          <p:nvPr/>
        </p:nvGrpSpPr>
        <p:grpSpPr>
          <a:xfrm>
            <a:off x="3843940" y="3854544"/>
            <a:ext cx="709874" cy="915159"/>
            <a:chOff x="3843940" y="5327676"/>
            <a:chExt cx="709874" cy="915159"/>
          </a:xfrm>
        </p:grpSpPr>
        <p:sp>
          <p:nvSpPr>
            <p:cNvPr id="292" name="Rechteck 291"/>
            <p:cNvSpPr/>
            <p:nvPr/>
          </p:nvSpPr>
          <p:spPr>
            <a:xfrm>
              <a:off x="3855734" y="5346727"/>
              <a:ext cx="666763"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294" name="Textfeld 293"/>
            <p:cNvSpPr txBox="1"/>
            <p:nvPr/>
          </p:nvSpPr>
          <p:spPr>
            <a:xfrm>
              <a:off x="3843940" y="5327676"/>
              <a:ext cx="709874" cy="307777"/>
            </a:xfrm>
            <a:prstGeom prst="rect">
              <a:avLst/>
            </a:prstGeom>
            <a:noFill/>
          </p:spPr>
          <p:txBody>
            <a:bodyPr wrap="none" rtlCol="0">
              <a:spAutoFit/>
            </a:bodyPr>
            <a:lstStyle/>
            <a:p>
              <a:r>
                <a:rPr lang="en-US" sz="1400" b="1" dirty="0" smtClean="0">
                  <a:solidFill>
                    <a:schemeClr val="tx1">
                      <a:lumMod val="95000"/>
                      <a:lumOff val="5000"/>
                    </a:schemeClr>
                  </a:solidFill>
                </a:rPr>
                <a:t>Limiter</a:t>
              </a:r>
              <a:endParaRPr lang="en-US" sz="1400" b="1" dirty="0">
                <a:solidFill>
                  <a:schemeClr val="tx1">
                    <a:lumMod val="95000"/>
                    <a:lumOff val="5000"/>
                  </a:schemeClr>
                </a:solidFill>
              </a:endParaRPr>
            </a:p>
          </p:txBody>
        </p:sp>
        <p:sp>
          <p:nvSpPr>
            <p:cNvPr id="295" name="Halbbogen 294"/>
            <p:cNvSpPr/>
            <p:nvPr/>
          </p:nvSpPr>
          <p:spPr>
            <a:xfrm>
              <a:off x="3945603" y="5741005"/>
              <a:ext cx="501830" cy="501830"/>
            </a:xfrm>
            <a:prstGeom prst="blockArc">
              <a:avLst>
                <a:gd name="adj1" fmla="val 12823609"/>
                <a:gd name="adj2" fmla="val 19447083"/>
                <a:gd name="adj3" fmla="val 27794"/>
              </a:avLst>
            </a:prstGeom>
            <a:gradFill flip="none" rotWithShape="1">
              <a:gsLst>
                <a:gs pos="0">
                  <a:srgbClr val="C00000"/>
                </a:gs>
                <a:gs pos="34000">
                  <a:srgbClr val="FF0000"/>
                </a:gs>
                <a:gs pos="43000">
                  <a:schemeClr val="accent6">
                    <a:lumMod val="75000"/>
                  </a:schemeClr>
                </a:gs>
                <a:gs pos="100000">
                  <a:schemeClr val="accent6">
                    <a:lumMod val="7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6" name="Träne 295"/>
            <p:cNvSpPr/>
            <p:nvPr/>
          </p:nvSpPr>
          <p:spPr>
            <a:xfrm>
              <a:off x="4132321" y="5918725"/>
              <a:ext cx="117923" cy="117923"/>
            </a:xfrm>
            <a:prstGeom prst="teardrop">
              <a:avLst>
                <a:gd name="adj" fmla="val 200000"/>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7" name="Titel 1"/>
          <p:cNvSpPr>
            <a:spLocks noGrp="1"/>
          </p:cNvSpPr>
          <p:nvPr>
            <p:ph type="title"/>
          </p:nvPr>
        </p:nvSpPr>
        <p:spPr>
          <a:xfrm>
            <a:off x="0" y="444500"/>
            <a:ext cx="9226253" cy="368300"/>
          </a:xfrm>
        </p:spPr>
        <p:txBody>
          <a:bodyPr>
            <a:normAutofit fontScale="90000"/>
          </a:bodyPr>
          <a:lstStyle/>
          <a:p>
            <a:r>
              <a:rPr lang="en-US" dirty="0" smtClean="0"/>
              <a:t>Slip Detection</a:t>
            </a:r>
            <a:endParaRPr lang="en-US" dirty="0"/>
          </a:p>
        </p:txBody>
      </p:sp>
      <p:sp>
        <p:nvSpPr>
          <p:cNvPr id="8" name="Textplatzhalter 2"/>
          <p:cNvSpPr>
            <a:spLocks noGrp="1"/>
          </p:cNvSpPr>
          <p:nvPr>
            <p:ph type="body" idx="1"/>
          </p:nvPr>
        </p:nvSpPr>
        <p:spPr>
          <a:xfrm>
            <a:off x="0" y="1053306"/>
            <a:ext cx="9906000" cy="332584"/>
          </a:xfrm>
        </p:spPr>
        <p:txBody>
          <a:bodyPr/>
          <a:lstStyle/>
          <a:p>
            <a:r>
              <a:rPr lang="en-US" dirty="0" smtClean="0"/>
              <a:t>Slip Detection inside the Inverter </a:t>
            </a:r>
            <a:endParaRPr lang="en-US" dirty="0"/>
          </a:p>
        </p:txBody>
      </p:sp>
      <p:sp>
        <p:nvSpPr>
          <p:cNvPr id="2" name="Foliennummernplatzhalter 1"/>
          <p:cNvSpPr>
            <a:spLocks noGrp="1"/>
          </p:cNvSpPr>
          <p:nvPr>
            <p:ph type="sldNum" sz="quarter" idx="12"/>
          </p:nvPr>
        </p:nvSpPr>
        <p:spPr/>
        <p:txBody>
          <a:bodyPr/>
          <a:lstStyle/>
          <a:p>
            <a:fld id="{32F36B79-3ACB-4ABE-9496-E272B2366BFF}" type="slidenum">
              <a:rPr lang="en-US" smtClean="0"/>
              <a:pPr/>
              <a:t>15</a:t>
            </a:fld>
            <a:endParaRPr lang="en-US" dirty="0"/>
          </a:p>
        </p:txBody>
      </p:sp>
      <p:cxnSp>
        <p:nvCxnSpPr>
          <p:cNvPr id="149" name="Gerade Verbindung mit Pfeil 148"/>
          <p:cNvCxnSpPr/>
          <p:nvPr/>
        </p:nvCxnSpPr>
        <p:spPr>
          <a:xfrm>
            <a:off x="3081711" y="5379019"/>
            <a:ext cx="473490"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7" name="Rechteck 246"/>
          <p:cNvSpPr/>
          <p:nvPr/>
        </p:nvSpPr>
        <p:spPr>
          <a:xfrm>
            <a:off x="9167028" y="3754881"/>
            <a:ext cx="574811" cy="1857314"/>
          </a:xfrm>
          <a:prstGeom prst="rect">
            <a:avLst/>
          </a:prstGeom>
          <a:solidFill>
            <a:schemeClr val="bg1">
              <a:lumMod val="5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vert="horz" lIns="0" tIns="0" rIns="0" bIns="0" rtlCol="0" anchor="b"/>
          <a:lstStyle/>
          <a:p>
            <a:pPr algn="ctr"/>
            <a:r>
              <a:rPr lang="en-US" sz="1400" b="1" dirty="0" smtClean="0"/>
              <a:t>Motor</a:t>
            </a:r>
            <a:endParaRPr lang="en-US" sz="1400" b="1" dirty="0"/>
          </a:p>
        </p:txBody>
      </p:sp>
      <p:grpSp>
        <p:nvGrpSpPr>
          <p:cNvPr id="299" name="Gruppieren 298"/>
          <p:cNvGrpSpPr/>
          <p:nvPr/>
        </p:nvGrpSpPr>
        <p:grpSpPr>
          <a:xfrm>
            <a:off x="2111045" y="5010518"/>
            <a:ext cx="987216" cy="633448"/>
            <a:chOff x="2111045" y="5592537"/>
            <a:chExt cx="987216" cy="633448"/>
          </a:xfrm>
        </p:grpSpPr>
        <p:sp>
          <p:nvSpPr>
            <p:cNvPr id="300" name="Rechteck 299"/>
            <p:cNvSpPr/>
            <p:nvPr/>
          </p:nvSpPr>
          <p:spPr>
            <a:xfrm>
              <a:off x="2111045" y="5592537"/>
              <a:ext cx="987216" cy="601695"/>
            </a:xfrm>
            <a:prstGeom prst="rect">
              <a:avLst/>
            </a:prstGeom>
            <a:solidFill>
              <a:schemeClr val="bg1">
                <a:lumMod val="5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sz="1400" dirty="0"/>
            </a:p>
          </p:txBody>
        </p:sp>
        <p:sp>
          <p:nvSpPr>
            <p:cNvPr id="301" name="Textfeld 300"/>
            <p:cNvSpPr txBox="1"/>
            <p:nvPr/>
          </p:nvSpPr>
          <p:spPr>
            <a:xfrm>
              <a:off x="2221561" y="5592542"/>
              <a:ext cx="762132" cy="633443"/>
            </a:xfrm>
            <a:prstGeom prst="rect">
              <a:avLst/>
            </a:prstGeom>
            <a:noFill/>
          </p:spPr>
          <p:txBody>
            <a:bodyPr wrap="none" rtlCol="0">
              <a:spAutoFit/>
            </a:bodyPr>
            <a:lstStyle/>
            <a:p>
              <a:pPr algn="ctr">
                <a:lnSpc>
                  <a:spcPts val="1400"/>
                </a:lnSpc>
              </a:pPr>
              <a:r>
                <a:rPr lang="en-US" sz="1400" b="1" dirty="0" smtClean="0">
                  <a:solidFill>
                    <a:schemeClr val="bg1"/>
                  </a:solidFill>
                </a:rPr>
                <a:t>Vehicle </a:t>
              </a:r>
            </a:p>
            <a:p>
              <a:pPr algn="ctr">
                <a:lnSpc>
                  <a:spcPts val="1400"/>
                </a:lnSpc>
              </a:pPr>
              <a:r>
                <a:rPr lang="en-US" sz="1400" b="1" dirty="0" smtClean="0">
                  <a:solidFill>
                    <a:schemeClr val="bg1"/>
                  </a:solidFill>
                </a:rPr>
                <a:t>Control</a:t>
              </a:r>
            </a:p>
            <a:p>
              <a:pPr algn="ctr">
                <a:lnSpc>
                  <a:spcPts val="1400"/>
                </a:lnSpc>
              </a:pPr>
              <a:r>
                <a:rPr lang="en-US" sz="1400" b="1" dirty="0" smtClean="0">
                  <a:solidFill>
                    <a:schemeClr val="bg1"/>
                  </a:solidFill>
                </a:rPr>
                <a:t>Unit</a:t>
              </a:r>
              <a:endParaRPr lang="en-US" sz="1400" b="1" dirty="0">
                <a:solidFill>
                  <a:schemeClr val="bg1"/>
                </a:solidFill>
              </a:endParaRPr>
            </a:p>
          </p:txBody>
        </p:sp>
      </p:grpSp>
      <p:cxnSp>
        <p:nvCxnSpPr>
          <p:cNvPr id="303" name="Gewinkelte Verbindung 302"/>
          <p:cNvCxnSpPr>
            <a:stCxn id="317" idx="3"/>
            <a:endCxn id="300" idx="1"/>
          </p:cNvCxnSpPr>
          <p:nvPr/>
        </p:nvCxnSpPr>
        <p:spPr>
          <a:xfrm>
            <a:off x="1677895" y="4970990"/>
            <a:ext cx="433150" cy="340376"/>
          </a:xfrm>
          <a:prstGeom prst="bentConnector3">
            <a:avLst>
              <a:gd name="adj1" fmla="val 50000"/>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16" name="Gruppieren 315"/>
          <p:cNvGrpSpPr/>
          <p:nvPr/>
        </p:nvGrpSpPr>
        <p:grpSpPr>
          <a:xfrm>
            <a:off x="128797" y="3753726"/>
            <a:ext cx="1596154" cy="1334770"/>
            <a:chOff x="128797" y="4569272"/>
            <a:chExt cx="1596154" cy="1334770"/>
          </a:xfrm>
        </p:grpSpPr>
        <p:sp>
          <p:nvSpPr>
            <p:cNvPr id="317" name="Rechteck 316"/>
            <p:cNvSpPr>
              <a:spLocks noChangeAspect="1"/>
            </p:cNvSpPr>
            <p:nvPr/>
          </p:nvSpPr>
          <p:spPr>
            <a:xfrm>
              <a:off x="1019305" y="5669030"/>
              <a:ext cx="658590" cy="235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318" name="Rechteck 317"/>
            <p:cNvSpPr>
              <a:spLocks noChangeAspect="1"/>
            </p:cNvSpPr>
            <p:nvPr/>
          </p:nvSpPr>
          <p:spPr>
            <a:xfrm>
              <a:off x="1019305" y="5487996"/>
              <a:ext cx="658590" cy="235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319" name="Rechteck 318"/>
            <p:cNvSpPr>
              <a:spLocks noChangeAspect="1"/>
            </p:cNvSpPr>
            <p:nvPr/>
          </p:nvSpPr>
          <p:spPr>
            <a:xfrm>
              <a:off x="656266" y="4893714"/>
              <a:ext cx="658590" cy="235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pic>
          <p:nvPicPr>
            <p:cNvPr id="320" name="Grafik 319"/>
            <p:cNvPicPr>
              <a:picLocks noChangeAspect="1"/>
            </p:cNvPicPr>
            <p:nvPr/>
          </p:nvPicPr>
          <p:blipFill>
            <a:blip r:embed="rId8">
              <a:clrChange>
                <a:clrFrom>
                  <a:srgbClr val="FFFFFF"/>
                </a:clrFrom>
                <a:clrTo>
                  <a:srgbClr val="FFFFFF">
                    <a:alpha val="0"/>
                  </a:srgbClr>
                </a:clrTo>
              </a:clrChange>
            </a:blip>
            <a:stretch>
              <a:fillRect/>
            </a:stretch>
          </p:blipFill>
          <p:spPr>
            <a:xfrm>
              <a:off x="128797" y="4569272"/>
              <a:ext cx="1596154" cy="1326421"/>
            </a:xfrm>
            <a:prstGeom prst="rect">
              <a:avLst/>
            </a:prstGeom>
          </p:spPr>
        </p:pic>
      </p:grpSp>
      <p:grpSp>
        <p:nvGrpSpPr>
          <p:cNvPr id="115" name="Gruppieren 114"/>
          <p:cNvGrpSpPr/>
          <p:nvPr/>
        </p:nvGrpSpPr>
        <p:grpSpPr>
          <a:xfrm rot="10800000">
            <a:off x="8895611" y="5017734"/>
            <a:ext cx="287265" cy="440816"/>
            <a:chOff x="6988660" y="5249350"/>
            <a:chExt cx="287265" cy="440816"/>
          </a:xfrm>
        </p:grpSpPr>
        <p:cxnSp>
          <p:nvCxnSpPr>
            <p:cNvPr id="117" name="Gerade Verbindung mit Pfeil 116"/>
            <p:cNvCxnSpPr/>
            <p:nvPr/>
          </p:nvCxnSpPr>
          <p:spPr>
            <a:xfrm flipH="1">
              <a:off x="6988660" y="5492356"/>
              <a:ext cx="287265"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 name="Gerade Verbindung mit Pfeil 117"/>
            <p:cNvCxnSpPr/>
            <p:nvPr/>
          </p:nvCxnSpPr>
          <p:spPr>
            <a:xfrm flipH="1">
              <a:off x="6988660" y="5589700"/>
              <a:ext cx="287265"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Gerade Verbindung mit Pfeil 118"/>
            <p:cNvCxnSpPr/>
            <p:nvPr/>
          </p:nvCxnSpPr>
          <p:spPr>
            <a:xfrm flipH="1">
              <a:off x="6988660" y="5687044"/>
              <a:ext cx="287265"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Gerade Verbindung mit Pfeil 119"/>
            <p:cNvCxnSpPr/>
            <p:nvPr/>
          </p:nvCxnSpPr>
          <p:spPr>
            <a:xfrm flipH="1">
              <a:off x="6988660" y="5249350"/>
              <a:ext cx="287265"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 name="Gruppieren 21"/>
          <p:cNvGrpSpPr/>
          <p:nvPr/>
        </p:nvGrpSpPr>
        <p:grpSpPr>
          <a:xfrm>
            <a:off x="6171520" y="4981164"/>
            <a:ext cx="828497" cy="822812"/>
            <a:chOff x="6057220" y="4819024"/>
            <a:chExt cx="828497" cy="822812"/>
          </a:xfrm>
        </p:grpSpPr>
        <p:grpSp>
          <p:nvGrpSpPr>
            <p:cNvPr id="141" name="Gruppieren 140"/>
            <p:cNvGrpSpPr/>
            <p:nvPr/>
          </p:nvGrpSpPr>
          <p:grpSpPr>
            <a:xfrm>
              <a:off x="6117478" y="4819024"/>
              <a:ext cx="718978" cy="822812"/>
              <a:chOff x="4619566" y="5346727"/>
              <a:chExt cx="666763" cy="822812"/>
            </a:xfrm>
          </p:grpSpPr>
          <p:sp>
            <p:nvSpPr>
              <p:cNvPr id="142" name="Rechteck 141"/>
              <p:cNvSpPr/>
              <p:nvPr/>
            </p:nvSpPr>
            <p:spPr>
              <a:xfrm>
                <a:off x="4619566" y="5346727"/>
                <a:ext cx="666763"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143" name="Textfeld 142"/>
              <p:cNvSpPr txBox="1"/>
              <p:nvPr/>
            </p:nvSpPr>
            <p:spPr>
              <a:xfrm>
                <a:off x="4665961" y="5381828"/>
                <a:ext cx="609798" cy="348813"/>
              </a:xfrm>
              <a:prstGeom prst="rect">
                <a:avLst/>
              </a:prstGeom>
              <a:noFill/>
            </p:spPr>
            <p:txBody>
              <a:bodyPr wrap="none" rtlCol="0">
                <a:spAutoFit/>
              </a:bodyPr>
              <a:lstStyle/>
              <a:p>
                <a:pPr algn="ctr">
                  <a:lnSpc>
                    <a:spcPts val="1000"/>
                  </a:lnSpc>
                </a:pPr>
                <a:r>
                  <a:rPr lang="en-US" sz="1400" b="1" dirty="0" smtClean="0">
                    <a:solidFill>
                      <a:schemeClr val="tx1">
                        <a:lumMod val="95000"/>
                        <a:lumOff val="5000"/>
                      </a:schemeClr>
                    </a:solidFill>
                  </a:rPr>
                  <a:t>Slip </a:t>
                </a:r>
              </a:p>
              <a:p>
                <a:pPr algn="ctr">
                  <a:lnSpc>
                    <a:spcPts val="1000"/>
                  </a:lnSpc>
                </a:pPr>
                <a:r>
                  <a:rPr lang="en-US" sz="1400" b="1" dirty="0" smtClean="0">
                    <a:solidFill>
                      <a:schemeClr val="tx1">
                        <a:lumMod val="95000"/>
                        <a:lumOff val="5000"/>
                      </a:schemeClr>
                    </a:solidFill>
                  </a:rPr>
                  <a:t>model</a:t>
                </a:r>
                <a:endParaRPr lang="en-US" sz="1400" b="1" dirty="0">
                  <a:solidFill>
                    <a:schemeClr val="tx1">
                      <a:lumMod val="95000"/>
                      <a:lumOff val="5000"/>
                    </a:schemeClr>
                  </a:solidFill>
                </a:endParaRPr>
              </a:p>
            </p:txBody>
          </p:sp>
        </p:grpSp>
        <mc:AlternateContent xmlns:mc="http://schemas.openxmlformats.org/markup-compatibility/2006" xmlns:a14="http://schemas.microsoft.com/office/drawing/2010/main">
          <mc:Choice Requires="a14">
            <p:sp>
              <p:nvSpPr>
                <p:cNvPr id="194" name="Rechteck 193"/>
                <p:cNvSpPr/>
                <p:nvPr/>
              </p:nvSpPr>
              <p:spPr>
                <a:xfrm>
                  <a:off x="6057220" y="5197837"/>
                  <a:ext cx="828497" cy="4423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200" b="1" i="1" smtClean="0">
                                <a:solidFill>
                                  <a:schemeClr val="tx1">
                                    <a:lumMod val="95000"/>
                                    <a:lumOff val="5000"/>
                                  </a:schemeClr>
                                </a:solidFill>
                                <a:latin typeface="Cambria Math" panose="02040503050406030204" pitchFamily="18" charset="0"/>
                              </a:rPr>
                            </m:ctrlPr>
                          </m:fPr>
                          <m:num>
                            <m:sSub>
                              <m:sSubPr>
                                <m:ctrlPr>
                                  <a:rPr lang="en-US" sz="1200" b="1" i="1">
                                    <a:solidFill>
                                      <a:schemeClr val="tx1">
                                        <a:lumMod val="95000"/>
                                        <a:lumOff val="5000"/>
                                      </a:schemeClr>
                                    </a:solidFill>
                                    <a:latin typeface="Cambria Math" panose="02040503050406030204" pitchFamily="18" charset="0"/>
                                  </a:rPr>
                                </m:ctrlPr>
                              </m:sSubPr>
                              <m:e>
                                <m:r>
                                  <a:rPr lang="en-US" sz="1200" b="1" i="1">
                                    <a:solidFill>
                                      <a:schemeClr val="tx1">
                                        <a:lumMod val="95000"/>
                                        <a:lumOff val="5000"/>
                                      </a:schemeClr>
                                    </a:solidFill>
                                    <a:latin typeface="Cambria Math" panose="02040503050406030204" pitchFamily="18" charset="0"/>
                                  </a:rPr>
                                  <m:t>𝒗</m:t>
                                </m:r>
                              </m:e>
                              <m:sub>
                                <m:r>
                                  <a:rPr lang="en-US" sz="1200" b="1" i="1" smtClean="0">
                                    <a:solidFill>
                                      <a:schemeClr val="tx1">
                                        <a:lumMod val="95000"/>
                                        <a:lumOff val="5000"/>
                                      </a:schemeClr>
                                    </a:solidFill>
                                    <a:latin typeface="Cambria Math" panose="02040503050406030204" pitchFamily="18" charset="0"/>
                                  </a:rPr>
                                  <m:t>𝒗</m:t>
                                </m:r>
                              </m:sub>
                            </m:sSub>
                            <m:r>
                              <a:rPr lang="en-US" sz="1200" b="1" i="1" smtClean="0">
                                <a:solidFill>
                                  <a:schemeClr val="tx1">
                                    <a:lumMod val="95000"/>
                                    <a:lumOff val="5000"/>
                                  </a:schemeClr>
                                </a:solidFill>
                                <a:latin typeface="Cambria Math" panose="02040503050406030204" pitchFamily="18" charset="0"/>
                              </a:rPr>
                              <m:t>−</m:t>
                            </m:r>
                            <m:sSub>
                              <m:sSubPr>
                                <m:ctrlPr>
                                  <a:rPr lang="en-US" sz="1200" b="1" i="1">
                                    <a:solidFill>
                                      <a:schemeClr val="tx1">
                                        <a:lumMod val="95000"/>
                                        <a:lumOff val="5000"/>
                                      </a:schemeClr>
                                    </a:solidFill>
                                    <a:latin typeface="Cambria Math" panose="02040503050406030204" pitchFamily="18" charset="0"/>
                                  </a:rPr>
                                </m:ctrlPr>
                              </m:sSubPr>
                              <m:e>
                                <m:r>
                                  <a:rPr lang="en-US" sz="1200" b="1" i="1">
                                    <a:solidFill>
                                      <a:schemeClr val="tx1">
                                        <a:lumMod val="95000"/>
                                        <a:lumOff val="5000"/>
                                      </a:schemeClr>
                                    </a:solidFill>
                                    <a:latin typeface="Cambria Math" panose="02040503050406030204" pitchFamily="18" charset="0"/>
                                  </a:rPr>
                                  <m:t>𝒗</m:t>
                                </m:r>
                              </m:e>
                              <m:sub>
                                <m:r>
                                  <a:rPr lang="en-US" sz="1200" b="1" i="1">
                                    <a:solidFill>
                                      <a:schemeClr val="tx1">
                                        <a:lumMod val="95000"/>
                                        <a:lumOff val="5000"/>
                                      </a:schemeClr>
                                    </a:solidFill>
                                    <a:latin typeface="Cambria Math" panose="02040503050406030204" pitchFamily="18" charset="0"/>
                                  </a:rPr>
                                  <m:t>𝒘𝒉</m:t>
                                </m:r>
                              </m:sub>
                            </m:sSub>
                          </m:num>
                          <m:den>
                            <m:sSub>
                              <m:sSubPr>
                                <m:ctrlPr>
                                  <a:rPr lang="en-US" sz="1200" b="1" i="1">
                                    <a:solidFill>
                                      <a:schemeClr val="tx1">
                                        <a:lumMod val="95000"/>
                                        <a:lumOff val="5000"/>
                                      </a:schemeClr>
                                    </a:solidFill>
                                    <a:latin typeface="Cambria Math" panose="02040503050406030204" pitchFamily="18" charset="0"/>
                                  </a:rPr>
                                </m:ctrlPr>
                              </m:sSubPr>
                              <m:e>
                                <m:r>
                                  <a:rPr lang="en-US" sz="1200" b="1" i="1">
                                    <a:solidFill>
                                      <a:schemeClr val="tx1">
                                        <a:lumMod val="95000"/>
                                        <a:lumOff val="5000"/>
                                      </a:schemeClr>
                                    </a:solidFill>
                                    <a:latin typeface="Cambria Math" panose="02040503050406030204" pitchFamily="18" charset="0"/>
                                  </a:rPr>
                                  <m:t>𝒗</m:t>
                                </m:r>
                              </m:e>
                              <m:sub>
                                <m:r>
                                  <a:rPr lang="en-US" sz="1200" b="1" i="1">
                                    <a:solidFill>
                                      <a:schemeClr val="tx1">
                                        <a:lumMod val="95000"/>
                                        <a:lumOff val="5000"/>
                                      </a:schemeClr>
                                    </a:solidFill>
                                    <a:latin typeface="Cambria Math" panose="02040503050406030204" pitchFamily="18" charset="0"/>
                                  </a:rPr>
                                  <m:t>𝒘𝒉</m:t>
                                </m:r>
                              </m:sub>
                            </m:sSub>
                          </m:den>
                        </m:f>
                      </m:oMath>
                    </m:oMathPara>
                  </a14:m>
                  <a:endParaRPr lang="en-US" sz="1200" dirty="0"/>
                </a:p>
              </p:txBody>
            </p:sp>
          </mc:Choice>
          <mc:Fallback xmlns="">
            <p:sp>
              <p:nvSpPr>
                <p:cNvPr id="194" name="Rechteck 193"/>
                <p:cNvSpPr>
                  <a:spLocks noRot="1" noChangeAspect="1" noMove="1" noResize="1" noEditPoints="1" noAdjustHandles="1" noChangeArrowheads="1" noChangeShapeType="1" noTextEdit="1"/>
                </p:cNvSpPr>
                <p:nvPr/>
              </p:nvSpPr>
              <p:spPr>
                <a:xfrm>
                  <a:off x="6057220" y="5197837"/>
                  <a:ext cx="828497" cy="442301"/>
                </a:xfrm>
                <a:prstGeom prst="rect">
                  <a:avLst/>
                </a:prstGeom>
                <a:blipFill rotWithShape="0">
                  <a:blip r:embed="rId9"/>
                  <a:stretch>
                    <a:fillRect/>
                  </a:stretch>
                </a:blipFill>
              </p:spPr>
              <p:txBody>
                <a:bodyPr/>
                <a:lstStyle/>
                <a:p>
                  <a:r>
                    <a:rPr lang="en-US">
                      <a:noFill/>
                    </a:rPr>
                    <a:t> </a:t>
                  </a:r>
                </a:p>
              </p:txBody>
            </p:sp>
          </mc:Fallback>
        </mc:AlternateContent>
      </p:grpSp>
      <p:grpSp>
        <p:nvGrpSpPr>
          <p:cNvPr id="13" name="Gruppieren 12"/>
          <p:cNvGrpSpPr/>
          <p:nvPr/>
        </p:nvGrpSpPr>
        <p:grpSpPr>
          <a:xfrm>
            <a:off x="6917334" y="4740711"/>
            <a:ext cx="770403" cy="542410"/>
            <a:chOff x="6917334" y="4740711"/>
            <a:chExt cx="770403" cy="542410"/>
          </a:xfrm>
        </p:grpSpPr>
        <p:sp>
          <p:nvSpPr>
            <p:cNvPr id="4" name="Gleichschenkliges Dreieck 3"/>
            <p:cNvSpPr/>
            <p:nvPr/>
          </p:nvSpPr>
          <p:spPr>
            <a:xfrm rot="16200000">
              <a:off x="7304859" y="4900243"/>
              <a:ext cx="357195" cy="408561"/>
            </a:xfrm>
            <a:prstGeom prst="triangle">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mc:AlternateContent xmlns:mc="http://schemas.openxmlformats.org/markup-compatibility/2006" xmlns:a14="http://schemas.microsoft.com/office/drawing/2010/main">
          <mc:Choice Requires="a14">
            <p:sp>
              <p:nvSpPr>
                <p:cNvPr id="139" name="Rechteck 138"/>
                <p:cNvSpPr/>
                <p:nvPr/>
              </p:nvSpPr>
              <p:spPr>
                <a:xfrm>
                  <a:off x="6917334" y="4740711"/>
                  <a:ext cx="57631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chemeClr val="tx1">
                                    <a:lumMod val="95000"/>
                                    <a:lumOff val="5000"/>
                                  </a:schemeClr>
                                </a:solidFill>
                                <a:latin typeface="Cambria Math" panose="02040503050406030204" pitchFamily="18" charset="0"/>
                              </a:rPr>
                            </m:ctrlPr>
                          </m:sSubPr>
                          <m:e>
                            <m:r>
                              <a:rPr lang="en-US" sz="1600" b="1" i="1" smtClean="0">
                                <a:solidFill>
                                  <a:schemeClr val="tx1">
                                    <a:lumMod val="95000"/>
                                    <a:lumOff val="5000"/>
                                  </a:schemeClr>
                                </a:solidFill>
                                <a:latin typeface="Cambria Math" panose="02040503050406030204" pitchFamily="18" charset="0"/>
                              </a:rPr>
                              <m:t>𝒗</m:t>
                            </m:r>
                          </m:e>
                          <m:sub>
                            <m:r>
                              <a:rPr lang="en-US" sz="1600" b="1" i="1" smtClean="0">
                                <a:solidFill>
                                  <a:schemeClr val="tx1">
                                    <a:lumMod val="95000"/>
                                    <a:lumOff val="5000"/>
                                  </a:schemeClr>
                                </a:solidFill>
                                <a:latin typeface="Cambria Math" panose="02040503050406030204" pitchFamily="18" charset="0"/>
                              </a:rPr>
                              <m:t>𝒘𝒉</m:t>
                            </m:r>
                          </m:sub>
                        </m:sSub>
                      </m:oMath>
                    </m:oMathPara>
                  </a14:m>
                  <a:endParaRPr lang="en-US" sz="1600" dirty="0"/>
                </a:p>
              </p:txBody>
            </p:sp>
          </mc:Choice>
          <mc:Fallback xmlns="">
            <p:sp>
              <p:nvSpPr>
                <p:cNvPr id="139" name="Rechteck 138"/>
                <p:cNvSpPr>
                  <a:spLocks noRot="1" noChangeAspect="1" noMove="1" noResize="1" noEditPoints="1" noAdjustHandles="1" noChangeArrowheads="1" noChangeShapeType="1" noTextEdit="1"/>
                </p:cNvSpPr>
                <p:nvPr/>
              </p:nvSpPr>
              <p:spPr>
                <a:xfrm>
                  <a:off x="6917334" y="4740711"/>
                  <a:ext cx="576312" cy="338554"/>
                </a:xfrm>
                <a:prstGeom prst="rect">
                  <a:avLst/>
                </a:prstGeom>
                <a:blipFill rotWithShape="0">
                  <a:blip r:embed="rId10"/>
                  <a:stretch>
                    <a:fillRect/>
                  </a:stretch>
                </a:blipFill>
              </p:spPr>
              <p:txBody>
                <a:bodyPr/>
                <a:lstStyle/>
                <a:p>
                  <a:r>
                    <a:rPr lang="en-US">
                      <a:noFill/>
                    </a:rPr>
                    <a:t> </a:t>
                  </a:r>
                </a:p>
              </p:txBody>
            </p:sp>
          </mc:Fallback>
        </mc:AlternateContent>
        <p:cxnSp>
          <p:nvCxnSpPr>
            <p:cNvPr id="195" name="Gerader Verbinder 194"/>
            <p:cNvCxnSpPr>
              <a:stCxn id="4" idx="0"/>
            </p:cNvCxnSpPr>
            <p:nvPr/>
          </p:nvCxnSpPr>
          <p:spPr>
            <a:xfrm flipH="1">
              <a:off x="6950756" y="5104523"/>
              <a:ext cx="328420" cy="3612"/>
            </a:xfrm>
            <a:prstGeom prst="line">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97" name="Rechteck 196"/>
              <p:cNvSpPr/>
              <p:nvPr/>
            </p:nvSpPr>
            <p:spPr>
              <a:xfrm>
                <a:off x="6765342" y="5980306"/>
                <a:ext cx="45288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chemeClr val="tx1">
                                  <a:lumMod val="95000"/>
                                  <a:lumOff val="5000"/>
                                </a:schemeClr>
                              </a:solidFill>
                              <a:latin typeface="Cambria Math" panose="02040503050406030204" pitchFamily="18" charset="0"/>
                            </a:rPr>
                          </m:ctrlPr>
                        </m:sSubPr>
                        <m:e>
                          <m:r>
                            <a:rPr lang="en-US" sz="1600" b="1" i="1" smtClean="0">
                              <a:solidFill>
                                <a:schemeClr val="tx1">
                                  <a:lumMod val="95000"/>
                                  <a:lumOff val="5000"/>
                                </a:schemeClr>
                              </a:solidFill>
                              <a:latin typeface="Cambria Math" panose="02040503050406030204" pitchFamily="18" charset="0"/>
                            </a:rPr>
                            <m:t>𝒗</m:t>
                          </m:r>
                        </m:e>
                        <m:sub>
                          <m:r>
                            <a:rPr lang="en-US" sz="1600" b="1" i="1" smtClean="0">
                              <a:solidFill>
                                <a:schemeClr val="tx1">
                                  <a:lumMod val="95000"/>
                                  <a:lumOff val="5000"/>
                                </a:schemeClr>
                              </a:solidFill>
                              <a:latin typeface="Cambria Math" panose="02040503050406030204" pitchFamily="18" charset="0"/>
                            </a:rPr>
                            <m:t>𝒗</m:t>
                          </m:r>
                        </m:sub>
                      </m:sSub>
                    </m:oMath>
                  </m:oMathPara>
                </a14:m>
                <a:endParaRPr lang="en-US" sz="1600" dirty="0"/>
              </a:p>
            </p:txBody>
          </p:sp>
        </mc:Choice>
        <mc:Fallback xmlns="">
          <p:sp>
            <p:nvSpPr>
              <p:cNvPr id="197" name="Rechteck 196"/>
              <p:cNvSpPr>
                <a:spLocks noRot="1" noChangeAspect="1" noMove="1" noResize="1" noEditPoints="1" noAdjustHandles="1" noChangeArrowheads="1" noChangeShapeType="1" noTextEdit="1"/>
              </p:cNvSpPr>
              <p:nvPr/>
            </p:nvSpPr>
            <p:spPr>
              <a:xfrm>
                <a:off x="6765342" y="5980306"/>
                <a:ext cx="452880" cy="338554"/>
              </a:xfrm>
              <a:prstGeom prst="rect">
                <a:avLst/>
              </a:prstGeom>
              <a:blipFill rotWithShape="0">
                <a:blip r:embed="rId11"/>
                <a:stretch>
                  <a:fillRect/>
                </a:stretch>
              </a:blipFill>
            </p:spPr>
            <p:txBody>
              <a:bodyPr/>
              <a:lstStyle/>
              <a:p>
                <a:r>
                  <a:rPr lang="en-US">
                    <a:noFill/>
                  </a:rPr>
                  <a:t> </a:t>
                </a:r>
              </a:p>
            </p:txBody>
          </p:sp>
        </mc:Fallback>
      </mc:AlternateContent>
      <p:grpSp>
        <p:nvGrpSpPr>
          <p:cNvPr id="15" name="Gruppieren 14"/>
          <p:cNvGrpSpPr/>
          <p:nvPr/>
        </p:nvGrpSpPr>
        <p:grpSpPr>
          <a:xfrm>
            <a:off x="6950756" y="5392570"/>
            <a:ext cx="1012434" cy="874536"/>
            <a:chOff x="6950756" y="5392570"/>
            <a:chExt cx="1012434" cy="874536"/>
          </a:xfrm>
        </p:grpSpPr>
        <p:grpSp>
          <p:nvGrpSpPr>
            <p:cNvPr id="14" name="Gruppieren 13"/>
            <p:cNvGrpSpPr/>
            <p:nvPr/>
          </p:nvGrpSpPr>
          <p:grpSpPr>
            <a:xfrm>
              <a:off x="7223360" y="5444294"/>
              <a:ext cx="739830" cy="822812"/>
              <a:chOff x="6957221" y="5421242"/>
              <a:chExt cx="739830" cy="822812"/>
            </a:xfrm>
          </p:grpSpPr>
          <p:grpSp>
            <p:nvGrpSpPr>
              <p:cNvPr id="144" name="Gruppieren 143"/>
              <p:cNvGrpSpPr/>
              <p:nvPr/>
            </p:nvGrpSpPr>
            <p:grpSpPr>
              <a:xfrm>
                <a:off x="6957221" y="5421242"/>
                <a:ext cx="739830" cy="822812"/>
                <a:chOff x="4619566" y="5323675"/>
                <a:chExt cx="686101" cy="822812"/>
              </a:xfrm>
            </p:grpSpPr>
            <p:sp>
              <p:nvSpPr>
                <p:cNvPr id="145" name="Rechteck 144"/>
                <p:cNvSpPr/>
                <p:nvPr/>
              </p:nvSpPr>
              <p:spPr>
                <a:xfrm>
                  <a:off x="4619566" y="5323675"/>
                  <a:ext cx="666763"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146" name="Textfeld 145"/>
                <p:cNvSpPr txBox="1"/>
                <p:nvPr/>
              </p:nvSpPr>
              <p:spPr>
                <a:xfrm>
                  <a:off x="4636049" y="5358776"/>
                  <a:ext cx="669618" cy="348813"/>
                </a:xfrm>
                <a:prstGeom prst="rect">
                  <a:avLst/>
                </a:prstGeom>
                <a:noFill/>
              </p:spPr>
              <p:txBody>
                <a:bodyPr wrap="none" rtlCol="0">
                  <a:spAutoFit/>
                </a:bodyPr>
                <a:lstStyle/>
                <a:p>
                  <a:pPr algn="ctr">
                    <a:lnSpc>
                      <a:spcPts val="1000"/>
                    </a:lnSpc>
                  </a:pPr>
                  <a:r>
                    <a:rPr lang="en-US" sz="1400" b="1" dirty="0" smtClean="0">
                      <a:solidFill>
                        <a:schemeClr val="tx1">
                          <a:lumMod val="95000"/>
                          <a:lumOff val="5000"/>
                        </a:schemeClr>
                      </a:solidFill>
                    </a:rPr>
                    <a:t>Vehicle</a:t>
                  </a:r>
                </a:p>
                <a:p>
                  <a:pPr algn="ctr">
                    <a:lnSpc>
                      <a:spcPts val="1000"/>
                    </a:lnSpc>
                  </a:pPr>
                  <a:r>
                    <a:rPr lang="en-US" sz="1400" b="1" dirty="0" smtClean="0">
                      <a:solidFill>
                        <a:schemeClr val="tx1">
                          <a:lumMod val="95000"/>
                          <a:lumOff val="5000"/>
                        </a:schemeClr>
                      </a:solidFill>
                    </a:rPr>
                    <a:t>model</a:t>
                  </a:r>
                  <a:endParaRPr lang="en-US" sz="1400" b="1" dirty="0">
                    <a:solidFill>
                      <a:schemeClr val="tx1">
                        <a:lumMod val="95000"/>
                        <a:lumOff val="5000"/>
                      </a:schemeClr>
                    </a:solidFill>
                  </a:endParaRPr>
                </a:p>
              </p:txBody>
            </p:sp>
          </p:grpSp>
          <p:grpSp>
            <p:nvGrpSpPr>
              <p:cNvPr id="6" name="Gruppieren 5"/>
              <p:cNvGrpSpPr/>
              <p:nvPr/>
            </p:nvGrpSpPr>
            <p:grpSpPr>
              <a:xfrm>
                <a:off x="7055693" y="5827811"/>
                <a:ext cx="505467" cy="360208"/>
                <a:chOff x="7905801" y="3102661"/>
                <a:chExt cx="505467" cy="360208"/>
              </a:xfrm>
            </p:grpSpPr>
            <p:sp>
              <p:nvSpPr>
                <p:cNvPr id="162" name="Diagonal liegende Ecken des Rechtecks abrunden 161"/>
                <p:cNvSpPr/>
                <p:nvPr/>
              </p:nvSpPr>
              <p:spPr>
                <a:xfrm flipH="1">
                  <a:off x="7928042" y="3102661"/>
                  <a:ext cx="458450" cy="288084"/>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6" name="Diagonal liegende Ecken des Rechtecks abrunden 175"/>
                <p:cNvSpPr/>
                <p:nvPr/>
              </p:nvSpPr>
              <p:spPr>
                <a:xfrm flipH="1">
                  <a:off x="8144892" y="3129651"/>
                  <a:ext cx="191550" cy="110141"/>
                </a:xfrm>
                <a:prstGeom prst="round2DiagRect">
                  <a:avLst>
                    <a:gd name="adj1" fmla="val 5000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Ellipse 179"/>
                <p:cNvSpPr/>
                <p:nvPr/>
              </p:nvSpPr>
              <p:spPr>
                <a:xfrm flipH="1">
                  <a:off x="8255152" y="3302437"/>
                  <a:ext cx="156116" cy="160432"/>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Ellipse 180"/>
                <p:cNvSpPr/>
                <p:nvPr/>
              </p:nvSpPr>
              <p:spPr>
                <a:xfrm flipH="1">
                  <a:off x="7905801" y="3302437"/>
                  <a:ext cx="156116" cy="160432"/>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202" name="Gewinkelte Verbindung 201"/>
            <p:cNvCxnSpPr>
              <a:stCxn id="145" idx="1"/>
              <a:endCxn id="142" idx="3"/>
            </p:cNvCxnSpPr>
            <p:nvPr/>
          </p:nvCxnSpPr>
          <p:spPr>
            <a:xfrm rot="10800000">
              <a:off x="6950756" y="5392570"/>
              <a:ext cx="272604" cy="463130"/>
            </a:xfrm>
            <a:prstGeom prst="bentConnector3">
              <a:avLst>
                <a:gd name="adj1" fmla="val 50000"/>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30" name="Gewinkelte Verbindung 229"/>
          <p:cNvCxnSpPr>
            <a:stCxn id="142" idx="1"/>
            <a:endCxn id="211" idx="3"/>
          </p:cNvCxnSpPr>
          <p:nvPr/>
        </p:nvCxnSpPr>
        <p:spPr>
          <a:xfrm rot="10800000" flipV="1">
            <a:off x="6060552" y="5392569"/>
            <a:ext cx="171226" cy="177031"/>
          </a:xfrm>
          <a:prstGeom prst="bentConnector3">
            <a:avLst>
              <a:gd name="adj1" fmla="val 35027"/>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uppieren 15"/>
          <p:cNvGrpSpPr/>
          <p:nvPr/>
        </p:nvGrpSpPr>
        <p:grpSpPr>
          <a:xfrm>
            <a:off x="5620492" y="5392569"/>
            <a:ext cx="611287" cy="936440"/>
            <a:chOff x="5620492" y="5392569"/>
            <a:chExt cx="611287" cy="936440"/>
          </a:xfrm>
        </p:grpSpPr>
        <p:cxnSp>
          <p:nvCxnSpPr>
            <p:cNvPr id="252" name="Gewinkelte Verbindung 251"/>
            <p:cNvCxnSpPr>
              <a:stCxn id="142" idx="1"/>
              <a:endCxn id="250" idx="6"/>
            </p:cNvCxnSpPr>
            <p:nvPr/>
          </p:nvCxnSpPr>
          <p:spPr>
            <a:xfrm rot="10800000" flipV="1">
              <a:off x="5620492" y="5392569"/>
              <a:ext cx="611287" cy="597703"/>
            </a:xfrm>
            <a:prstGeom prst="bentConnector3">
              <a:avLst>
                <a:gd name="adj1" fmla="val 9458"/>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4" name="Rechteck 273"/>
                <p:cNvSpPr/>
                <p:nvPr/>
              </p:nvSpPr>
              <p:spPr>
                <a:xfrm>
                  <a:off x="5697544" y="5990455"/>
                  <a:ext cx="34657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smtClean="0">
                            <a:solidFill>
                              <a:schemeClr val="tx1">
                                <a:lumMod val="95000"/>
                                <a:lumOff val="5000"/>
                              </a:schemeClr>
                            </a:solidFill>
                            <a:latin typeface="Cambria Math" panose="02040503050406030204" pitchFamily="18" charset="0"/>
                          </a:rPr>
                          <m:t>𝝀</m:t>
                        </m:r>
                      </m:oMath>
                    </m:oMathPara>
                  </a14:m>
                  <a:endParaRPr lang="en-US" sz="1600" dirty="0"/>
                </a:p>
              </p:txBody>
            </p:sp>
          </mc:Choice>
          <mc:Fallback xmlns="">
            <p:sp>
              <p:nvSpPr>
                <p:cNvPr id="274" name="Rechteck 273"/>
                <p:cNvSpPr>
                  <a:spLocks noRot="1" noChangeAspect="1" noMove="1" noResize="1" noEditPoints="1" noAdjustHandles="1" noChangeArrowheads="1" noChangeShapeType="1" noTextEdit="1"/>
                </p:cNvSpPr>
                <p:nvPr/>
              </p:nvSpPr>
              <p:spPr>
                <a:xfrm>
                  <a:off x="5697544" y="5990455"/>
                  <a:ext cx="346570" cy="338554"/>
                </a:xfrm>
                <a:prstGeom prst="rect">
                  <a:avLst/>
                </a:prstGeom>
                <a:blipFill rotWithShape="0">
                  <a:blip r:embed="rId12"/>
                  <a:stretch>
                    <a:fillRect/>
                  </a:stretch>
                </a:blipFill>
              </p:spPr>
              <p:txBody>
                <a:bodyPr/>
                <a:lstStyle/>
                <a:p>
                  <a:r>
                    <a:rPr lang="en-US">
                      <a:noFill/>
                    </a:rPr>
                    <a:t> </a:t>
                  </a:r>
                </a:p>
              </p:txBody>
            </p:sp>
          </mc:Fallback>
        </mc:AlternateContent>
      </p:grpSp>
      <p:grpSp>
        <p:nvGrpSpPr>
          <p:cNvPr id="18" name="Gruppieren 17"/>
          <p:cNvGrpSpPr/>
          <p:nvPr/>
        </p:nvGrpSpPr>
        <p:grpSpPr>
          <a:xfrm>
            <a:off x="4876664" y="5333166"/>
            <a:ext cx="1183888" cy="993382"/>
            <a:chOff x="4876664" y="5333166"/>
            <a:chExt cx="1183888" cy="993382"/>
          </a:xfrm>
        </p:grpSpPr>
        <p:grpSp>
          <p:nvGrpSpPr>
            <p:cNvPr id="228" name="Gruppieren 227"/>
            <p:cNvGrpSpPr/>
            <p:nvPr/>
          </p:nvGrpSpPr>
          <p:grpSpPr>
            <a:xfrm>
              <a:off x="5614730" y="5333166"/>
              <a:ext cx="445822" cy="472870"/>
              <a:chOff x="5462365" y="4932640"/>
              <a:chExt cx="445822" cy="472870"/>
            </a:xfrm>
          </p:grpSpPr>
          <p:sp>
            <p:nvSpPr>
              <p:cNvPr id="211" name="Rechteck 210"/>
              <p:cNvSpPr/>
              <p:nvPr/>
            </p:nvSpPr>
            <p:spPr>
              <a:xfrm>
                <a:off x="5462365" y="4932640"/>
                <a:ext cx="445822" cy="472870"/>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cxnSp>
            <p:nvCxnSpPr>
              <p:cNvPr id="27" name="Gerade Verbindung mit Pfeil 26"/>
              <p:cNvCxnSpPr/>
              <p:nvPr/>
            </p:nvCxnSpPr>
            <p:spPr>
              <a:xfrm>
                <a:off x="5543965" y="5311365"/>
                <a:ext cx="307994" cy="0"/>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Gerade Verbindung mit Pfeil 211"/>
              <p:cNvCxnSpPr/>
              <p:nvPr/>
            </p:nvCxnSpPr>
            <p:spPr>
              <a:xfrm flipV="1">
                <a:off x="5543965" y="4992774"/>
                <a:ext cx="0" cy="318591"/>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Gerade Verbindung mit Pfeil 212"/>
              <p:cNvCxnSpPr/>
              <p:nvPr/>
            </p:nvCxnSpPr>
            <p:spPr>
              <a:xfrm flipH="1">
                <a:off x="5543965" y="5308346"/>
                <a:ext cx="141311" cy="0"/>
              </a:xfrm>
              <a:prstGeom prst="straightConnector1">
                <a:avLst/>
              </a:prstGeom>
              <a:ln w="2857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Gerade Verbindung mit Pfeil 223"/>
              <p:cNvCxnSpPr/>
              <p:nvPr/>
            </p:nvCxnSpPr>
            <p:spPr>
              <a:xfrm flipV="1">
                <a:off x="5685276" y="5147214"/>
                <a:ext cx="0" cy="170187"/>
              </a:xfrm>
              <a:prstGeom prst="straightConnector1">
                <a:avLst/>
              </a:prstGeom>
              <a:ln w="2857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7" name="Gerade Verbindung mit Pfeil 226"/>
              <p:cNvCxnSpPr/>
              <p:nvPr/>
            </p:nvCxnSpPr>
            <p:spPr>
              <a:xfrm flipH="1">
                <a:off x="5685276" y="5162629"/>
                <a:ext cx="141311" cy="0"/>
              </a:xfrm>
              <a:prstGeom prst="straightConnector1">
                <a:avLst/>
              </a:prstGeom>
              <a:ln w="2857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63" name="Gruppieren 262"/>
            <p:cNvGrpSpPr/>
            <p:nvPr/>
          </p:nvGrpSpPr>
          <p:grpSpPr>
            <a:xfrm>
              <a:off x="5415083" y="5785045"/>
              <a:ext cx="205408" cy="307932"/>
              <a:chOff x="5072867" y="5138763"/>
              <a:chExt cx="205408" cy="307932"/>
            </a:xfrm>
          </p:grpSpPr>
          <p:sp>
            <p:nvSpPr>
              <p:cNvPr id="250" name="Ellipse 249"/>
              <p:cNvSpPr/>
              <p:nvPr/>
            </p:nvSpPr>
            <p:spPr>
              <a:xfrm>
                <a:off x="5072867" y="5241287"/>
                <a:ext cx="205408" cy="205408"/>
              </a:xfrm>
              <a:prstGeom prst="ellipse">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251" name="Textfeld 250"/>
              <p:cNvSpPr txBox="1"/>
              <p:nvPr/>
            </p:nvSpPr>
            <p:spPr>
              <a:xfrm>
                <a:off x="5139685" y="5138763"/>
                <a:ext cx="76944" cy="184666"/>
              </a:xfrm>
              <a:prstGeom prst="rect">
                <a:avLst/>
              </a:prstGeom>
              <a:noFill/>
            </p:spPr>
            <p:txBody>
              <a:bodyPr wrap="none" lIns="0" tIns="0" rIns="0" bIns="0" rtlCol="0">
                <a:spAutoFit/>
              </a:bodyPr>
              <a:lstStyle/>
              <a:p>
                <a:r>
                  <a:rPr lang="en-US" sz="1200" b="1" dirty="0" smtClean="0"/>
                  <a:t>_</a:t>
                </a:r>
                <a:endParaRPr lang="en-US" sz="1200" b="1" dirty="0"/>
              </a:p>
            </p:txBody>
          </p:sp>
        </p:grpSp>
        <p:cxnSp>
          <p:nvCxnSpPr>
            <p:cNvPr id="264" name="Gewinkelte Verbindung 263"/>
            <p:cNvCxnSpPr>
              <a:stCxn id="211" idx="1"/>
              <a:endCxn id="250" idx="0"/>
            </p:cNvCxnSpPr>
            <p:nvPr/>
          </p:nvCxnSpPr>
          <p:spPr>
            <a:xfrm rot="10800000" flipV="1">
              <a:off x="5517788" y="5569601"/>
              <a:ext cx="96943" cy="317968"/>
            </a:xfrm>
            <a:prstGeom prst="bentConnector2">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5" name="Rechteck 274"/>
                <p:cNvSpPr/>
                <p:nvPr/>
              </p:nvSpPr>
              <p:spPr>
                <a:xfrm>
                  <a:off x="4876664" y="5987994"/>
                  <a:ext cx="47961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0" smtClean="0">
                            <a:solidFill>
                              <a:schemeClr val="tx1">
                                <a:lumMod val="95000"/>
                                <a:lumOff val="5000"/>
                              </a:schemeClr>
                            </a:solidFill>
                            <a:latin typeface="Cambria Math" panose="02040503050406030204" pitchFamily="18" charset="0"/>
                          </a:rPr>
                          <m:t>𝚫</m:t>
                        </m:r>
                        <m:r>
                          <a:rPr lang="en-US" sz="1600" b="1" i="1" smtClean="0">
                            <a:solidFill>
                              <a:schemeClr val="tx1">
                                <a:lumMod val="95000"/>
                                <a:lumOff val="5000"/>
                              </a:schemeClr>
                            </a:solidFill>
                            <a:latin typeface="Cambria Math" panose="02040503050406030204" pitchFamily="18" charset="0"/>
                          </a:rPr>
                          <m:t>𝝀</m:t>
                        </m:r>
                      </m:oMath>
                    </m:oMathPara>
                  </a14:m>
                  <a:endParaRPr lang="en-US" sz="1600" dirty="0"/>
                </a:p>
              </p:txBody>
            </p:sp>
          </mc:Choice>
          <mc:Fallback xmlns="">
            <p:sp>
              <p:nvSpPr>
                <p:cNvPr id="275" name="Rechteck 274"/>
                <p:cNvSpPr>
                  <a:spLocks noRot="1" noChangeAspect="1" noMove="1" noResize="1" noEditPoints="1" noAdjustHandles="1" noChangeArrowheads="1" noChangeShapeType="1" noTextEdit="1"/>
                </p:cNvSpPr>
                <p:nvPr/>
              </p:nvSpPr>
              <p:spPr>
                <a:xfrm>
                  <a:off x="4876664" y="5987994"/>
                  <a:ext cx="479618" cy="338554"/>
                </a:xfrm>
                <a:prstGeom prst="rect">
                  <a:avLst/>
                </a:prstGeom>
                <a:blipFill rotWithShape="0">
                  <a:blip r:embed="rId13"/>
                  <a:stretch>
                    <a:fillRect/>
                  </a:stretch>
                </a:blipFill>
              </p:spPr>
              <p:txBody>
                <a:bodyPr/>
                <a:lstStyle/>
                <a:p>
                  <a:r>
                    <a:rPr lang="en-US">
                      <a:noFill/>
                    </a:rPr>
                    <a:t> </a:t>
                  </a:r>
                </a:p>
              </p:txBody>
            </p:sp>
          </mc:Fallback>
        </mc:AlternateContent>
      </p:grpSp>
      <p:grpSp>
        <p:nvGrpSpPr>
          <p:cNvPr id="21" name="Gruppieren 20"/>
          <p:cNvGrpSpPr/>
          <p:nvPr/>
        </p:nvGrpSpPr>
        <p:grpSpPr>
          <a:xfrm>
            <a:off x="4522497" y="3873595"/>
            <a:ext cx="3695873" cy="822812"/>
            <a:chOff x="4522497" y="3873595"/>
            <a:chExt cx="3695873" cy="822812"/>
          </a:xfrm>
        </p:grpSpPr>
        <p:cxnSp>
          <p:nvCxnSpPr>
            <p:cNvPr id="265" name="Gerade Verbindung mit Pfeil 264"/>
            <p:cNvCxnSpPr/>
            <p:nvPr/>
          </p:nvCxnSpPr>
          <p:spPr>
            <a:xfrm>
              <a:off x="4522497" y="4147212"/>
              <a:ext cx="2220380"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76" name="Gruppieren 275"/>
            <p:cNvGrpSpPr/>
            <p:nvPr/>
          </p:nvGrpSpPr>
          <p:grpSpPr>
            <a:xfrm>
              <a:off x="6702878" y="3873595"/>
              <a:ext cx="768352" cy="822812"/>
              <a:chOff x="4582476" y="5346727"/>
              <a:chExt cx="712550" cy="822812"/>
            </a:xfrm>
          </p:grpSpPr>
          <p:sp>
            <p:nvSpPr>
              <p:cNvPr id="277" name="Rechteck 276"/>
              <p:cNvSpPr/>
              <p:nvPr/>
            </p:nvSpPr>
            <p:spPr>
              <a:xfrm>
                <a:off x="4619567" y="5346727"/>
                <a:ext cx="613698"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278" name="Textfeld 277"/>
              <p:cNvSpPr txBox="1"/>
              <p:nvPr/>
            </p:nvSpPr>
            <p:spPr>
              <a:xfrm>
                <a:off x="4582476" y="5424558"/>
                <a:ext cx="712550" cy="605294"/>
              </a:xfrm>
              <a:prstGeom prst="rect">
                <a:avLst/>
              </a:prstGeom>
              <a:noFill/>
            </p:spPr>
            <p:txBody>
              <a:bodyPr wrap="none" rtlCol="0">
                <a:spAutoFit/>
              </a:bodyPr>
              <a:lstStyle/>
              <a:p>
                <a:pPr algn="ctr">
                  <a:lnSpc>
                    <a:spcPts val="1000"/>
                  </a:lnSpc>
                </a:pPr>
                <a:r>
                  <a:rPr lang="en-US" sz="1400" b="1" dirty="0" smtClean="0">
                    <a:solidFill>
                      <a:schemeClr val="tx1">
                        <a:lumMod val="95000"/>
                        <a:lumOff val="5000"/>
                      </a:schemeClr>
                    </a:solidFill>
                  </a:rPr>
                  <a:t>Retract.</a:t>
                </a:r>
              </a:p>
              <a:p>
                <a:pPr algn="ctr">
                  <a:lnSpc>
                    <a:spcPts val="1000"/>
                  </a:lnSpc>
                </a:pPr>
                <a:r>
                  <a:rPr lang="en-US" sz="1400" b="1" dirty="0" smtClean="0">
                    <a:solidFill>
                      <a:schemeClr val="tx1">
                        <a:lumMod val="95000"/>
                        <a:lumOff val="5000"/>
                      </a:schemeClr>
                    </a:solidFill>
                  </a:rPr>
                  <a:t>torque</a:t>
                </a:r>
              </a:p>
              <a:p>
                <a:pPr algn="ctr">
                  <a:lnSpc>
                    <a:spcPts val="1000"/>
                  </a:lnSpc>
                </a:pPr>
                <a:endParaRPr lang="en-US" sz="1400" b="1" dirty="0" smtClean="0">
                  <a:solidFill>
                    <a:schemeClr val="tx1">
                      <a:lumMod val="95000"/>
                      <a:lumOff val="5000"/>
                    </a:schemeClr>
                  </a:solidFill>
                </a:endParaRPr>
              </a:p>
              <a:p>
                <a:pPr algn="ctr">
                  <a:lnSpc>
                    <a:spcPts val="1000"/>
                  </a:lnSpc>
                </a:pPr>
                <a:r>
                  <a:rPr lang="en-US" sz="1400" b="1" dirty="0" smtClean="0">
                    <a:solidFill>
                      <a:schemeClr val="tx1">
                        <a:lumMod val="95000"/>
                        <a:lumOff val="5000"/>
                      </a:schemeClr>
                    </a:solidFill>
                  </a:rPr>
                  <a:t>control</a:t>
                </a:r>
                <a:endParaRPr lang="en-US" sz="1400" b="1" dirty="0">
                  <a:solidFill>
                    <a:schemeClr val="tx1">
                      <a:lumMod val="95000"/>
                      <a:lumOff val="5000"/>
                    </a:schemeClr>
                  </a:solidFill>
                </a:endParaRPr>
              </a:p>
            </p:txBody>
          </p:sp>
        </p:grpSp>
        <p:cxnSp>
          <p:nvCxnSpPr>
            <p:cNvPr id="323" name="Gerade Verbindung mit Pfeil 322"/>
            <p:cNvCxnSpPr/>
            <p:nvPr/>
          </p:nvCxnSpPr>
          <p:spPr>
            <a:xfrm>
              <a:off x="7399890" y="4278789"/>
              <a:ext cx="818480"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37" name="Rechteck 336"/>
          <p:cNvSpPr>
            <a:spLocks noChangeAspect="1"/>
          </p:cNvSpPr>
          <p:nvPr/>
        </p:nvSpPr>
        <p:spPr>
          <a:xfrm>
            <a:off x="3889985" y="4803064"/>
            <a:ext cx="238615" cy="95845"/>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cxnSp>
        <p:nvCxnSpPr>
          <p:cNvPr id="109" name="Gewinkelte Verbindung 108"/>
          <p:cNvCxnSpPr>
            <a:stCxn id="331" idx="0"/>
            <a:endCxn id="337" idx="3"/>
          </p:cNvCxnSpPr>
          <p:nvPr/>
        </p:nvCxnSpPr>
        <p:spPr>
          <a:xfrm rot="16200000" flipV="1">
            <a:off x="4072025" y="4907562"/>
            <a:ext cx="132088" cy="18937"/>
          </a:xfrm>
          <a:prstGeom prst="bentConnector2">
            <a:avLst/>
          </a:prstGeom>
          <a:ln w="2857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40" name="Gruppieren 339"/>
          <p:cNvGrpSpPr/>
          <p:nvPr/>
        </p:nvGrpSpPr>
        <p:grpSpPr>
          <a:xfrm>
            <a:off x="4845517" y="3841472"/>
            <a:ext cx="1805879" cy="649431"/>
            <a:chOff x="7949099" y="4698446"/>
            <a:chExt cx="1805879" cy="649431"/>
          </a:xfrm>
        </p:grpSpPr>
        <mc:AlternateContent xmlns:mc="http://schemas.openxmlformats.org/markup-compatibility/2006" xmlns:a14="http://schemas.microsoft.com/office/drawing/2010/main">
          <mc:Choice Requires="a14">
            <p:sp>
              <p:nvSpPr>
                <p:cNvPr id="341" name="Textfeld 340"/>
                <p:cNvSpPr txBox="1"/>
                <p:nvPr/>
              </p:nvSpPr>
              <p:spPr>
                <a:xfrm>
                  <a:off x="7949099" y="4698446"/>
                  <a:ext cx="180587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b="1" i="1" smtClean="0">
                                <a:latin typeface="Cambria Math" panose="02040503050406030204" pitchFamily="18" charset="0"/>
                              </a:rPr>
                            </m:ctrlPr>
                          </m:dPr>
                          <m:e>
                            <m:r>
                              <a:rPr lang="de-DE" sz="1600" b="1" i="1" smtClean="0">
                                <a:solidFill>
                                  <a:schemeClr val="tx1">
                                    <a:lumMod val="95000"/>
                                    <a:lumOff val="5000"/>
                                  </a:schemeClr>
                                </a:solidFill>
                                <a:latin typeface="Cambria Math" panose="02040503050406030204" pitchFamily="18" charset="0"/>
                              </a:rPr>
                              <m:t>           </m:t>
                            </m:r>
                            <m:r>
                              <a:rPr lang="en-US" sz="1600" b="1" i="1" smtClean="0">
                                <a:solidFill>
                                  <a:schemeClr val="tx1">
                                    <a:lumMod val="95000"/>
                                    <a:lumOff val="5000"/>
                                  </a:schemeClr>
                                </a:solidFill>
                                <a:latin typeface="Cambria Math" panose="02040503050406030204" pitchFamily="18" charset="0"/>
                              </a:rPr>
                              <m:t>,</m:t>
                            </m:r>
                            <m:r>
                              <a:rPr lang="en-US" sz="1600" b="1" i="1">
                                <a:solidFill>
                                  <a:schemeClr val="tx1">
                                    <a:lumMod val="95000"/>
                                    <a:lumOff val="5000"/>
                                  </a:schemeClr>
                                </a:solidFill>
                                <a:latin typeface="Cambria Math" panose="02040503050406030204" pitchFamily="18" charset="0"/>
                              </a:rPr>
                              <m:t>𝝁</m:t>
                            </m:r>
                            <m:r>
                              <a:rPr lang="en-US" sz="1600" b="1" i="1" dirty="0" smtClean="0">
                                <a:latin typeface="Cambria Math" panose="02040503050406030204" pitchFamily="18" charset="0"/>
                              </a:rPr>
                              <m:t>,</m:t>
                            </m:r>
                            <m:r>
                              <a:rPr lang="en-US" sz="1600" b="1" i="1" dirty="0" smtClean="0">
                                <a:latin typeface="Cambria Math" panose="02040503050406030204" pitchFamily="18" charset="0"/>
                              </a:rPr>
                              <m:t>𝒔𝒕𝒂𝒕𝒆</m:t>
                            </m:r>
                            <m:r>
                              <a:rPr lang="en-US" sz="1600" b="1" i="1" dirty="0" smtClean="0">
                                <a:latin typeface="Cambria Math" panose="02040503050406030204" pitchFamily="18" charset="0"/>
                              </a:rPr>
                              <m:t>, </m:t>
                            </m:r>
                            <m:r>
                              <a:rPr lang="en-US" sz="1600" b="1" i="0" dirty="0" smtClean="0">
                                <a:latin typeface="Cambria Math" panose="02040503050406030204" pitchFamily="18" charset="0"/>
                              </a:rPr>
                              <m:t>𝚫</m:t>
                            </m:r>
                            <m:r>
                              <a:rPr lang="en-US" sz="1600" b="1" i="1" dirty="0" smtClean="0">
                                <a:latin typeface="Cambria Math" panose="02040503050406030204" pitchFamily="18" charset="0"/>
                              </a:rPr>
                              <m:t>𝝀</m:t>
                            </m:r>
                          </m:e>
                        </m:d>
                      </m:oMath>
                    </m:oMathPara>
                  </a14:m>
                  <a:endParaRPr lang="en-US" sz="1600" b="1" i="1" dirty="0"/>
                </a:p>
              </p:txBody>
            </p:sp>
          </mc:Choice>
          <mc:Fallback xmlns="">
            <p:sp>
              <p:nvSpPr>
                <p:cNvPr id="341" name="Textfeld 340"/>
                <p:cNvSpPr txBox="1">
                  <a:spLocks noRot="1" noChangeAspect="1" noMove="1" noResize="1" noEditPoints="1" noAdjustHandles="1" noChangeArrowheads="1" noChangeShapeType="1" noTextEdit="1"/>
                </p:cNvSpPr>
                <p:nvPr/>
              </p:nvSpPr>
              <p:spPr>
                <a:xfrm>
                  <a:off x="7949099" y="4698446"/>
                  <a:ext cx="1805879" cy="246221"/>
                </a:xfrm>
                <a:prstGeom prst="rect">
                  <a:avLst/>
                </a:prstGeom>
                <a:blipFill rotWithShape="0">
                  <a:blip r:embed="rId14"/>
                  <a:stretch>
                    <a:fillRect b="-19512"/>
                  </a:stretch>
                </a:blipFill>
              </p:spPr>
              <p:txBody>
                <a:bodyPr/>
                <a:lstStyle/>
                <a:p>
                  <a:r>
                    <a:rPr lang="en-US">
                      <a:noFill/>
                    </a:rPr>
                    <a:t> </a:t>
                  </a:r>
                </a:p>
              </p:txBody>
            </p:sp>
          </mc:Fallback>
        </mc:AlternateContent>
        <p:cxnSp>
          <p:nvCxnSpPr>
            <p:cNvPr id="342" name="Gerader Verbinder 341"/>
            <p:cNvCxnSpPr/>
            <p:nvPr/>
          </p:nvCxnSpPr>
          <p:spPr>
            <a:xfrm>
              <a:off x="8949030" y="4930698"/>
              <a:ext cx="180635" cy="417179"/>
            </a:xfrm>
            <a:prstGeom prst="line">
              <a:avLst/>
            </a:prstGeom>
            <a:ln w="952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Gruppieren 9"/>
          <p:cNvGrpSpPr/>
          <p:nvPr/>
        </p:nvGrpSpPr>
        <p:grpSpPr>
          <a:xfrm>
            <a:off x="4489340" y="4413192"/>
            <a:ext cx="2253537" cy="1394236"/>
            <a:chOff x="4489340" y="4413192"/>
            <a:chExt cx="2253537" cy="1394236"/>
          </a:xfrm>
        </p:grpSpPr>
        <p:cxnSp>
          <p:nvCxnSpPr>
            <p:cNvPr id="324" name="Gewinkelte Verbindung 323"/>
            <p:cNvCxnSpPr/>
            <p:nvPr/>
          </p:nvCxnSpPr>
          <p:spPr>
            <a:xfrm rot="5400000" flipH="1" flipV="1">
              <a:off x="5465492" y="3835422"/>
              <a:ext cx="699615" cy="1855155"/>
            </a:xfrm>
            <a:prstGeom prst="bentConnector2">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09" name="Gruppieren 308"/>
            <p:cNvGrpSpPr/>
            <p:nvPr/>
          </p:nvGrpSpPr>
          <p:grpSpPr>
            <a:xfrm>
              <a:off x="4489340" y="4984616"/>
              <a:ext cx="832279" cy="822812"/>
              <a:chOff x="5780348" y="4253974"/>
              <a:chExt cx="832279" cy="822812"/>
            </a:xfrm>
          </p:grpSpPr>
          <p:grpSp>
            <p:nvGrpSpPr>
              <p:cNvPr id="310" name="Gruppieren 309"/>
              <p:cNvGrpSpPr/>
              <p:nvPr/>
            </p:nvGrpSpPr>
            <p:grpSpPr>
              <a:xfrm>
                <a:off x="5780348" y="4253974"/>
                <a:ext cx="832279" cy="822812"/>
                <a:chOff x="4554566" y="5346727"/>
                <a:chExt cx="832279" cy="822812"/>
              </a:xfrm>
            </p:grpSpPr>
            <p:sp>
              <p:nvSpPr>
                <p:cNvPr id="321" name="Rechteck 320"/>
                <p:cNvSpPr/>
                <p:nvPr/>
              </p:nvSpPr>
              <p:spPr>
                <a:xfrm>
                  <a:off x="4619566" y="5346727"/>
                  <a:ext cx="666763"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322" name="Textfeld 321"/>
                <p:cNvSpPr txBox="1"/>
                <p:nvPr/>
              </p:nvSpPr>
              <p:spPr>
                <a:xfrm>
                  <a:off x="4554566" y="5384826"/>
                  <a:ext cx="832279" cy="348813"/>
                </a:xfrm>
                <a:prstGeom prst="rect">
                  <a:avLst/>
                </a:prstGeom>
                <a:noFill/>
              </p:spPr>
              <p:txBody>
                <a:bodyPr wrap="none" rtlCol="0">
                  <a:spAutoFit/>
                </a:bodyPr>
                <a:lstStyle/>
                <a:p>
                  <a:pPr algn="ctr">
                    <a:lnSpc>
                      <a:spcPts val="1000"/>
                    </a:lnSpc>
                  </a:pPr>
                  <a:r>
                    <a:rPr lang="en-US" sz="1400" b="1" dirty="0" smtClean="0">
                      <a:solidFill>
                        <a:schemeClr val="tx1">
                          <a:lumMod val="95000"/>
                          <a:lumOff val="5000"/>
                        </a:schemeClr>
                      </a:solidFill>
                    </a:rPr>
                    <a:t>State</a:t>
                  </a:r>
                </a:p>
                <a:p>
                  <a:pPr algn="ctr">
                    <a:lnSpc>
                      <a:spcPts val="1000"/>
                    </a:lnSpc>
                  </a:pPr>
                  <a:r>
                    <a:rPr lang="en-US" sz="1400" b="1" dirty="0" smtClean="0">
                      <a:solidFill>
                        <a:schemeClr val="tx1">
                          <a:lumMod val="95000"/>
                          <a:lumOff val="5000"/>
                        </a:schemeClr>
                      </a:solidFill>
                    </a:rPr>
                    <a:t>Machine</a:t>
                  </a:r>
                  <a:endParaRPr lang="en-US" sz="1400" b="1" dirty="0">
                    <a:solidFill>
                      <a:schemeClr val="tx1">
                        <a:lumMod val="95000"/>
                        <a:lumOff val="5000"/>
                      </a:schemeClr>
                    </a:solidFill>
                  </a:endParaRPr>
                </a:p>
              </p:txBody>
            </p:sp>
          </p:grpSp>
          <p:sp>
            <p:nvSpPr>
              <p:cNvPr id="311" name="Abgerundetes Rechteck 310"/>
              <p:cNvSpPr/>
              <p:nvPr/>
            </p:nvSpPr>
            <p:spPr>
              <a:xfrm>
                <a:off x="5899389" y="4816357"/>
                <a:ext cx="218564" cy="12489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 name="Abgerundetes Rechteck 311"/>
              <p:cNvSpPr/>
              <p:nvPr/>
            </p:nvSpPr>
            <p:spPr>
              <a:xfrm>
                <a:off x="6227072" y="4816357"/>
                <a:ext cx="218564" cy="12489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3" name="Gekrümmte Verbindung 312"/>
              <p:cNvCxnSpPr>
                <a:stCxn id="311" idx="0"/>
                <a:endCxn id="312" idx="0"/>
              </p:cNvCxnSpPr>
              <p:nvPr/>
            </p:nvCxnSpPr>
            <p:spPr>
              <a:xfrm rot="5400000" flipH="1" flipV="1">
                <a:off x="6172512" y="4652516"/>
                <a:ext cx="12700" cy="327683"/>
              </a:xfrm>
              <a:prstGeom prst="curvedConnector3">
                <a:avLst>
                  <a:gd name="adj1" fmla="val 746323"/>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4" name="Gekrümmte Verbindung 313"/>
              <p:cNvCxnSpPr>
                <a:stCxn id="312" idx="2"/>
                <a:endCxn id="311" idx="2"/>
              </p:cNvCxnSpPr>
              <p:nvPr/>
            </p:nvCxnSpPr>
            <p:spPr>
              <a:xfrm rot="5400000">
                <a:off x="6172513" y="4777410"/>
                <a:ext cx="12700" cy="327683"/>
              </a:xfrm>
              <a:prstGeom prst="curvedConnector3">
                <a:avLst>
                  <a:gd name="adj1" fmla="val 605858"/>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24" name="Textfeld 123"/>
          <p:cNvSpPr txBox="1"/>
          <p:nvPr/>
        </p:nvSpPr>
        <p:spPr>
          <a:xfrm>
            <a:off x="89793" y="5676935"/>
            <a:ext cx="3197029" cy="830997"/>
          </a:xfrm>
          <a:prstGeom prst="rect">
            <a:avLst/>
          </a:prstGeom>
          <a:noFill/>
        </p:spPr>
        <p:txBody>
          <a:bodyPr wrap="none" rtlCol="0">
            <a:spAutoFit/>
          </a:bodyPr>
          <a:lstStyle/>
          <a:p>
            <a:r>
              <a:rPr lang="en-US" sz="1200" i="1" dirty="0" smtClean="0">
                <a:solidFill>
                  <a:srgbClr val="000000"/>
                </a:solidFill>
                <a:latin typeface="Gill Sans MT"/>
              </a:rPr>
              <a:t>New Concepts for Drag Torque Control </a:t>
            </a:r>
          </a:p>
          <a:p>
            <a:r>
              <a:rPr lang="en-US" sz="1200" i="1" dirty="0" smtClean="0">
                <a:solidFill>
                  <a:srgbClr val="000000"/>
                </a:solidFill>
                <a:latin typeface="Gill Sans MT"/>
              </a:rPr>
              <a:t>in the Power Electronic Control Unit</a:t>
            </a:r>
            <a:r>
              <a:rPr lang="en-US" sz="1200" dirty="0" smtClean="0">
                <a:latin typeface="Gill Sans MT"/>
              </a:rPr>
              <a:t>, </a:t>
            </a:r>
          </a:p>
          <a:p>
            <a:r>
              <a:rPr lang="en-US" sz="1200" dirty="0" smtClean="0">
                <a:latin typeface="Gill Sans MT"/>
              </a:rPr>
              <a:t>T. Fischer and S. Müller, </a:t>
            </a:r>
          </a:p>
          <a:p>
            <a:r>
              <a:rPr lang="en-US" sz="1200" i="1" dirty="0" smtClean="0">
                <a:latin typeface="Gill Sans MT"/>
              </a:rPr>
              <a:t>SAE Technical Paper</a:t>
            </a:r>
            <a:r>
              <a:rPr lang="en-US" sz="1200" dirty="0" smtClean="0">
                <a:latin typeface="Gill Sans MT"/>
              </a:rPr>
              <a:t>, 2014-01-1910 (2014) </a:t>
            </a:r>
            <a:endParaRPr lang="en-US" sz="1200" dirty="0"/>
          </a:p>
        </p:txBody>
      </p:sp>
      <p:sp>
        <p:nvSpPr>
          <p:cNvPr id="128" name="Rechteck 127"/>
          <p:cNvSpPr/>
          <p:nvPr/>
        </p:nvSpPr>
        <p:spPr>
          <a:xfrm>
            <a:off x="4250694" y="5608196"/>
            <a:ext cx="231215" cy="197691"/>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129" name="Rechteck 128"/>
          <p:cNvSpPr/>
          <p:nvPr/>
        </p:nvSpPr>
        <p:spPr>
          <a:xfrm>
            <a:off x="3820863" y="5608196"/>
            <a:ext cx="231215" cy="197691"/>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grpSp>
        <p:nvGrpSpPr>
          <p:cNvPr id="5" name="Gruppieren 4"/>
          <p:cNvGrpSpPr/>
          <p:nvPr/>
        </p:nvGrpSpPr>
        <p:grpSpPr>
          <a:xfrm>
            <a:off x="3497332" y="4285001"/>
            <a:ext cx="3245545" cy="1864582"/>
            <a:chOff x="3497332" y="4285001"/>
            <a:chExt cx="3245545" cy="1864582"/>
          </a:xfrm>
        </p:grpSpPr>
        <p:grpSp>
          <p:nvGrpSpPr>
            <p:cNvPr id="326" name="Gruppieren 325"/>
            <p:cNvGrpSpPr/>
            <p:nvPr/>
          </p:nvGrpSpPr>
          <p:grpSpPr>
            <a:xfrm>
              <a:off x="3777332" y="4983075"/>
              <a:ext cx="750526" cy="822812"/>
              <a:chOff x="4582743" y="5346727"/>
              <a:chExt cx="750526" cy="822812"/>
            </a:xfrm>
          </p:grpSpPr>
          <p:sp>
            <p:nvSpPr>
              <p:cNvPr id="331" name="Rechteck 330"/>
              <p:cNvSpPr/>
              <p:nvPr/>
            </p:nvSpPr>
            <p:spPr>
              <a:xfrm>
                <a:off x="4619566" y="5346727"/>
                <a:ext cx="666763"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332" name="Textfeld 331"/>
              <p:cNvSpPr txBox="1"/>
              <p:nvPr/>
            </p:nvSpPr>
            <p:spPr>
              <a:xfrm>
                <a:off x="4582743" y="5413401"/>
                <a:ext cx="750526" cy="733534"/>
              </a:xfrm>
              <a:prstGeom prst="rect">
                <a:avLst/>
              </a:prstGeom>
              <a:noFill/>
            </p:spPr>
            <p:txBody>
              <a:bodyPr wrap="none" rtlCol="0">
                <a:spAutoFit/>
              </a:bodyPr>
              <a:lstStyle/>
              <a:p>
                <a:pPr algn="ctr">
                  <a:lnSpc>
                    <a:spcPts val="1000"/>
                  </a:lnSpc>
                </a:pPr>
                <a:r>
                  <a:rPr lang="en-US" sz="1400" b="1" dirty="0" smtClean="0">
                    <a:solidFill>
                      <a:schemeClr val="tx1">
                        <a:lumMod val="95000"/>
                        <a:lumOff val="5000"/>
                      </a:schemeClr>
                    </a:solidFill>
                  </a:rPr>
                  <a:t>Friction</a:t>
                </a:r>
              </a:p>
              <a:p>
                <a:pPr algn="ctr">
                  <a:lnSpc>
                    <a:spcPts val="1000"/>
                  </a:lnSpc>
                </a:pPr>
                <a:r>
                  <a:rPr lang="en-US" sz="1400" b="1" dirty="0" err="1" smtClean="0">
                    <a:solidFill>
                      <a:schemeClr val="tx1">
                        <a:lumMod val="95000"/>
                        <a:lumOff val="5000"/>
                      </a:schemeClr>
                    </a:solidFill>
                  </a:rPr>
                  <a:t>coeff</a:t>
                </a:r>
                <a:r>
                  <a:rPr lang="en-US" sz="1400" b="1" dirty="0" smtClean="0">
                    <a:solidFill>
                      <a:schemeClr val="tx1">
                        <a:lumMod val="95000"/>
                        <a:lumOff val="5000"/>
                      </a:schemeClr>
                    </a:solidFill>
                  </a:rPr>
                  <a:t>.</a:t>
                </a:r>
              </a:p>
              <a:p>
                <a:pPr algn="ctr">
                  <a:lnSpc>
                    <a:spcPts val="1000"/>
                  </a:lnSpc>
                </a:pPr>
                <a:endParaRPr lang="en-US" sz="1400" b="1" dirty="0" smtClean="0">
                  <a:solidFill>
                    <a:schemeClr val="tx1">
                      <a:lumMod val="95000"/>
                      <a:lumOff val="5000"/>
                    </a:schemeClr>
                  </a:solidFill>
                </a:endParaRPr>
              </a:p>
              <a:p>
                <a:pPr algn="ctr">
                  <a:lnSpc>
                    <a:spcPts val="1000"/>
                  </a:lnSpc>
                </a:pPr>
                <a:r>
                  <a:rPr lang="en-US" sz="1400" b="1" dirty="0" err="1" smtClean="0">
                    <a:solidFill>
                      <a:schemeClr val="tx1">
                        <a:lumMod val="95000"/>
                        <a:lumOff val="5000"/>
                      </a:schemeClr>
                    </a:solidFill>
                  </a:rPr>
                  <a:t>estim</a:t>
                </a:r>
                <a:r>
                  <a:rPr lang="en-US" sz="1400" b="1" dirty="0" smtClean="0">
                    <a:solidFill>
                      <a:schemeClr val="tx1">
                        <a:lumMod val="95000"/>
                        <a:lumOff val="5000"/>
                      </a:schemeClr>
                    </a:solidFill>
                  </a:rPr>
                  <a:t>-</a:t>
                </a:r>
                <a:br>
                  <a:rPr lang="en-US" sz="1400" b="1" dirty="0" smtClean="0">
                    <a:solidFill>
                      <a:schemeClr val="tx1">
                        <a:lumMod val="95000"/>
                        <a:lumOff val="5000"/>
                      </a:schemeClr>
                    </a:solidFill>
                  </a:rPr>
                </a:br>
                <a:r>
                  <a:rPr lang="en-US" sz="1400" b="1" dirty="0" err="1" smtClean="0">
                    <a:solidFill>
                      <a:schemeClr val="tx1">
                        <a:lumMod val="95000"/>
                        <a:lumOff val="5000"/>
                      </a:schemeClr>
                    </a:solidFill>
                  </a:rPr>
                  <a:t>ator</a:t>
                </a:r>
                <a:endParaRPr lang="en-US" sz="1400" b="1" dirty="0">
                  <a:solidFill>
                    <a:schemeClr val="tx1">
                      <a:lumMod val="95000"/>
                      <a:lumOff val="5000"/>
                    </a:schemeClr>
                  </a:solidFill>
                </a:endParaRPr>
              </a:p>
            </p:txBody>
          </p:sp>
        </p:grpSp>
        <p:cxnSp>
          <p:nvCxnSpPr>
            <p:cNvPr id="333" name="Gewinkelte Verbindung 332"/>
            <p:cNvCxnSpPr>
              <a:stCxn id="250" idx="2"/>
              <a:endCxn id="128" idx="2"/>
            </p:cNvCxnSpPr>
            <p:nvPr/>
          </p:nvCxnSpPr>
          <p:spPr>
            <a:xfrm rot="10800000">
              <a:off x="4366303" y="5805887"/>
              <a:ext cx="1048781" cy="184386"/>
            </a:xfrm>
            <a:prstGeom prst="bentConnector2">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Gewinkelte Verbindung 103"/>
            <p:cNvCxnSpPr>
              <a:stCxn id="337" idx="3"/>
              <a:endCxn id="277" idx="1"/>
            </p:cNvCxnSpPr>
            <p:nvPr/>
          </p:nvCxnSpPr>
          <p:spPr>
            <a:xfrm flipV="1">
              <a:off x="4128600" y="4285001"/>
              <a:ext cx="2614277" cy="565986"/>
            </a:xfrm>
            <a:prstGeom prst="bentConnector3">
              <a:avLst>
                <a:gd name="adj1" fmla="val 21234"/>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6" name="Rechteck 125"/>
                <p:cNvSpPr/>
                <p:nvPr/>
              </p:nvSpPr>
              <p:spPr>
                <a:xfrm>
                  <a:off x="3497332" y="5811029"/>
                  <a:ext cx="74783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smtClean="0">
                            <a:solidFill>
                              <a:schemeClr val="tx1">
                                <a:lumMod val="95000"/>
                                <a:lumOff val="5000"/>
                              </a:schemeClr>
                            </a:solidFill>
                            <a:latin typeface="Cambria Math" panose="02040503050406030204" pitchFamily="18" charset="0"/>
                          </a:rPr>
                          <m:t> </m:t>
                        </m:r>
                        <m:sSub>
                          <m:sSubPr>
                            <m:ctrlPr>
                              <a:rPr lang="en-US" sz="1600" b="1" i="1" smtClean="0">
                                <a:solidFill>
                                  <a:schemeClr val="tx1">
                                    <a:lumMod val="95000"/>
                                    <a:lumOff val="5000"/>
                                  </a:schemeClr>
                                </a:solidFill>
                                <a:latin typeface="Cambria Math" panose="02040503050406030204" pitchFamily="18" charset="0"/>
                              </a:rPr>
                            </m:ctrlPr>
                          </m:sSubPr>
                          <m:e>
                            <m:r>
                              <a:rPr lang="en-US" sz="1600" b="1" i="1" smtClean="0">
                                <a:solidFill>
                                  <a:schemeClr val="tx1">
                                    <a:lumMod val="95000"/>
                                    <a:lumOff val="5000"/>
                                  </a:schemeClr>
                                </a:solidFill>
                                <a:latin typeface="Cambria Math" panose="02040503050406030204" pitchFamily="18" charset="0"/>
                              </a:rPr>
                              <m:t>𝑴</m:t>
                            </m:r>
                          </m:e>
                          <m:sub>
                            <m:r>
                              <a:rPr lang="en-US" sz="1600" b="1" i="1" smtClean="0">
                                <a:solidFill>
                                  <a:schemeClr val="tx1">
                                    <a:lumMod val="95000"/>
                                    <a:lumOff val="5000"/>
                                  </a:schemeClr>
                                </a:solidFill>
                                <a:latin typeface="Cambria Math" panose="02040503050406030204" pitchFamily="18" charset="0"/>
                              </a:rPr>
                              <m:t>𝒂𝒄𝒕</m:t>
                            </m:r>
                          </m:sub>
                        </m:sSub>
                        <m:r>
                          <a:rPr lang="en-US" sz="1600" b="1" i="1" smtClean="0">
                            <a:solidFill>
                              <a:schemeClr val="tx1">
                                <a:lumMod val="95000"/>
                                <a:lumOff val="5000"/>
                              </a:schemeClr>
                            </a:solidFill>
                            <a:latin typeface="Cambria Math" panose="02040503050406030204" pitchFamily="18" charset="0"/>
                          </a:rPr>
                          <m:t> </m:t>
                        </m:r>
                      </m:oMath>
                    </m:oMathPara>
                  </a14:m>
                  <a:endParaRPr lang="en-US" sz="1600" dirty="0"/>
                </a:p>
              </p:txBody>
            </p:sp>
          </mc:Choice>
          <mc:Fallback xmlns="">
            <p:sp>
              <p:nvSpPr>
                <p:cNvPr id="126" name="Rechteck 125"/>
                <p:cNvSpPr>
                  <a:spLocks noRot="1" noChangeAspect="1" noMove="1" noResize="1" noEditPoints="1" noAdjustHandles="1" noChangeArrowheads="1" noChangeShapeType="1" noTextEdit="1"/>
                </p:cNvSpPr>
                <p:nvPr/>
              </p:nvSpPr>
              <p:spPr>
                <a:xfrm>
                  <a:off x="3497332" y="5811029"/>
                  <a:ext cx="747833" cy="338554"/>
                </a:xfrm>
                <a:prstGeom prst="rect">
                  <a:avLst/>
                </a:prstGeom>
                <a:blipFill rotWithShape="0">
                  <a:blip r:embed="rId15"/>
                  <a:stretch>
                    <a:fillRect/>
                  </a:stretch>
                </a:blipFill>
              </p:spPr>
              <p:txBody>
                <a:bodyPr/>
                <a:lstStyle/>
                <a:p>
                  <a:r>
                    <a:rPr lang="en-US">
                      <a:noFill/>
                    </a:rPr>
                    <a:t> </a:t>
                  </a:r>
                </a:p>
              </p:txBody>
            </p:sp>
          </mc:Fallback>
        </mc:AlternateContent>
        <p:cxnSp>
          <p:nvCxnSpPr>
            <p:cNvPr id="11" name="Gerade Verbindung mit Pfeil 10"/>
            <p:cNvCxnSpPr/>
            <p:nvPr/>
          </p:nvCxnSpPr>
          <p:spPr>
            <a:xfrm flipV="1">
              <a:off x="4169599" y="5816010"/>
              <a:ext cx="0" cy="29575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6" name="Gruppieren 26"/>
          <p:cNvGrpSpPr>
            <a:grpSpLocks/>
          </p:cNvGrpSpPr>
          <p:nvPr/>
        </p:nvGrpSpPr>
        <p:grpSpPr bwMode="auto">
          <a:xfrm>
            <a:off x="7612738" y="1522084"/>
            <a:ext cx="2596853" cy="1269445"/>
            <a:chOff x="6096000" y="1992313"/>
            <a:chExt cx="2881313" cy="1269444"/>
          </a:xfrm>
        </p:grpSpPr>
        <p:sp>
          <p:nvSpPr>
            <p:cNvPr id="137" name="Rechteck 23"/>
            <p:cNvSpPr>
              <a:spLocks noChangeArrowheads="1"/>
            </p:cNvSpPr>
            <p:nvPr>
              <p:custDataLst>
                <p:tags r:id="rId1"/>
              </p:custDataLst>
            </p:nvPr>
          </p:nvSpPr>
          <p:spPr bwMode="auto">
            <a:xfrm>
              <a:off x="6096529" y="2292350"/>
              <a:ext cx="20875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US" altLang="de-DE" dirty="0" smtClean="0">
                  <a:solidFill>
                    <a:srgbClr val="681414"/>
                  </a:solidFill>
                  <a:latin typeface="+mn-lt"/>
                  <a:sym typeface="Symbol" panose="05050102010706020507" pitchFamily="18" charset="2"/>
                </a:rPr>
                <a:t>Wheel </a:t>
              </a:r>
              <a:r>
                <a:rPr lang="en-US" altLang="de-DE" dirty="0" smtClean="0">
                  <a:solidFill>
                    <a:srgbClr val="681414"/>
                  </a:solidFill>
                  <a:latin typeface="+mn-lt"/>
                </a:rPr>
                <a:t>speed </a:t>
              </a:r>
              <a:endParaRPr lang="en-US" altLang="de-DE" dirty="0">
                <a:solidFill>
                  <a:srgbClr val="681414"/>
                </a:solidFill>
                <a:latin typeface="+mn-lt"/>
              </a:endParaRPr>
            </a:p>
          </p:txBody>
        </p:sp>
        <p:sp>
          <p:nvSpPr>
            <p:cNvPr id="138" name="Rechteck 24"/>
            <p:cNvSpPr>
              <a:spLocks noChangeArrowheads="1"/>
            </p:cNvSpPr>
            <p:nvPr>
              <p:custDataLst>
                <p:tags r:id="rId2"/>
              </p:custDataLst>
            </p:nvPr>
          </p:nvSpPr>
          <p:spPr bwMode="auto">
            <a:xfrm>
              <a:off x="6097588" y="2592387"/>
              <a:ext cx="2879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US" altLang="de-DE" dirty="0">
                  <a:solidFill>
                    <a:srgbClr val="549E34"/>
                  </a:solidFill>
                  <a:latin typeface="+mn-lt"/>
                  <a:sym typeface="Symbol" panose="05050102010706020507" pitchFamily="18" charset="2"/>
                </a:rPr>
                <a:t>Desired torque</a:t>
              </a:r>
            </a:p>
          </p:txBody>
        </p:sp>
        <p:sp>
          <p:nvSpPr>
            <p:cNvPr id="140" name="Rechteck 25"/>
            <p:cNvSpPr>
              <a:spLocks noChangeArrowheads="1"/>
            </p:cNvSpPr>
            <p:nvPr>
              <p:custDataLst>
                <p:tags r:id="rId3"/>
              </p:custDataLst>
            </p:nvPr>
          </p:nvSpPr>
          <p:spPr bwMode="auto">
            <a:xfrm>
              <a:off x="6097059" y="2892425"/>
              <a:ext cx="20875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US" altLang="de-DE" dirty="0">
                  <a:solidFill>
                    <a:srgbClr val="003300"/>
                  </a:solidFill>
                  <a:latin typeface="+mn-lt"/>
                  <a:sym typeface="Symbol" panose="05050102010706020507" pitchFamily="18" charset="2"/>
                </a:rPr>
                <a:t>Actual </a:t>
              </a:r>
              <a:r>
                <a:rPr lang="en-US" altLang="de-DE" dirty="0" smtClean="0">
                  <a:solidFill>
                    <a:srgbClr val="003300"/>
                  </a:solidFill>
                  <a:latin typeface="+mn-lt"/>
                  <a:sym typeface="Symbol" panose="05050102010706020507" pitchFamily="18" charset="2"/>
                </a:rPr>
                <a:t>torque</a:t>
              </a:r>
              <a:endParaRPr lang="en-US" altLang="de-DE" dirty="0">
                <a:solidFill>
                  <a:srgbClr val="003300"/>
                </a:solidFill>
                <a:latin typeface="+mn-lt"/>
                <a:sym typeface="Symbol" panose="05050102010706020507" pitchFamily="18" charset="2"/>
              </a:endParaRPr>
            </a:p>
          </p:txBody>
        </p:sp>
        <p:sp>
          <p:nvSpPr>
            <p:cNvPr id="147" name="Rechteck 26"/>
            <p:cNvSpPr>
              <a:spLocks noChangeArrowheads="1"/>
            </p:cNvSpPr>
            <p:nvPr>
              <p:custDataLst>
                <p:tags r:id="rId4"/>
              </p:custDataLst>
            </p:nvPr>
          </p:nvSpPr>
          <p:spPr bwMode="auto">
            <a:xfrm>
              <a:off x="6096000" y="1992313"/>
              <a:ext cx="2087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600"/>
                </a:spcAft>
              </a:pPr>
              <a:r>
                <a:rPr lang="en-US" altLang="de-DE" dirty="0">
                  <a:solidFill>
                    <a:srgbClr val="B82E2E"/>
                  </a:solidFill>
                  <a:latin typeface="+mn-lt"/>
                  <a:sym typeface="Symbol" panose="05050102010706020507" pitchFamily="18" charset="2"/>
                </a:rPr>
                <a:t>Vehicle</a:t>
              </a:r>
              <a:r>
                <a:rPr lang="en-US" altLang="de-DE" dirty="0" smtClean="0">
                  <a:solidFill>
                    <a:srgbClr val="B82E2E"/>
                  </a:solidFill>
                  <a:latin typeface="+mn-lt"/>
                  <a:sym typeface="Symbol" panose="05050102010706020507" pitchFamily="18" charset="2"/>
                </a:rPr>
                <a:t> </a:t>
              </a:r>
              <a:r>
                <a:rPr lang="en-US" altLang="de-DE" dirty="0">
                  <a:solidFill>
                    <a:srgbClr val="B82E2E"/>
                  </a:solidFill>
                  <a:latin typeface="+mn-lt"/>
                  <a:sym typeface="Symbol" panose="05050102010706020507" pitchFamily="18" charset="2"/>
                </a:rPr>
                <a:t>speed</a:t>
              </a:r>
              <a:endParaRPr lang="en-US" altLang="de-DE" dirty="0">
                <a:solidFill>
                  <a:srgbClr val="B82E2E"/>
                </a:solidFill>
                <a:latin typeface="+mn-lt"/>
              </a:endParaRPr>
            </a:p>
          </p:txBody>
        </p:sp>
      </p:grpSp>
      <p:cxnSp>
        <p:nvCxnSpPr>
          <p:cNvPr id="166" name="Gerader Verbinder 165"/>
          <p:cNvCxnSpPr/>
          <p:nvPr/>
        </p:nvCxnSpPr>
        <p:spPr>
          <a:xfrm flipH="1">
            <a:off x="7692430" y="5108135"/>
            <a:ext cx="643850" cy="4233"/>
          </a:xfrm>
          <a:prstGeom prst="line">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7" name="Rechteck 166"/>
              <p:cNvSpPr/>
              <p:nvPr/>
            </p:nvSpPr>
            <p:spPr>
              <a:xfrm>
                <a:off x="7733853" y="4808721"/>
                <a:ext cx="39465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smtClean="0">
                          <a:solidFill>
                            <a:schemeClr val="tx1">
                              <a:lumMod val="95000"/>
                              <a:lumOff val="5000"/>
                            </a:schemeClr>
                          </a:solidFill>
                          <a:latin typeface="Cambria Math" panose="02040503050406030204" pitchFamily="18" charset="0"/>
                        </a:rPr>
                        <m:t>𝝎</m:t>
                      </m:r>
                    </m:oMath>
                  </m:oMathPara>
                </a14:m>
                <a:endParaRPr lang="en-US" sz="1600" dirty="0"/>
              </a:p>
            </p:txBody>
          </p:sp>
        </mc:Choice>
        <mc:Fallback xmlns="">
          <p:sp>
            <p:nvSpPr>
              <p:cNvPr id="167" name="Rechteck 166"/>
              <p:cNvSpPr>
                <a:spLocks noRot="1" noChangeAspect="1" noMove="1" noResize="1" noEditPoints="1" noAdjustHandles="1" noChangeArrowheads="1" noChangeShapeType="1" noTextEdit="1"/>
              </p:cNvSpPr>
              <p:nvPr/>
            </p:nvSpPr>
            <p:spPr>
              <a:xfrm>
                <a:off x="7733853" y="4808721"/>
                <a:ext cx="394659" cy="338554"/>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8" name="Rechteck 167"/>
              <p:cNvSpPr/>
              <p:nvPr/>
            </p:nvSpPr>
            <p:spPr>
              <a:xfrm>
                <a:off x="8114770" y="5803151"/>
                <a:ext cx="74783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smtClean="0">
                          <a:solidFill>
                            <a:schemeClr val="tx1">
                              <a:lumMod val="95000"/>
                              <a:lumOff val="5000"/>
                            </a:schemeClr>
                          </a:solidFill>
                          <a:latin typeface="Cambria Math" panose="02040503050406030204" pitchFamily="18" charset="0"/>
                        </a:rPr>
                        <m:t> </m:t>
                      </m:r>
                      <m:sSub>
                        <m:sSubPr>
                          <m:ctrlPr>
                            <a:rPr lang="en-US" sz="1600" b="1" i="1" smtClean="0">
                              <a:solidFill>
                                <a:schemeClr val="tx1">
                                  <a:lumMod val="95000"/>
                                  <a:lumOff val="5000"/>
                                </a:schemeClr>
                              </a:solidFill>
                              <a:latin typeface="Cambria Math" panose="02040503050406030204" pitchFamily="18" charset="0"/>
                            </a:rPr>
                          </m:ctrlPr>
                        </m:sSubPr>
                        <m:e>
                          <m:r>
                            <a:rPr lang="en-US" sz="1600" b="1" i="1" smtClean="0">
                              <a:solidFill>
                                <a:schemeClr val="tx1">
                                  <a:lumMod val="95000"/>
                                  <a:lumOff val="5000"/>
                                </a:schemeClr>
                              </a:solidFill>
                              <a:latin typeface="Cambria Math" panose="02040503050406030204" pitchFamily="18" charset="0"/>
                            </a:rPr>
                            <m:t>𝑴</m:t>
                          </m:r>
                        </m:e>
                        <m:sub>
                          <m:r>
                            <a:rPr lang="en-US" sz="1600" b="1" i="1" smtClean="0">
                              <a:solidFill>
                                <a:schemeClr val="tx1">
                                  <a:lumMod val="95000"/>
                                  <a:lumOff val="5000"/>
                                </a:schemeClr>
                              </a:solidFill>
                              <a:latin typeface="Cambria Math" panose="02040503050406030204" pitchFamily="18" charset="0"/>
                            </a:rPr>
                            <m:t>𝒂𝒄𝒕</m:t>
                          </m:r>
                        </m:sub>
                      </m:sSub>
                      <m:r>
                        <a:rPr lang="en-US" sz="1600" b="1" i="1" smtClean="0">
                          <a:solidFill>
                            <a:schemeClr val="tx1">
                              <a:lumMod val="95000"/>
                              <a:lumOff val="5000"/>
                            </a:schemeClr>
                          </a:solidFill>
                          <a:latin typeface="Cambria Math" panose="02040503050406030204" pitchFamily="18" charset="0"/>
                        </a:rPr>
                        <m:t> </m:t>
                      </m:r>
                    </m:oMath>
                  </m:oMathPara>
                </a14:m>
                <a:endParaRPr lang="en-US" sz="1600" dirty="0"/>
              </a:p>
            </p:txBody>
          </p:sp>
        </mc:Choice>
        <mc:Fallback xmlns="">
          <p:sp>
            <p:nvSpPr>
              <p:cNvPr id="168" name="Rechteck 167"/>
              <p:cNvSpPr>
                <a:spLocks noRot="1" noChangeAspect="1" noMove="1" noResize="1" noEditPoints="1" noAdjustHandles="1" noChangeArrowheads="1" noChangeShapeType="1" noTextEdit="1"/>
              </p:cNvSpPr>
              <p:nvPr/>
            </p:nvSpPr>
            <p:spPr>
              <a:xfrm>
                <a:off x="8114770" y="5803151"/>
                <a:ext cx="747833" cy="338554"/>
              </a:xfrm>
              <a:prstGeom prst="rect">
                <a:avLst/>
              </a:prstGeom>
              <a:blipFill rotWithShape="0">
                <a:blip r:embed="rId17"/>
                <a:stretch>
                  <a:fillRect/>
                </a:stretch>
              </a:blipFill>
            </p:spPr>
            <p:txBody>
              <a:bodyPr/>
              <a:lstStyle/>
              <a:p>
                <a:r>
                  <a:rPr lang="en-US">
                    <a:noFill/>
                  </a:rPr>
                  <a:t> </a:t>
                </a:r>
              </a:p>
            </p:txBody>
          </p:sp>
        </mc:Fallback>
      </mc:AlternateContent>
      <p:cxnSp>
        <p:nvCxnSpPr>
          <p:cNvPr id="169" name="Gewinkelte Verbindung 168"/>
          <p:cNvCxnSpPr/>
          <p:nvPr/>
        </p:nvCxnSpPr>
        <p:spPr>
          <a:xfrm rot="10800000" flipV="1">
            <a:off x="7942338" y="5392570"/>
            <a:ext cx="280878" cy="463130"/>
          </a:xfrm>
          <a:prstGeom prst="bentConnector3">
            <a:avLst>
              <a:gd name="adj1" fmla="val 50000"/>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48" name="Gruppieren 347"/>
          <p:cNvGrpSpPr/>
          <p:nvPr/>
        </p:nvGrpSpPr>
        <p:grpSpPr>
          <a:xfrm>
            <a:off x="8164833" y="4731164"/>
            <a:ext cx="831894" cy="841863"/>
            <a:chOff x="6568575" y="4234923"/>
            <a:chExt cx="831894" cy="841863"/>
          </a:xfrm>
        </p:grpSpPr>
        <p:grpSp>
          <p:nvGrpSpPr>
            <p:cNvPr id="349" name="Gruppieren 348"/>
            <p:cNvGrpSpPr/>
            <p:nvPr/>
          </p:nvGrpSpPr>
          <p:grpSpPr>
            <a:xfrm>
              <a:off x="6591824" y="4234923"/>
              <a:ext cx="723083" cy="841863"/>
              <a:chOff x="4584432" y="5327676"/>
              <a:chExt cx="723083" cy="841863"/>
            </a:xfrm>
          </p:grpSpPr>
          <p:sp>
            <p:nvSpPr>
              <p:cNvPr id="351" name="Rechteck 350"/>
              <p:cNvSpPr/>
              <p:nvPr/>
            </p:nvSpPr>
            <p:spPr>
              <a:xfrm>
                <a:off x="4619566" y="5346727"/>
                <a:ext cx="666763"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352" name="Textfeld 351"/>
              <p:cNvSpPr txBox="1"/>
              <p:nvPr/>
            </p:nvSpPr>
            <p:spPr>
              <a:xfrm>
                <a:off x="4584432" y="5327676"/>
                <a:ext cx="723083" cy="523220"/>
              </a:xfrm>
              <a:prstGeom prst="rect">
                <a:avLst/>
              </a:prstGeom>
              <a:noFill/>
            </p:spPr>
            <p:txBody>
              <a:bodyPr wrap="none" rtlCol="0">
                <a:spAutoFit/>
              </a:bodyPr>
              <a:lstStyle/>
              <a:p>
                <a:pPr algn="ctr"/>
                <a:r>
                  <a:rPr lang="en-US" sz="1400" b="1" dirty="0" smtClean="0">
                    <a:solidFill>
                      <a:schemeClr val="tx1">
                        <a:lumMod val="95000"/>
                        <a:lumOff val="5000"/>
                      </a:schemeClr>
                    </a:solidFill>
                  </a:rPr>
                  <a:t>State</a:t>
                </a:r>
              </a:p>
              <a:p>
                <a:pPr algn="ctr"/>
                <a:r>
                  <a:rPr lang="en-US" sz="1400" b="1" dirty="0" smtClean="0">
                    <a:solidFill>
                      <a:schemeClr val="tx1">
                        <a:lumMod val="95000"/>
                        <a:lumOff val="5000"/>
                      </a:schemeClr>
                    </a:solidFill>
                  </a:rPr>
                  <a:t>Detect.</a:t>
                </a:r>
              </a:p>
            </p:txBody>
          </p:sp>
        </p:grpSp>
        <mc:AlternateContent xmlns:mc="http://schemas.openxmlformats.org/markup-compatibility/2006" xmlns:a14="http://schemas.microsoft.com/office/drawing/2010/main">
          <mc:Choice Requires="a14">
            <p:sp>
              <p:nvSpPr>
                <p:cNvPr id="350" name="Rechteck 349"/>
                <p:cNvSpPr/>
                <p:nvPr/>
              </p:nvSpPr>
              <p:spPr>
                <a:xfrm>
                  <a:off x="6568575" y="4725660"/>
                  <a:ext cx="83189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ea typeface="Cambria Math" panose="02040503050406030204" pitchFamily="18" charset="0"/>
                          </a:rPr>
                          <m:t>𝜑</m:t>
                        </m:r>
                        <m:r>
                          <a:rPr lang="de-DE" sz="1400" b="1" i="1" smtClean="0">
                            <a:latin typeface="Cambria Math" panose="02040503050406030204" pitchFamily="18" charset="0"/>
                            <a:ea typeface="Cambria Math" panose="02040503050406030204" pitchFamily="18" charset="0"/>
                          </a:rPr>
                          <m:t>,</m:t>
                        </m:r>
                        <m:r>
                          <a:rPr lang="en-US" sz="1400" b="1" i="1" smtClean="0">
                            <a:solidFill>
                              <a:schemeClr val="tx1">
                                <a:lumMod val="95000"/>
                                <a:lumOff val="5000"/>
                              </a:schemeClr>
                            </a:solidFill>
                            <a:latin typeface="Cambria Math" panose="02040503050406030204" pitchFamily="18" charset="0"/>
                          </a:rPr>
                          <m:t> </m:t>
                        </m:r>
                        <m:r>
                          <a:rPr lang="en-US" sz="1400" b="1" i="1" smtClean="0">
                            <a:solidFill>
                              <a:schemeClr val="tx1">
                                <a:lumMod val="95000"/>
                                <a:lumOff val="5000"/>
                              </a:schemeClr>
                            </a:solidFill>
                            <a:latin typeface="Cambria Math" panose="02040503050406030204" pitchFamily="18" charset="0"/>
                          </a:rPr>
                          <m:t>𝝎</m:t>
                        </m:r>
                        <m:r>
                          <a:rPr lang="en-US" sz="1400" b="1" i="1" smtClean="0">
                            <a:solidFill>
                              <a:schemeClr val="tx1">
                                <a:lumMod val="95000"/>
                                <a:lumOff val="5000"/>
                              </a:schemeClr>
                            </a:solidFill>
                            <a:latin typeface="Cambria Math" panose="02040503050406030204" pitchFamily="18" charset="0"/>
                          </a:rPr>
                          <m:t>, </m:t>
                        </m:r>
                        <m:r>
                          <a:rPr lang="en-US" sz="1400" b="1" i="1" smtClean="0">
                            <a:solidFill>
                              <a:schemeClr val="tx1">
                                <a:lumMod val="95000"/>
                                <a:lumOff val="5000"/>
                              </a:schemeClr>
                            </a:solidFill>
                            <a:latin typeface="Cambria Math" panose="02040503050406030204" pitchFamily="18" charset="0"/>
                          </a:rPr>
                          <m:t>𝑴</m:t>
                        </m:r>
                        <m:r>
                          <a:rPr lang="en-US" sz="1400" b="1" i="1" smtClean="0">
                            <a:solidFill>
                              <a:schemeClr val="tx1">
                                <a:lumMod val="95000"/>
                                <a:lumOff val="5000"/>
                              </a:schemeClr>
                            </a:solidFill>
                            <a:latin typeface="Cambria Math" panose="02040503050406030204" pitchFamily="18" charset="0"/>
                          </a:rPr>
                          <m:t> </m:t>
                        </m:r>
                      </m:oMath>
                    </m:oMathPara>
                  </a14:m>
                  <a:endParaRPr lang="en-US" sz="1400" dirty="0"/>
                </a:p>
              </p:txBody>
            </p:sp>
          </mc:Choice>
          <mc:Fallback xmlns="">
            <p:sp>
              <p:nvSpPr>
                <p:cNvPr id="350" name="Rechteck 349"/>
                <p:cNvSpPr>
                  <a:spLocks noRot="1" noChangeAspect="1" noMove="1" noResize="1" noEditPoints="1" noAdjustHandles="1" noChangeArrowheads="1" noChangeShapeType="1" noTextEdit="1"/>
                </p:cNvSpPr>
                <p:nvPr/>
              </p:nvSpPr>
              <p:spPr>
                <a:xfrm>
                  <a:off x="6568575" y="4725660"/>
                  <a:ext cx="831894" cy="307777"/>
                </a:xfrm>
                <a:prstGeom prst="rect">
                  <a:avLst/>
                </a:prstGeom>
                <a:blipFill rotWithShape="0">
                  <a:blip r:embed="rId18"/>
                  <a:stretch>
                    <a:fillRect b="-2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0" name="Textfeld 169"/>
              <p:cNvSpPr txBox="1"/>
              <p:nvPr/>
            </p:nvSpPr>
            <p:spPr>
              <a:xfrm>
                <a:off x="4947776" y="3846092"/>
                <a:ext cx="511871" cy="24622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Sup>
                        <m:sSubSupPr>
                          <m:ctrlPr>
                            <a:rPr lang="en-US" sz="1600" b="1" i="1">
                              <a:solidFill>
                                <a:schemeClr val="tx1">
                                  <a:lumMod val="95000"/>
                                  <a:lumOff val="5000"/>
                                </a:schemeClr>
                              </a:solidFill>
                              <a:latin typeface="Cambria Math" panose="02040503050406030204" pitchFamily="18" charset="0"/>
                            </a:rPr>
                          </m:ctrlPr>
                        </m:sSubSupPr>
                        <m:e>
                          <m:r>
                            <a:rPr lang="en-US" sz="1600" b="1" i="1">
                              <a:solidFill>
                                <a:schemeClr val="tx1">
                                  <a:lumMod val="95000"/>
                                  <a:lumOff val="5000"/>
                                </a:schemeClr>
                              </a:solidFill>
                              <a:latin typeface="Cambria Math" panose="02040503050406030204" pitchFamily="18" charset="0"/>
                            </a:rPr>
                            <m:t>𝑴</m:t>
                          </m:r>
                        </m:e>
                        <m:sub>
                          <m:r>
                            <a:rPr lang="en-US" sz="1600" b="1" i="1">
                              <a:solidFill>
                                <a:schemeClr val="tx1">
                                  <a:lumMod val="95000"/>
                                  <a:lumOff val="5000"/>
                                </a:schemeClr>
                              </a:solidFill>
                              <a:latin typeface="Cambria Math" panose="02040503050406030204" pitchFamily="18" charset="0"/>
                            </a:rPr>
                            <m:t>𝑫𝒆𝒔</m:t>
                          </m:r>
                        </m:sub>
                        <m:sup>
                          <m:r>
                            <a:rPr lang="en-US" sz="1600" b="1" i="1">
                              <a:solidFill>
                                <a:schemeClr val="tx1">
                                  <a:lumMod val="95000"/>
                                  <a:lumOff val="5000"/>
                                </a:schemeClr>
                              </a:solidFill>
                              <a:latin typeface="Cambria Math" panose="02040503050406030204" pitchFamily="18" charset="0"/>
                            </a:rPr>
                            <m:t>∗</m:t>
                          </m:r>
                        </m:sup>
                      </m:sSubSup>
                    </m:oMath>
                  </m:oMathPara>
                </a14:m>
                <a:endParaRPr lang="en-US" sz="1600" b="1" i="1" dirty="0"/>
              </a:p>
            </p:txBody>
          </p:sp>
        </mc:Choice>
        <mc:Fallback xmlns="">
          <p:sp>
            <p:nvSpPr>
              <p:cNvPr id="170" name="Textfeld 169"/>
              <p:cNvSpPr txBox="1">
                <a:spLocks noRot="1" noChangeAspect="1" noMove="1" noResize="1" noEditPoints="1" noAdjustHandles="1" noChangeArrowheads="1" noChangeShapeType="1" noTextEdit="1"/>
              </p:cNvSpPr>
              <p:nvPr/>
            </p:nvSpPr>
            <p:spPr>
              <a:xfrm>
                <a:off x="4947776" y="3846092"/>
                <a:ext cx="511871" cy="246221"/>
              </a:xfrm>
              <a:prstGeom prst="rect">
                <a:avLst/>
              </a:prstGeom>
              <a:blipFill rotWithShape="0">
                <a:blip r:embed="rId19"/>
                <a:stretch>
                  <a:fillRect l="-14286" b="-17500"/>
                </a:stretch>
              </a:blipFill>
            </p:spPr>
            <p:txBody>
              <a:bodyPr/>
              <a:lstStyle/>
              <a:p>
                <a:r>
                  <a:rPr lang="en-US">
                    <a:noFill/>
                  </a:rPr>
                  <a:t> </a:t>
                </a:r>
              </a:p>
            </p:txBody>
          </p:sp>
        </mc:Fallback>
      </mc:AlternateContent>
      <p:cxnSp>
        <p:nvCxnSpPr>
          <p:cNvPr id="171" name="Gewinkelte Verbindung 170"/>
          <p:cNvCxnSpPr/>
          <p:nvPr/>
        </p:nvCxnSpPr>
        <p:spPr>
          <a:xfrm rot="10800000">
            <a:off x="4887723" y="5807429"/>
            <a:ext cx="527361" cy="182845"/>
          </a:xfrm>
          <a:prstGeom prst="bentConnector2">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hteck 23"/>
              <p:cNvSpPr/>
              <p:nvPr/>
            </p:nvSpPr>
            <p:spPr>
              <a:xfrm>
                <a:off x="5985936" y="4386536"/>
                <a:ext cx="74731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dirty="0">
                          <a:latin typeface="Cambria Math" panose="02040503050406030204" pitchFamily="18" charset="0"/>
                        </a:rPr>
                        <m:t>𝒔𝒕𝒂𝒕𝒆</m:t>
                      </m:r>
                    </m:oMath>
                  </m:oMathPara>
                </a14:m>
                <a:endParaRPr lang="en-US" sz="1600" dirty="0"/>
              </a:p>
            </p:txBody>
          </p:sp>
        </mc:Choice>
        <mc:Fallback xmlns="">
          <p:sp>
            <p:nvSpPr>
              <p:cNvPr id="24" name="Rechteck 23"/>
              <p:cNvSpPr>
                <a:spLocks noRot="1" noChangeAspect="1" noMove="1" noResize="1" noEditPoints="1" noAdjustHandles="1" noChangeArrowheads="1" noChangeShapeType="1" noTextEdit="1"/>
              </p:cNvSpPr>
              <p:nvPr/>
            </p:nvSpPr>
            <p:spPr>
              <a:xfrm>
                <a:off x="5985936" y="4386536"/>
                <a:ext cx="747319" cy="338554"/>
              </a:xfrm>
              <a:prstGeom prst="rect">
                <a:avLst/>
              </a:prstGeom>
              <a:blipFill rotWithShape="0">
                <a:blip r:embed="rId20"/>
                <a:stretch>
                  <a:fillRect/>
                </a:stretch>
              </a:blipFill>
            </p:spPr>
            <p:txBody>
              <a:bodyPr/>
              <a:lstStyle/>
              <a:p>
                <a:r>
                  <a:rPr lang="en-US">
                    <a:noFill/>
                  </a:rPr>
                  <a:t> </a:t>
                </a:r>
              </a:p>
            </p:txBody>
          </p:sp>
        </mc:Fallback>
      </mc:AlternateContent>
      <p:sp>
        <p:nvSpPr>
          <p:cNvPr id="25" name="Rechteck 24"/>
          <p:cNvSpPr/>
          <p:nvPr/>
        </p:nvSpPr>
        <p:spPr>
          <a:xfrm>
            <a:off x="6085860" y="4479123"/>
            <a:ext cx="542323" cy="20233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988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8"/>
                                        </p:tgtEl>
                                        <p:attrNameLst>
                                          <p:attrName>style.visibility</p:attrName>
                                        </p:attrNameLst>
                                      </p:cBhvr>
                                      <p:to>
                                        <p:strVal val="visible"/>
                                      </p:to>
                                    </p:set>
                                    <p:animEffect transition="in" filter="fade">
                                      <p:cBhvr>
                                        <p:cTn id="10" dur="500"/>
                                        <p:tgtEl>
                                          <p:spTgt spid="1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0"/>
                                        </p:tgtEl>
                                        <p:attrNameLst>
                                          <p:attrName>style.visibility</p:attrName>
                                        </p:attrNameLst>
                                      </p:cBhvr>
                                      <p:to>
                                        <p:strVal val="visible"/>
                                      </p:to>
                                    </p:set>
                                    <p:animEffect transition="in" filter="fade">
                                      <p:cBhvr>
                                        <p:cTn id="13" dur="500"/>
                                        <p:tgtEl>
                                          <p:spTgt spid="17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7"/>
                                        </p:tgtEl>
                                        <p:attrNameLst>
                                          <p:attrName>style.visibility</p:attrName>
                                        </p:attrNameLst>
                                      </p:cBhvr>
                                      <p:to>
                                        <p:strVal val="visible"/>
                                      </p:to>
                                    </p:set>
                                    <p:animEffect transition="in" filter="fade">
                                      <p:cBhvr>
                                        <p:cTn id="26" dur="500"/>
                                        <p:tgtEl>
                                          <p:spTgt spid="19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171"/>
                                        </p:tgtEl>
                                        <p:attrNameLst>
                                          <p:attrName>style.visibility</p:attrName>
                                        </p:attrNameLst>
                                      </p:cBhvr>
                                      <p:to>
                                        <p:strVal val="visible"/>
                                      </p:to>
                                    </p:set>
                                    <p:animEffect transition="in" filter="fade">
                                      <p:cBhvr>
                                        <p:cTn id="42" dur="500"/>
                                        <p:tgtEl>
                                          <p:spTgt spid="171"/>
                                        </p:tgtEl>
                                      </p:cBhvr>
                                    </p:animEffect>
                                  </p:childTnLst>
                                </p:cTn>
                              </p:par>
                              <p:par>
                                <p:cTn id="43" presetID="10" presetClass="entr" presetSubtype="0" fill="hold" nodeType="withEffect">
                                  <p:stCondLst>
                                    <p:cond delay="0"/>
                                  </p:stCondLst>
                                  <p:childTnLst>
                                    <p:set>
                                      <p:cBhvr>
                                        <p:cTn id="44" dur="1" fill="hold">
                                          <p:stCondLst>
                                            <p:cond delay="0"/>
                                          </p:stCondLst>
                                        </p:cTn>
                                        <p:tgtEl>
                                          <p:spTgt spid="230"/>
                                        </p:tgtEl>
                                        <p:attrNameLst>
                                          <p:attrName>style.visibility</p:attrName>
                                        </p:attrNameLst>
                                      </p:cBhvr>
                                      <p:to>
                                        <p:strVal val="visible"/>
                                      </p:to>
                                    </p:set>
                                    <p:animEffect transition="in" filter="fade">
                                      <p:cBhvr>
                                        <p:cTn id="45" dur="500"/>
                                        <p:tgtEl>
                                          <p:spTgt spid="23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xit" presetSubtype="0" fill="hold" grpId="0" nodeType="withEffect">
                                  <p:stCondLst>
                                    <p:cond delay="0"/>
                                  </p:stCondLst>
                                  <p:childTnLst>
                                    <p:animEffect transition="out" filter="fade">
                                      <p:cBhvr>
                                        <p:cTn id="52" dur="500"/>
                                        <p:tgtEl>
                                          <p:spTgt spid="25"/>
                                        </p:tgtEl>
                                      </p:cBhvr>
                                    </p:animEffect>
                                    <p:set>
                                      <p:cBhvr>
                                        <p:cTn id="53" dur="1" fill="hold">
                                          <p:stCondLst>
                                            <p:cond delay="499"/>
                                          </p:stCondLst>
                                        </p:cTn>
                                        <p:tgtEl>
                                          <p:spTgt spid="2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nodePh="1">
                                  <p:stCondLst>
                                    <p:cond delay="0"/>
                                  </p:stCondLst>
                                  <p:endCondLst>
                                    <p:cond evt="begin" delay="0">
                                      <p:tn val="56"/>
                                    </p:cond>
                                  </p:endCondLst>
                                  <p:childTnLst>
                                    <p:set>
                                      <p:cBhvr>
                                        <p:cTn id="57" dur="1" fill="hold">
                                          <p:stCondLst>
                                            <p:cond delay="0"/>
                                          </p:stCondLst>
                                        </p:cTn>
                                        <p:tgtEl>
                                          <p:spTgt spid="337"/>
                                        </p:tgtEl>
                                        <p:attrNameLst>
                                          <p:attrName>style.visibility</p:attrName>
                                        </p:attrNameLst>
                                      </p:cBhvr>
                                      <p:to>
                                        <p:strVal val="visible"/>
                                      </p:to>
                                    </p:set>
                                    <p:animEffect transition="in" filter="fade">
                                      <p:cBhvr>
                                        <p:cTn id="58" dur="500"/>
                                        <p:tgtEl>
                                          <p:spTgt spid="337"/>
                                        </p:tgtEl>
                                      </p:cBhvr>
                                    </p:animEffect>
                                  </p:childTnLst>
                                </p:cTn>
                              </p:par>
                              <p:par>
                                <p:cTn id="59" presetID="10" presetClass="entr" presetSubtype="0" fill="hold" nodeType="withEffect">
                                  <p:stCondLst>
                                    <p:cond delay="0"/>
                                  </p:stCondLst>
                                  <p:childTnLst>
                                    <p:set>
                                      <p:cBhvr>
                                        <p:cTn id="60" dur="1" fill="hold">
                                          <p:stCondLst>
                                            <p:cond delay="0"/>
                                          </p:stCondLst>
                                        </p:cTn>
                                        <p:tgtEl>
                                          <p:spTgt spid="109"/>
                                        </p:tgtEl>
                                        <p:attrNameLst>
                                          <p:attrName>style.visibility</p:attrName>
                                        </p:attrNameLst>
                                      </p:cBhvr>
                                      <p:to>
                                        <p:strVal val="visible"/>
                                      </p:to>
                                    </p:set>
                                    <p:animEffect transition="in" filter="fade">
                                      <p:cBhvr>
                                        <p:cTn id="61" dur="500"/>
                                        <p:tgtEl>
                                          <p:spTgt spid="109"/>
                                        </p:tgtEl>
                                      </p:cBhvr>
                                    </p:animEffect>
                                  </p:childTnLst>
                                </p:cTn>
                              </p:par>
                              <p:par>
                                <p:cTn id="62" presetID="10" presetClass="entr" presetSubtype="0" fill="hold" grpId="0" nodeType="withEffect" nodePh="1">
                                  <p:stCondLst>
                                    <p:cond delay="0"/>
                                  </p:stCondLst>
                                  <p:endCondLst>
                                    <p:cond evt="begin" delay="0">
                                      <p:tn val="62"/>
                                    </p:cond>
                                  </p:endCondLst>
                                  <p:childTnLst>
                                    <p:set>
                                      <p:cBhvr>
                                        <p:cTn id="63" dur="1" fill="hold">
                                          <p:stCondLst>
                                            <p:cond delay="0"/>
                                          </p:stCondLst>
                                        </p:cTn>
                                        <p:tgtEl>
                                          <p:spTgt spid="128"/>
                                        </p:tgtEl>
                                        <p:attrNameLst>
                                          <p:attrName>style.visibility</p:attrName>
                                        </p:attrNameLst>
                                      </p:cBhvr>
                                      <p:to>
                                        <p:strVal val="visible"/>
                                      </p:to>
                                    </p:set>
                                    <p:animEffect transition="in" filter="fade">
                                      <p:cBhvr>
                                        <p:cTn id="64" dur="500"/>
                                        <p:tgtEl>
                                          <p:spTgt spid="128"/>
                                        </p:tgtEl>
                                      </p:cBhvr>
                                    </p:animEffect>
                                  </p:childTnLst>
                                </p:cTn>
                              </p:par>
                              <p:par>
                                <p:cTn id="65" presetID="10" presetClass="entr" presetSubtype="0" fill="hold" grpId="0" nodeType="withEffect" nodePh="1">
                                  <p:stCondLst>
                                    <p:cond delay="0"/>
                                  </p:stCondLst>
                                  <p:endCondLst>
                                    <p:cond evt="begin" delay="0">
                                      <p:tn val="65"/>
                                    </p:cond>
                                  </p:endCondLst>
                                  <p:childTnLst>
                                    <p:set>
                                      <p:cBhvr>
                                        <p:cTn id="66" dur="1" fill="hold">
                                          <p:stCondLst>
                                            <p:cond delay="0"/>
                                          </p:stCondLst>
                                        </p:cTn>
                                        <p:tgtEl>
                                          <p:spTgt spid="129"/>
                                        </p:tgtEl>
                                        <p:attrNameLst>
                                          <p:attrName>style.visibility</p:attrName>
                                        </p:attrNameLst>
                                      </p:cBhvr>
                                      <p:to>
                                        <p:strVal val="visible"/>
                                      </p:to>
                                    </p:set>
                                    <p:animEffect transition="in" filter="fade">
                                      <p:cBhvr>
                                        <p:cTn id="67" dur="500"/>
                                        <p:tgtEl>
                                          <p:spTgt spid="129"/>
                                        </p:tgtEl>
                                      </p:cBhvr>
                                    </p:animEffect>
                                  </p:childTnLst>
                                </p:cTn>
                              </p:par>
                              <p:par>
                                <p:cTn id="68" presetID="10" presetClass="entr" presetSubtype="0" fill="hold"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500"/>
                                        <p:tgtEl>
                                          <p:spTgt spid="5"/>
                                        </p:tgtEl>
                                      </p:cBhvr>
                                    </p:animEffect>
                                  </p:childTnLst>
                                </p:cTn>
                              </p:par>
                              <p:par>
                                <p:cTn id="71" presetID="10" presetClass="entr" presetSubtype="0" fill="hold" nodeType="withEffect">
                                  <p:stCondLst>
                                    <p:cond delay="0"/>
                                  </p:stCondLst>
                                  <p:childTnLst>
                                    <p:set>
                                      <p:cBhvr>
                                        <p:cTn id="72" dur="1" fill="hold">
                                          <p:stCondLst>
                                            <p:cond delay="0"/>
                                          </p:stCondLst>
                                        </p:cTn>
                                        <p:tgtEl>
                                          <p:spTgt spid="340"/>
                                        </p:tgtEl>
                                        <p:attrNameLst>
                                          <p:attrName>style.visibility</p:attrName>
                                        </p:attrNameLst>
                                      </p:cBhvr>
                                      <p:to>
                                        <p:strVal val="visible"/>
                                      </p:to>
                                    </p:set>
                                    <p:animEffect transition="in" filter="fade">
                                      <p:cBhvr>
                                        <p:cTn id="73" dur="500"/>
                                        <p:tgtEl>
                                          <p:spTgt spid="340"/>
                                        </p:tgtEl>
                                      </p:cBhvr>
                                    </p:animEffect>
                                  </p:childTnLst>
                                </p:cTn>
                              </p:par>
                              <p:par>
                                <p:cTn id="74" presetID="10" presetClass="entr" presetSubtype="0" fill="hold" grpId="1"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97" grpId="0"/>
      <p:bldP spid="337" grpId="0"/>
      <p:bldP spid="128" grpId="0"/>
      <p:bldP spid="129" grpId="0"/>
      <p:bldP spid="170" grpId="0"/>
      <p:bldP spid="25" grpId="0" animBg="1"/>
      <p:bldP spid="2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0" y="444500"/>
            <a:ext cx="9226253" cy="368300"/>
          </a:xfrm>
        </p:spPr>
        <p:txBody>
          <a:bodyPr>
            <a:normAutofit fontScale="90000"/>
          </a:bodyPr>
          <a:lstStyle/>
          <a:p>
            <a:r>
              <a:rPr lang="en-US" dirty="0" smtClean="0"/>
              <a:t>Slip Detection</a:t>
            </a:r>
            <a:endParaRPr lang="en-US" dirty="0"/>
          </a:p>
        </p:txBody>
      </p:sp>
      <p:sp>
        <p:nvSpPr>
          <p:cNvPr id="8" name="Textplatzhalter 2"/>
          <p:cNvSpPr>
            <a:spLocks noGrp="1"/>
          </p:cNvSpPr>
          <p:nvPr>
            <p:ph type="body" idx="1"/>
          </p:nvPr>
        </p:nvSpPr>
        <p:spPr>
          <a:xfrm>
            <a:off x="0" y="1053306"/>
            <a:ext cx="9906000" cy="332584"/>
          </a:xfrm>
        </p:spPr>
        <p:txBody>
          <a:bodyPr/>
          <a:lstStyle/>
          <a:p>
            <a:r>
              <a:rPr lang="en-US" dirty="0" smtClean="0"/>
              <a:t>Relevant Hardware</a:t>
            </a:r>
            <a:endParaRPr lang="en-US" dirty="0"/>
          </a:p>
        </p:txBody>
      </p:sp>
      <p:sp>
        <p:nvSpPr>
          <p:cNvPr id="9" name="Inhaltsplatzhalter 3"/>
          <p:cNvSpPr>
            <a:spLocks noGrp="1"/>
          </p:cNvSpPr>
          <p:nvPr>
            <p:ph sz="half" idx="2"/>
          </p:nvPr>
        </p:nvSpPr>
        <p:spPr>
          <a:xfrm>
            <a:off x="0" y="1396998"/>
            <a:ext cx="9906000" cy="4711701"/>
          </a:xfrm>
        </p:spPr>
        <p:txBody>
          <a:bodyPr>
            <a:normAutofit/>
          </a:bodyPr>
          <a:lstStyle/>
          <a:p>
            <a:pPr lvl="1">
              <a:spcBef>
                <a:spcPts val="1800"/>
              </a:spcBef>
            </a:pPr>
            <a:r>
              <a:rPr lang="en-US" dirty="0"/>
              <a:t>Series Vehicle - Parallel Hybrid (P2</a:t>
            </a:r>
            <a:r>
              <a:rPr lang="en-US" dirty="0" smtClean="0"/>
              <a:t>)</a:t>
            </a:r>
            <a:endParaRPr lang="en-US" dirty="0"/>
          </a:p>
          <a:p>
            <a:pPr lvl="1">
              <a:spcBef>
                <a:spcPts val="1800"/>
              </a:spcBef>
            </a:pPr>
            <a:r>
              <a:rPr lang="en-US" dirty="0"/>
              <a:t>Inverter Bosch INVCON 2.0 </a:t>
            </a:r>
            <a:br>
              <a:rPr lang="en-US" dirty="0"/>
            </a:br>
            <a:r>
              <a:rPr lang="en-US" dirty="0"/>
              <a:t>(µC: </a:t>
            </a:r>
            <a:r>
              <a:rPr lang="en-US" dirty="0" err="1"/>
              <a:t>Tricore</a:t>
            </a:r>
            <a:r>
              <a:rPr lang="en-US" dirty="0"/>
              <a:t> 150MHz) </a:t>
            </a:r>
          </a:p>
          <a:p>
            <a:pPr lvl="1">
              <a:spcBef>
                <a:spcPts val="1800"/>
              </a:spcBef>
            </a:pPr>
            <a:r>
              <a:rPr lang="en-US" dirty="0" smtClean="0"/>
              <a:t>Motor IMG 300 </a:t>
            </a:r>
            <a:br>
              <a:rPr lang="en-US" dirty="0" smtClean="0"/>
            </a:br>
            <a:r>
              <a:rPr lang="en-US" dirty="0" smtClean="0"/>
              <a:t>(max. 300Nm, 33kW)</a:t>
            </a:r>
          </a:p>
          <a:p>
            <a:pPr lvl="1">
              <a:spcBef>
                <a:spcPts val="1800"/>
              </a:spcBef>
            </a:pPr>
            <a:r>
              <a:rPr lang="en-US" dirty="0" smtClean="0"/>
              <a:t>8 gear transmission</a:t>
            </a:r>
          </a:p>
          <a:p>
            <a:pPr lvl="1">
              <a:spcBef>
                <a:spcPts val="1800"/>
              </a:spcBef>
            </a:pPr>
            <a:r>
              <a:rPr lang="en-US" dirty="0"/>
              <a:t>Torque converter</a:t>
            </a:r>
          </a:p>
          <a:p>
            <a:pPr lvl="1"/>
            <a:endParaRPr lang="en-US" dirty="0"/>
          </a:p>
          <a:p>
            <a:pPr lvl="1"/>
            <a:r>
              <a:rPr lang="en-US" dirty="0" smtClean="0"/>
              <a:t>Validation on test track </a:t>
            </a:r>
            <a:br>
              <a:rPr lang="en-US" dirty="0" smtClean="0"/>
            </a:br>
            <a:r>
              <a:rPr lang="en-US" dirty="0" smtClean="0"/>
              <a:t>at Bosch Engineering</a:t>
            </a:r>
            <a:endParaRPr lang="en-US" dirty="0"/>
          </a:p>
        </p:txBody>
      </p:sp>
      <p:sp>
        <p:nvSpPr>
          <p:cNvPr id="2" name="Foliennummernplatzhalter 1"/>
          <p:cNvSpPr>
            <a:spLocks noGrp="1"/>
          </p:cNvSpPr>
          <p:nvPr>
            <p:ph type="sldNum" sz="quarter" idx="12"/>
          </p:nvPr>
        </p:nvSpPr>
        <p:spPr/>
        <p:txBody>
          <a:bodyPr/>
          <a:lstStyle/>
          <a:p>
            <a:fld id="{32F36B79-3ACB-4ABE-9496-E272B2366BFF}" type="slidenum">
              <a:rPr lang="en-US" smtClean="0"/>
              <a:pPr/>
              <a:t>16</a:t>
            </a:fld>
            <a:endParaRPr lang="en-US" dirty="0"/>
          </a:p>
        </p:txBody>
      </p:sp>
      <p:grpSp>
        <p:nvGrpSpPr>
          <p:cNvPr id="10" name="Gruppieren 55"/>
          <p:cNvGrpSpPr>
            <a:grpSpLocks/>
          </p:cNvGrpSpPr>
          <p:nvPr/>
        </p:nvGrpSpPr>
        <p:grpSpPr bwMode="auto">
          <a:xfrm>
            <a:off x="4701212" y="1295400"/>
            <a:ext cx="5093513" cy="3733802"/>
            <a:chOff x="3745686" y="1295400"/>
            <a:chExt cx="5093513" cy="3733802"/>
          </a:xfrm>
        </p:grpSpPr>
        <p:grpSp>
          <p:nvGrpSpPr>
            <p:cNvPr id="12" name="Gruppieren 57"/>
            <p:cNvGrpSpPr>
              <a:grpSpLocks/>
            </p:cNvGrpSpPr>
            <p:nvPr/>
          </p:nvGrpSpPr>
          <p:grpSpPr bwMode="auto">
            <a:xfrm>
              <a:off x="3745686" y="2613395"/>
              <a:ext cx="1867714" cy="2088780"/>
              <a:chOff x="3745686" y="2613395"/>
              <a:chExt cx="1867714" cy="2088780"/>
            </a:xfrm>
          </p:grpSpPr>
          <p:pic>
            <p:nvPicPr>
              <p:cNvPr id="29" name="Picture 82"/>
              <p:cNvPicPr>
                <a:picLocks noChangeAspect="1" noChangeArrowheads="1"/>
              </p:cNvPicPr>
              <p:nvPr>
                <p:custDataLst>
                  <p:tags r:id="rId11"/>
                </p:custDataLst>
              </p:nvPr>
            </p:nvPicPr>
            <p:blipFill>
              <a:blip r:embed="rId18" cstate="print"/>
              <a:srcRect/>
              <a:stretch>
                <a:fillRect/>
              </a:stretch>
            </p:blipFill>
            <p:spPr bwMode="auto">
              <a:xfrm>
                <a:off x="3745686" y="2613395"/>
                <a:ext cx="1453335" cy="1074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30" name="Gruppieren 185_"/>
              <p:cNvGrpSpPr>
                <a:grpSpLocks/>
              </p:cNvGrpSpPr>
              <p:nvPr/>
            </p:nvGrpSpPr>
            <p:grpSpPr bwMode="auto">
              <a:xfrm>
                <a:off x="4285212" y="3667782"/>
                <a:ext cx="1001978" cy="436400"/>
                <a:chOff x="577568" y="1717950"/>
                <a:chExt cx="935167" cy="409564"/>
              </a:xfrm>
            </p:grpSpPr>
            <p:sp>
              <p:nvSpPr>
                <p:cNvPr id="32" name="Text Box 26__0"/>
                <p:cNvSpPr txBox="1">
                  <a:spLocks noChangeArrowheads="1"/>
                </p:cNvSpPr>
                <p:nvPr>
                  <p:custDataLst>
                    <p:tags r:id="rId13"/>
                  </p:custDataLst>
                </p:nvPr>
              </p:nvSpPr>
              <p:spPr bwMode="auto">
                <a:xfrm>
                  <a:off x="577568" y="1790105"/>
                  <a:ext cx="935167" cy="33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tIns="36000" rIns="720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de-DE" b="1" dirty="0" smtClean="0">
                      <a:solidFill>
                        <a:schemeClr val="tx2"/>
                      </a:solidFill>
                      <a:latin typeface="+mn-lt"/>
                    </a:rPr>
                    <a:t>ECU</a:t>
                  </a:r>
                  <a:endParaRPr lang="en-US" altLang="de-DE" b="1" dirty="0">
                    <a:solidFill>
                      <a:schemeClr val="tx2"/>
                    </a:solidFill>
                    <a:latin typeface="+mn-lt"/>
                  </a:endParaRPr>
                </a:p>
              </p:txBody>
            </p:sp>
            <p:grpSp>
              <p:nvGrpSpPr>
                <p:cNvPr id="33" name="Gruppieren 110"/>
                <p:cNvGrpSpPr>
                  <a:grpSpLocks/>
                </p:cNvGrpSpPr>
                <p:nvPr/>
              </p:nvGrpSpPr>
              <p:grpSpPr bwMode="auto">
                <a:xfrm>
                  <a:off x="936103" y="1717950"/>
                  <a:ext cx="576263" cy="71438"/>
                  <a:chOff x="1685925" y="3937000"/>
                  <a:chExt cx="576263" cy="71438"/>
                </a:xfrm>
              </p:grpSpPr>
              <p:sp>
                <p:nvSpPr>
                  <p:cNvPr id="34" name="Line 760000"/>
                  <p:cNvSpPr>
                    <a:spLocks noChangeShapeType="1"/>
                  </p:cNvSpPr>
                  <p:nvPr>
                    <p:custDataLst>
                      <p:tags r:id="rId14"/>
                    </p:custDataLst>
                  </p:nvPr>
                </p:nvSpPr>
                <p:spPr bwMode="auto">
                  <a:xfrm>
                    <a:off x="1701734" y="4006405"/>
                    <a:ext cx="560062" cy="0"/>
                  </a:xfrm>
                  <a:prstGeom prst="line">
                    <a:avLst/>
                  </a:prstGeom>
                  <a:noFill/>
                  <a:ln w="12700">
                    <a:solidFill>
                      <a:schemeClr val="accent1"/>
                    </a:solidFill>
                    <a:round/>
                    <a:headEnd/>
                    <a:tailEnd/>
                  </a:ln>
                </p:spPr>
                <p:txBody>
                  <a:bodyPr/>
                  <a:lstStyle/>
                  <a:p>
                    <a:pPr>
                      <a:defRPr/>
                    </a:pPr>
                    <a:endParaRPr lang="en-US" b="1" dirty="0">
                      <a:solidFill>
                        <a:schemeClr val="accent1"/>
                      </a:solidFill>
                    </a:endParaRPr>
                  </a:p>
                </p:txBody>
              </p:sp>
              <p:sp>
                <p:nvSpPr>
                  <p:cNvPr id="35" name="Line 780000"/>
                  <p:cNvSpPr>
                    <a:spLocks noChangeShapeType="1"/>
                  </p:cNvSpPr>
                  <p:nvPr>
                    <p:custDataLst>
                      <p:tags r:id="rId15"/>
                    </p:custDataLst>
                  </p:nvPr>
                </p:nvSpPr>
                <p:spPr bwMode="auto">
                  <a:xfrm flipV="1">
                    <a:off x="2261796" y="3936381"/>
                    <a:ext cx="0" cy="71514"/>
                  </a:xfrm>
                  <a:prstGeom prst="line">
                    <a:avLst/>
                  </a:prstGeom>
                  <a:noFill/>
                  <a:ln w="12700">
                    <a:solidFill>
                      <a:schemeClr val="accent1"/>
                    </a:solidFill>
                    <a:round/>
                    <a:headEnd/>
                    <a:tailEnd/>
                  </a:ln>
                </p:spPr>
                <p:txBody>
                  <a:bodyPr/>
                  <a:lstStyle/>
                  <a:p>
                    <a:pPr>
                      <a:defRPr/>
                    </a:pPr>
                    <a:endParaRPr lang="en-US" b="1" dirty="0">
                      <a:solidFill>
                        <a:schemeClr val="accent1"/>
                      </a:solidFill>
                    </a:endParaRPr>
                  </a:p>
                </p:txBody>
              </p:sp>
            </p:grpSp>
          </p:grpSp>
          <p:cxnSp>
            <p:nvCxnSpPr>
              <p:cNvPr id="31" name="Gerade Verbindung 76"/>
              <p:cNvCxnSpPr>
                <a:stCxn id="34" idx="1"/>
              </p:cNvCxnSpPr>
              <p:nvPr>
                <p:custDataLst>
                  <p:tags r:id="rId12"/>
                </p:custDataLst>
              </p:nvPr>
            </p:nvCxnSpPr>
            <p:spPr bwMode="auto">
              <a:xfrm>
                <a:off x="5286375" y="3743325"/>
                <a:ext cx="327025" cy="95885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 name="Gruppieren 46"/>
            <p:cNvGrpSpPr>
              <a:grpSpLocks/>
            </p:cNvGrpSpPr>
            <p:nvPr/>
          </p:nvGrpSpPr>
          <p:grpSpPr bwMode="auto">
            <a:xfrm>
              <a:off x="6969124" y="3208317"/>
              <a:ext cx="1870075" cy="1820885"/>
              <a:chOff x="7238928" y="3171207"/>
              <a:chExt cx="1617734" cy="1579799"/>
            </a:xfrm>
          </p:grpSpPr>
          <p:pic>
            <p:nvPicPr>
              <p:cNvPr id="22" name="Picture 81"/>
              <p:cNvPicPr>
                <a:picLocks noChangeAspect="1" noChangeArrowheads="1"/>
              </p:cNvPicPr>
              <p:nvPr>
                <p:custDataLst>
                  <p:tags r:id="rId6"/>
                </p:custDataLst>
              </p:nvPr>
            </p:nvPicPr>
            <p:blipFill>
              <a:blip r:embed="rId19" cstate="print"/>
              <a:stretch>
                <a:fillRect/>
              </a:stretch>
            </p:blipFill>
            <p:spPr bwMode="auto">
              <a:xfrm>
                <a:off x="7521462" y="3171207"/>
                <a:ext cx="1335200" cy="9602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3" name="Gruppieren 240"/>
              <p:cNvGrpSpPr>
                <a:grpSpLocks/>
              </p:cNvGrpSpPr>
              <p:nvPr/>
            </p:nvGrpSpPr>
            <p:grpSpPr bwMode="auto">
              <a:xfrm>
                <a:off x="7454900" y="4132264"/>
                <a:ext cx="1401762" cy="618742"/>
                <a:chOff x="935905" y="1717948"/>
                <a:chExt cx="1512367" cy="666529"/>
              </a:xfrm>
            </p:grpSpPr>
            <p:sp>
              <p:nvSpPr>
                <p:cNvPr id="25" name="Text Box 26__00000000"/>
                <p:cNvSpPr txBox="1">
                  <a:spLocks noChangeArrowheads="1"/>
                </p:cNvSpPr>
                <p:nvPr>
                  <p:custDataLst>
                    <p:tags r:id="rId8"/>
                  </p:custDataLst>
                </p:nvPr>
              </p:nvSpPr>
              <p:spPr bwMode="auto">
                <a:xfrm>
                  <a:off x="935905" y="1789584"/>
                  <a:ext cx="1512367" cy="594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tIns="36000" rIns="720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b="1" dirty="0" smtClean="0">
                      <a:solidFill>
                        <a:schemeClr val="tx2"/>
                      </a:solidFill>
                      <a:latin typeface="+mn-lt"/>
                    </a:rPr>
                    <a:t>Electrical</a:t>
                  </a:r>
                </a:p>
                <a:p>
                  <a:pPr eaLnBrk="1" hangingPunct="1"/>
                  <a:r>
                    <a:rPr lang="en-US" altLang="de-DE" b="1" dirty="0" smtClean="0">
                      <a:solidFill>
                        <a:schemeClr val="tx2"/>
                      </a:solidFill>
                      <a:latin typeface="+mn-lt"/>
                    </a:rPr>
                    <a:t>machine</a:t>
                  </a:r>
                  <a:endParaRPr lang="en-US" altLang="de-DE" b="1" dirty="0">
                    <a:solidFill>
                      <a:schemeClr val="tx2"/>
                    </a:solidFill>
                    <a:latin typeface="+mn-lt"/>
                  </a:endParaRPr>
                </a:p>
              </p:txBody>
            </p:sp>
            <p:grpSp>
              <p:nvGrpSpPr>
                <p:cNvPr id="26" name="Gruppieren 110"/>
                <p:cNvGrpSpPr>
                  <a:grpSpLocks/>
                </p:cNvGrpSpPr>
                <p:nvPr/>
              </p:nvGrpSpPr>
              <p:grpSpPr bwMode="auto">
                <a:xfrm>
                  <a:off x="935905" y="1717948"/>
                  <a:ext cx="576263" cy="71438"/>
                  <a:chOff x="1685726" y="3937000"/>
                  <a:chExt cx="576263" cy="71438"/>
                </a:xfrm>
              </p:grpSpPr>
              <p:sp>
                <p:nvSpPr>
                  <p:cNvPr id="27" name="Line 7600000000000"/>
                  <p:cNvSpPr>
                    <a:spLocks noChangeShapeType="1"/>
                  </p:cNvSpPr>
                  <p:nvPr>
                    <p:custDataLst>
                      <p:tags r:id="rId9"/>
                    </p:custDataLst>
                  </p:nvPr>
                </p:nvSpPr>
                <p:spPr bwMode="auto">
                  <a:xfrm>
                    <a:off x="1685332" y="4007087"/>
                    <a:ext cx="574879" cy="0"/>
                  </a:xfrm>
                  <a:prstGeom prst="line">
                    <a:avLst/>
                  </a:prstGeom>
                  <a:noFill/>
                  <a:ln w="12700">
                    <a:solidFill>
                      <a:schemeClr val="accent1"/>
                    </a:solidFill>
                    <a:round/>
                    <a:headEnd/>
                    <a:tailEnd/>
                  </a:ln>
                </p:spPr>
                <p:txBody>
                  <a:bodyPr/>
                  <a:lstStyle/>
                  <a:p>
                    <a:pPr>
                      <a:defRPr/>
                    </a:pPr>
                    <a:endParaRPr lang="en-US" b="1" dirty="0">
                      <a:solidFill>
                        <a:schemeClr val="tx2"/>
                      </a:solidFill>
                    </a:endParaRPr>
                  </a:p>
                </p:txBody>
              </p:sp>
              <p:sp>
                <p:nvSpPr>
                  <p:cNvPr id="28" name="Line 7800000000000"/>
                  <p:cNvSpPr>
                    <a:spLocks noChangeShapeType="1"/>
                  </p:cNvSpPr>
                  <p:nvPr>
                    <p:custDataLst>
                      <p:tags r:id="rId10"/>
                    </p:custDataLst>
                  </p:nvPr>
                </p:nvSpPr>
                <p:spPr bwMode="auto">
                  <a:xfrm flipV="1">
                    <a:off x="1685332" y="3937353"/>
                    <a:ext cx="0" cy="71217"/>
                  </a:xfrm>
                  <a:prstGeom prst="line">
                    <a:avLst/>
                  </a:prstGeom>
                  <a:noFill/>
                  <a:ln w="12700">
                    <a:solidFill>
                      <a:schemeClr val="accent1"/>
                    </a:solidFill>
                    <a:round/>
                    <a:headEnd/>
                    <a:tailEnd/>
                  </a:ln>
                </p:spPr>
                <p:txBody>
                  <a:bodyPr/>
                  <a:lstStyle/>
                  <a:p>
                    <a:pPr>
                      <a:defRPr/>
                    </a:pPr>
                    <a:endParaRPr lang="en-US" b="1" dirty="0">
                      <a:solidFill>
                        <a:schemeClr val="tx2"/>
                      </a:solidFill>
                    </a:endParaRPr>
                  </a:p>
                </p:txBody>
              </p:sp>
            </p:grpSp>
          </p:grpSp>
          <p:cxnSp>
            <p:nvCxnSpPr>
              <p:cNvPr id="24" name="Gerade Verbindung 69"/>
              <p:cNvCxnSpPr>
                <a:stCxn id="27" idx="0"/>
              </p:cNvCxnSpPr>
              <p:nvPr>
                <p:custDataLst>
                  <p:tags r:id="rId7"/>
                </p:custDataLst>
              </p:nvPr>
            </p:nvCxnSpPr>
            <p:spPr>
              <a:xfrm flipH="1">
                <a:off x="7238928" y="4197322"/>
                <a:ext cx="215607" cy="26995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 name="Gruppieren 59"/>
            <p:cNvGrpSpPr>
              <a:grpSpLocks/>
            </p:cNvGrpSpPr>
            <p:nvPr/>
          </p:nvGrpSpPr>
          <p:grpSpPr bwMode="auto">
            <a:xfrm>
              <a:off x="5973763" y="1295400"/>
              <a:ext cx="1559619" cy="3406775"/>
              <a:chOff x="5973763" y="1295400"/>
              <a:chExt cx="1559619" cy="3406775"/>
            </a:xfrm>
          </p:grpSpPr>
          <p:pic>
            <p:nvPicPr>
              <p:cNvPr id="15" name="Picture 80"/>
              <p:cNvPicPr>
                <a:picLocks noChangeAspect="1" noChangeArrowheads="1"/>
              </p:cNvPicPr>
              <p:nvPr>
                <p:custDataLst>
                  <p:tags r:id="rId1"/>
                </p:custDataLst>
              </p:nvPr>
            </p:nvPicPr>
            <p:blipFill>
              <a:blip r:embed="rId20" cstate="print"/>
              <a:srcRect/>
              <a:stretch>
                <a:fillRect/>
              </a:stretch>
            </p:blipFill>
            <p:spPr bwMode="auto">
              <a:xfrm>
                <a:off x="6101702" y="1295400"/>
                <a:ext cx="1431680" cy="10608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6" name="Gruppieren 240"/>
              <p:cNvGrpSpPr>
                <a:grpSpLocks/>
              </p:cNvGrpSpPr>
              <p:nvPr/>
            </p:nvGrpSpPr>
            <p:grpSpPr bwMode="auto">
              <a:xfrm>
                <a:off x="6087021" y="2356285"/>
                <a:ext cx="1440064" cy="714235"/>
                <a:chOff x="935905" y="1717948"/>
                <a:chExt cx="1344042" cy="667240"/>
              </a:xfrm>
            </p:grpSpPr>
            <p:sp>
              <p:nvSpPr>
                <p:cNvPr id="18" name="Text Box 26__00000000"/>
                <p:cNvSpPr txBox="1">
                  <a:spLocks noChangeArrowheads="1"/>
                </p:cNvSpPr>
                <p:nvPr>
                  <p:custDataLst>
                    <p:tags r:id="rId3"/>
                  </p:custDataLst>
                </p:nvPr>
              </p:nvSpPr>
              <p:spPr bwMode="auto">
                <a:xfrm>
                  <a:off x="936169" y="1790554"/>
                  <a:ext cx="1343778" cy="59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tIns="36000" rIns="720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b="1" dirty="0" smtClean="0">
                      <a:solidFill>
                        <a:schemeClr val="tx2"/>
                      </a:solidFill>
                      <a:latin typeface="+mn-lt"/>
                    </a:rPr>
                    <a:t>Power </a:t>
                  </a:r>
                </a:p>
                <a:p>
                  <a:pPr eaLnBrk="1" hangingPunct="1"/>
                  <a:r>
                    <a:rPr lang="en-US" altLang="de-DE" b="1" dirty="0" smtClean="0">
                      <a:solidFill>
                        <a:schemeClr val="tx2"/>
                      </a:solidFill>
                      <a:latin typeface="+mn-lt"/>
                    </a:rPr>
                    <a:t>electronics</a:t>
                  </a:r>
                  <a:endParaRPr lang="en-US" altLang="de-DE" b="1" dirty="0">
                    <a:solidFill>
                      <a:schemeClr val="tx2"/>
                    </a:solidFill>
                    <a:latin typeface="+mn-lt"/>
                  </a:endParaRPr>
                </a:p>
              </p:txBody>
            </p:sp>
            <p:grpSp>
              <p:nvGrpSpPr>
                <p:cNvPr id="19" name="Gruppieren 110"/>
                <p:cNvGrpSpPr>
                  <a:grpSpLocks/>
                </p:cNvGrpSpPr>
                <p:nvPr/>
              </p:nvGrpSpPr>
              <p:grpSpPr bwMode="auto">
                <a:xfrm>
                  <a:off x="935905" y="1717948"/>
                  <a:ext cx="576263" cy="71438"/>
                  <a:chOff x="1685726" y="3937000"/>
                  <a:chExt cx="576263" cy="71438"/>
                </a:xfrm>
              </p:grpSpPr>
              <p:sp>
                <p:nvSpPr>
                  <p:cNvPr id="20" name="Line 7600000000000"/>
                  <p:cNvSpPr>
                    <a:spLocks noChangeShapeType="1"/>
                  </p:cNvSpPr>
                  <p:nvPr>
                    <p:custDataLst>
                      <p:tags r:id="rId4"/>
                    </p:custDataLst>
                  </p:nvPr>
                </p:nvSpPr>
                <p:spPr bwMode="auto">
                  <a:xfrm>
                    <a:off x="1685216" y="4022610"/>
                    <a:ext cx="576361" cy="0"/>
                  </a:xfrm>
                  <a:prstGeom prst="line">
                    <a:avLst/>
                  </a:prstGeom>
                  <a:noFill/>
                  <a:ln w="12700">
                    <a:solidFill>
                      <a:schemeClr val="accent1"/>
                    </a:solidFill>
                    <a:round/>
                    <a:headEnd/>
                    <a:tailEnd/>
                  </a:ln>
                </p:spPr>
                <p:txBody>
                  <a:bodyPr/>
                  <a:lstStyle/>
                  <a:p>
                    <a:pPr>
                      <a:defRPr/>
                    </a:pPr>
                    <a:endParaRPr lang="en-US" b="1" dirty="0">
                      <a:solidFill>
                        <a:schemeClr val="tx2"/>
                      </a:solidFill>
                    </a:endParaRPr>
                  </a:p>
                </p:txBody>
              </p:sp>
              <p:sp>
                <p:nvSpPr>
                  <p:cNvPr id="21" name="Line 7800000000000"/>
                  <p:cNvSpPr>
                    <a:spLocks noChangeShapeType="1"/>
                  </p:cNvSpPr>
                  <p:nvPr>
                    <p:custDataLst>
                      <p:tags r:id="rId5"/>
                    </p:custDataLst>
                  </p:nvPr>
                </p:nvSpPr>
                <p:spPr bwMode="auto">
                  <a:xfrm flipV="1">
                    <a:off x="1685216" y="3938077"/>
                    <a:ext cx="0" cy="86016"/>
                  </a:xfrm>
                  <a:prstGeom prst="line">
                    <a:avLst/>
                  </a:prstGeom>
                  <a:noFill/>
                  <a:ln w="12700">
                    <a:solidFill>
                      <a:schemeClr val="accent1"/>
                    </a:solidFill>
                    <a:round/>
                    <a:headEnd/>
                    <a:tailEnd/>
                  </a:ln>
                </p:spPr>
                <p:txBody>
                  <a:bodyPr/>
                  <a:lstStyle/>
                  <a:p>
                    <a:pPr>
                      <a:defRPr/>
                    </a:pPr>
                    <a:endParaRPr lang="en-US" b="1" dirty="0">
                      <a:solidFill>
                        <a:schemeClr val="tx2"/>
                      </a:solidFill>
                    </a:endParaRPr>
                  </a:p>
                </p:txBody>
              </p:sp>
            </p:grpSp>
          </p:grpSp>
          <p:cxnSp>
            <p:nvCxnSpPr>
              <p:cNvPr id="17" name="Gerade Verbindung 62"/>
              <p:cNvCxnSpPr>
                <a:stCxn id="20" idx="0"/>
              </p:cNvCxnSpPr>
              <p:nvPr>
                <p:custDataLst>
                  <p:tags r:id="rId2"/>
                </p:custDataLst>
              </p:nvPr>
            </p:nvCxnSpPr>
            <p:spPr bwMode="auto">
              <a:xfrm flipH="1">
                <a:off x="5973763" y="2447925"/>
                <a:ext cx="114300" cy="225425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pic>
        <p:nvPicPr>
          <p:cNvPr id="9218" name="Picture 2" descr="http://p5.focus.de/img/fotos/origs5740486/0498683847-w467-h330-o-q75-p5/porsche-panamera-4.jpg"/>
          <p:cNvPicPr>
            <a:picLocks noChangeAspect="1" noChangeArrowheads="1"/>
          </p:cNvPicPr>
          <p:nvPr/>
        </p:nvPicPr>
        <p:blipFill rotWithShape="1">
          <a:blip r:embed="rId21">
            <a:clrChange>
              <a:clrFrom>
                <a:srgbClr val="F5F5F5"/>
              </a:clrFrom>
              <a:clrTo>
                <a:srgbClr val="F5F5F5">
                  <a:alpha val="0"/>
                </a:srgbClr>
              </a:clrTo>
            </a:clrChange>
            <a:extLst>
              <a:ext uri="{28A0092B-C50C-407E-A947-70E740481C1C}">
                <a14:useLocalDpi xmlns:a14="http://schemas.microsoft.com/office/drawing/2010/main" val="0"/>
              </a:ext>
            </a:extLst>
          </a:blip>
          <a:srcRect l="5218" t="18889" r="5852" b="8068"/>
          <a:stretch/>
        </p:blipFill>
        <p:spPr bwMode="auto">
          <a:xfrm>
            <a:off x="5198999" y="4682537"/>
            <a:ext cx="3054481" cy="1772827"/>
          </a:xfrm>
          <a:prstGeom prst="rect">
            <a:avLst/>
          </a:prstGeom>
          <a:noFill/>
          <a:extLst>
            <a:ext uri="{909E8E84-426E-40DD-AFC4-6F175D3DCCD1}">
              <a14:hiddenFill xmlns:a14="http://schemas.microsoft.com/office/drawing/2010/main">
                <a:solidFill>
                  <a:srgbClr val="FFFFFF"/>
                </a:solidFill>
              </a14:hiddenFill>
            </a:ext>
          </a:extLst>
        </p:spPr>
      </p:pic>
      <p:sp>
        <p:nvSpPr>
          <p:cNvPr id="37" name="Textfeld 36"/>
          <p:cNvSpPr txBox="1"/>
          <p:nvPr/>
        </p:nvSpPr>
        <p:spPr>
          <a:xfrm>
            <a:off x="6567251" y="6162915"/>
            <a:ext cx="1625830" cy="276999"/>
          </a:xfrm>
          <a:prstGeom prst="rect">
            <a:avLst/>
          </a:prstGeom>
          <a:noFill/>
        </p:spPr>
        <p:txBody>
          <a:bodyPr wrap="none" rtlCol="0">
            <a:spAutoFit/>
          </a:bodyPr>
          <a:lstStyle/>
          <a:p>
            <a:r>
              <a:rPr lang="en-US" sz="1200" smtClean="0"/>
              <a:t>Source: Porsche, Bosch</a:t>
            </a:r>
            <a:endParaRPr lang="en-US" sz="1200" dirty="0"/>
          </a:p>
        </p:txBody>
      </p:sp>
    </p:spTree>
    <p:extLst>
      <p:ext uri="{BB962C8B-B14F-4D97-AF65-F5344CB8AC3E}">
        <p14:creationId xmlns:p14="http://schemas.microsoft.com/office/powerpoint/2010/main" val="265135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0" y="444500"/>
            <a:ext cx="9226253" cy="368300"/>
          </a:xfrm>
        </p:spPr>
        <p:txBody>
          <a:bodyPr>
            <a:normAutofit fontScale="90000"/>
          </a:bodyPr>
          <a:lstStyle/>
          <a:p>
            <a:r>
              <a:rPr lang="en-US" dirty="0" smtClean="0"/>
              <a:t>Slip Detection</a:t>
            </a:r>
            <a:endParaRPr lang="en-US" dirty="0"/>
          </a:p>
        </p:txBody>
      </p:sp>
      <p:sp>
        <p:nvSpPr>
          <p:cNvPr id="8" name="Textplatzhalter 2"/>
          <p:cNvSpPr>
            <a:spLocks noGrp="1"/>
          </p:cNvSpPr>
          <p:nvPr>
            <p:ph type="body" idx="1"/>
          </p:nvPr>
        </p:nvSpPr>
        <p:spPr>
          <a:xfrm>
            <a:off x="0" y="1053306"/>
            <a:ext cx="9906000" cy="332584"/>
          </a:xfrm>
        </p:spPr>
        <p:txBody>
          <a:bodyPr/>
          <a:lstStyle/>
          <a:p>
            <a:r>
              <a:rPr lang="en-US" dirty="0" smtClean="0"/>
              <a:t>Relevant Adaptations</a:t>
            </a:r>
            <a:endParaRPr lang="en-US" dirty="0"/>
          </a:p>
        </p:txBody>
      </p:sp>
      <p:sp>
        <p:nvSpPr>
          <p:cNvPr id="9" name="Inhaltsplatzhalter 3"/>
          <p:cNvSpPr>
            <a:spLocks noGrp="1"/>
          </p:cNvSpPr>
          <p:nvPr>
            <p:ph sz="half" idx="2"/>
          </p:nvPr>
        </p:nvSpPr>
        <p:spPr>
          <a:xfrm>
            <a:off x="0" y="1396998"/>
            <a:ext cx="9906000" cy="4711701"/>
          </a:xfrm>
        </p:spPr>
        <p:txBody>
          <a:bodyPr>
            <a:normAutofit/>
          </a:bodyPr>
          <a:lstStyle/>
          <a:p>
            <a:pPr lvl="1">
              <a:spcBef>
                <a:spcPts val="1800"/>
              </a:spcBef>
            </a:pPr>
            <a:r>
              <a:rPr lang="en-US" dirty="0"/>
              <a:t>Calibration for </a:t>
            </a:r>
            <a:br>
              <a:rPr lang="en-US" dirty="0"/>
            </a:br>
            <a:r>
              <a:rPr lang="en-US" dirty="0"/>
              <a:t>higher recuperation torque</a:t>
            </a:r>
          </a:p>
          <a:p>
            <a:pPr lvl="1">
              <a:spcBef>
                <a:spcPts val="1800"/>
              </a:spcBef>
            </a:pPr>
            <a:r>
              <a:rPr lang="en-US" dirty="0"/>
              <a:t>Combustion engine </a:t>
            </a:r>
            <a:r>
              <a:rPr lang="en-US" dirty="0" smtClean="0"/>
              <a:t/>
            </a:r>
            <a:br>
              <a:rPr lang="en-US" dirty="0" smtClean="0"/>
            </a:br>
            <a:r>
              <a:rPr lang="en-US" dirty="0" smtClean="0"/>
              <a:t>deactivated </a:t>
            </a:r>
            <a:endParaRPr lang="en-US" dirty="0"/>
          </a:p>
          <a:p>
            <a:pPr lvl="1">
              <a:spcBef>
                <a:spcPts val="1800"/>
              </a:spcBef>
            </a:pPr>
            <a:r>
              <a:rPr lang="en-US" dirty="0" smtClean="0"/>
              <a:t>Stability system deactivated</a:t>
            </a:r>
            <a:endParaRPr lang="en-US" dirty="0"/>
          </a:p>
          <a:p>
            <a:pPr lvl="1">
              <a:spcBef>
                <a:spcPts val="1800"/>
              </a:spcBef>
            </a:pPr>
            <a:r>
              <a:rPr lang="en-US" dirty="0"/>
              <a:t>Software implementation </a:t>
            </a:r>
            <a:br>
              <a:rPr lang="en-US" dirty="0"/>
            </a:br>
            <a:r>
              <a:rPr lang="en-US" dirty="0"/>
              <a:t>of </a:t>
            </a:r>
            <a:r>
              <a:rPr lang="en-US" dirty="0" smtClean="0"/>
              <a:t>slip detection in inverter</a:t>
            </a:r>
            <a:endParaRPr lang="en-US" dirty="0"/>
          </a:p>
        </p:txBody>
      </p:sp>
      <p:sp>
        <p:nvSpPr>
          <p:cNvPr id="2" name="Foliennummernplatzhalter 1"/>
          <p:cNvSpPr>
            <a:spLocks noGrp="1"/>
          </p:cNvSpPr>
          <p:nvPr>
            <p:ph type="sldNum" sz="quarter" idx="12"/>
          </p:nvPr>
        </p:nvSpPr>
        <p:spPr/>
        <p:txBody>
          <a:bodyPr/>
          <a:lstStyle/>
          <a:p>
            <a:fld id="{32F36B79-3ACB-4ABE-9496-E272B2366BFF}" type="slidenum">
              <a:rPr lang="en-US" smtClean="0"/>
              <a:pPr/>
              <a:t>17</a:t>
            </a:fld>
            <a:endParaRPr lang="en-US" dirty="0"/>
          </a:p>
        </p:txBody>
      </p:sp>
      <p:grpSp>
        <p:nvGrpSpPr>
          <p:cNvPr id="10" name="Gruppieren 55"/>
          <p:cNvGrpSpPr>
            <a:grpSpLocks/>
          </p:cNvGrpSpPr>
          <p:nvPr/>
        </p:nvGrpSpPr>
        <p:grpSpPr bwMode="auto">
          <a:xfrm>
            <a:off x="4701212" y="1295400"/>
            <a:ext cx="5093513" cy="3733802"/>
            <a:chOff x="3745686" y="1295400"/>
            <a:chExt cx="5093513" cy="3733802"/>
          </a:xfrm>
        </p:grpSpPr>
        <p:grpSp>
          <p:nvGrpSpPr>
            <p:cNvPr id="12" name="Gruppieren 57"/>
            <p:cNvGrpSpPr>
              <a:grpSpLocks/>
            </p:cNvGrpSpPr>
            <p:nvPr/>
          </p:nvGrpSpPr>
          <p:grpSpPr bwMode="auto">
            <a:xfrm>
              <a:off x="3745686" y="2613395"/>
              <a:ext cx="1867714" cy="2088780"/>
              <a:chOff x="3745686" y="2613395"/>
              <a:chExt cx="1867714" cy="2088780"/>
            </a:xfrm>
          </p:grpSpPr>
          <p:pic>
            <p:nvPicPr>
              <p:cNvPr id="29" name="Picture 82"/>
              <p:cNvPicPr>
                <a:picLocks noChangeAspect="1" noChangeArrowheads="1"/>
              </p:cNvPicPr>
              <p:nvPr>
                <p:custDataLst>
                  <p:tags r:id="rId11"/>
                </p:custDataLst>
              </p:nvPr>
            </p:nvPicPr>
            <p:blipFill>
              <a:blip r:embed="rId18" cstate="print"/>
              <a:srcRect/>
              <a:stretch>
                <a:fillRect/>
              </a:stretch>
            </p:blipFill>
            <p:spPr bwMode="auto">
              <a:xfrm>
                <a:off x="3745686" y="2613395"/>
                <a:ext cx="1453335" cy="10744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30" name="Gruppieren 185_"/>
              <p:cNvGrpSpPr>
                <a:grpSpLocks/>
              </p:cNvGrpSpPr>
              <p:nvPr/>
            </p:nvGrpSpPr>
            <p:grpSpPr bwMode="auto">
              <a:xfrm>
                <a:off x="4285212" y="3667782"/>
                <a:ext cx="1001978" cy="436400"/>
                <a:chOff x="577568" y="1717950"/>
                <a:chExt cx="935167" cy="409564"/>
              </a:xfrm>
            </p:grpSpPr>
            <p:sp>
              <p:nvSpPr>
                <p:cNvPr id="32" name="Text Box 26__0"/>
                <p:cNvSpPr txBox="1">
                  <a:spLocks noChangeArrowheads="1"/>
                </p:cNvSpPr>
                <p:nvPr>
                  <p:custDataLst>
                    <p:tags r:id="rId13"/>
                  </p:custDataLst>
                </p:nvPr>
              </p:nvSpPr>
              <p:spPr bwMode="auto">
                <a:xfrm>
                  <a:off x="577568" y="1790105"/>
                  <a:ext cx="935167" cy="33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tIns="36000" rIns="720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de-DE" b="1" dirty="0" smtClean="0">
                      <a:solidFill>
                        <a:schemeClr val="tx2"/>
                      </a:solidFill>
                      <a:latin typeface="+mn-lt"/>
                    </a:rPr>
                    <a:t>ECU</a:t>
                  </a:r>
                  <a:endParaRPr lang="en-US" altLang="de-DE" b="1" dirty="0">
                    <a:solidFill>
                      <a:schemeClr val="tx2"/>
                    </a:solidFill>
                    <a:latin typeface="+mn-lt"/>
                  </a:endParaRPr>
                </a:p>
              </p:txBody>
            </p:sp>
            <p:grpSp>
              <p:nvGrpSpPr>
                <p:cNvPr id="33" name="Gruppieren 110"/>
                <p:cNvGrpSpPr>
                  <a:grpSpLocks/>
                </p:cNvGrpSpPr>
                <p:nvPr/>
              </p:nvGrpSpPr>
              <p:grpSpPr bwMode="auto">
                <a:xfrm>
                  <a:off x="936103" y="1717950"/>
                  <a:ext cx="576263" cy="71438"/>
                  <a:chOff x="1685925" y="3937000"/>
                  <a:chExt cx="576263" cy="71438"/>
                </a:xfrm>
              </p:grpSpPr>
              <p:sp>
                <p:nvSpPr>
                  <p:cNvPr id="34" name="Line 760000"/>
                  <p:cNvSpPr>
                    <a:spLocks noChangeShapeType="1"/>
                  </p:cNvSpPr>
                  <p:nvPr>
                    <p:custDataLst>
                      <p:tags r:id="rId14"/>
                    </p:custDataLst>
                  </p:nvPr>
                </p:nvSpPr>
                <p:spPr bwMode="auto">
                  <a:xfrm>
                    <a:off x="1701734" y="4006405"/>
                    <a:ext cx="560062" cy="0"/>
                  </a:xfrm>
                  <a:prstGeom prst="line">
                    <a:avLst/>
                  </a:prstGeom>
                  <a:noFill/>
                  <a:ln w="12700">
                    <a:solidFill>
                      <a:schemeClr val="accent1"/>
                    </a:solidFill>
                    <a:round/>
                    <a:headEnd/>
                    <a:tailEnd/>
                  </a:ln>
                </p:spPr>
                <p:txBody>
                  <a:bodyPr/>
                  <a:lstStyle/>
                  <a:p>
                    <a:pPr>
                      <a:defRPr/>
                    </a:pPr>
                    <a:endParaRPr lang="en-US" b="1" dirty="0">
                      <a:solidFill>
                        <a:schemeClr val="accent1"/>
                      </a:solidFill>
                    </a:endParaRPr>
                  </a:p>
                </p:txBody>
              </p:sp>
              <p:sp>
                <p:nvSpPr>
                  <p:cNvPr id="35" name="Line 780000"/>
                  <p:cNvSpPr>
                    <a:spLocks noChangeShapeType="1"/>
                  </p:cNvSpPr>
                  <p:nvPr>
                    <p:custDataLst>
                      <p:tags r:id="rId15"/>
                    </p:custDataLst>
                  </p:nvPr>
                </p:nvSpPr>
                <p:spPr bwMode="auto">
                  <a:xfrm flipV="1">
                    <a:off x="2261796" y="3936381"/>
                    <a:ext cx="0" cy="71514"/>
                  </a:xfrm>
                  <a:prstGeom prst="line">
                    <a:avLst/>
                  </a:prstGeom>
                  <a:noFill/>
                  <a:ln w="12700">
                    <a:solidFill>
                      <a:schemeClr val="accent1"/>
                    </a:solidFill>
                    <a:round/>
                    <a:headEnd/>
                    <a:tailEnd/>
                  </a:ln>
                </p:spPr>
                <p:txBody>
                  <a:bodyPr/>
                  <a:lstStyle/>
                  <a:p>
                    <a:pPr>
                      <a:defRPr/>
                    </a:pPr>
                    <a:endParaRPr lang="en-US" b="1" dirty="0">
                      <a:solidFill>
                        <a:schemeClr val="accent1"/>
                      </a:solidFill>
                    </a:endParaRPr>
                  </a:p>
                </p:txBody>
              </p:sp>
            </p:grpSp>
          </p:grpSp>
          <p:cxnSp>
            <p:nvCxnSpPr>
              <p:cNvPr id="31" name="Gerade Verbindung 76"/>
              <p:cNvCxnSpPr>
                <a:stCxn id="34" idx="1"/>
              </p:cNvCxnSpPr>
              <p:nvPr>
                <p:custDataLst>
                  <p:tags r:id="rId12"/>
                </p:custDataLst>
              </p:nvPr>
            </p:nvCxnSpPr>
            <p:spPr bwMode="auto">
              <a:xfrm>
                <a:off x="5286375" y="3743325"/>
                <a:ext cx="327025" cy="95885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 name="Gruppieren 46"/>
            <p:cNvGrpSpPr>
              <a:grpSpLocks/>
            </p:cNvGrpSpPr>
            <p:nvPr/>
          </p:nvGrpSpPr>
          <p:grpSpPr bwMode="auto">
            <a:xfrm>
              <a:off x="6969124" y="3208317"/>
              <a:ext cx="1870075" cy="1820885"/>
              <a:chOff x="7238928" y="3171207"/>
              <a:chExt cx="1617734" cy="1579799"/>
            </a:xfrm>
          </p:grpSpPr>
          <p:pic>
            <p:nvPicPr>
              <p:cNvPr id="22" name="Picture 81"/>
              <p:cNvPicPr>
                <a:picLocks noChangeAspect="1" noChangeArrowheads="1"/>
              </p:cNvPicPr>
              <p:nvPr>
                <p:custDataLst>
                  <p:tags r:id="rId6"/>
                </p:custDataLst>
              </p:nvPr>
            </p:nvPicPr>
            <p:blipFill>
              <a:blip r:embed="rId19" cstate="print"/>
              <a:stretch>
                <a:fillRect/>
              </a:stretch>
            </p:blipFill>
            <p:spPr bwMode="auto">
              <a:xfrm>
                <a:off x="7521462" y="3171207"/>
                <a:ext cx="1335200" cy="9602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3" name="Gruppieren 240"/>
              <p:cNvGrpSpPr>
                <a:grpSpLocks/>
              </p:cNvGrpSpPr>
              <p:nvPr/>
            </p:nvGrpSpPr>
            <p:grpSpPr bwMode="auto">
              <a:xfrm>
                <a:off x="7454900" y="4132264"/>
                <a:ext cx="1401762" cy="618742"/>
                <a:chOff x="935905" y="1717948"/>
                <a:chExt cx="1512367" cy="666529"/>
              </a:xfrm>
            </p:grpSpPr>
            <p:sp>
              <p:nvSpPr>
                <p:cNvPr id="25" name="Text Box 26__00000000"/>
                <p:cNvSpPr txBox="1">
                  <a:spLocks noChangeArrowheads="1"/>
                </p:cNvSpPr>
                <p:nvPr>
                  <p:custDataLst>
                    <p:tags r:id="rId8"/>
                  </p:custDataLst>
                </p:nvPr>
              </p:nvSpPr>
              <p:spPr bwMode="auto">
                <a:xfrm>
                  <a:off x="935905" y="1789584"/>
                  <a:ext cx="1512367" cy="594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tIns="36000" rIns="720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b="1" dirty="0" smtClean="0">
                      <a:solidFill>
                        <a:schemeClr val="tx2"/>
                      </a:solidFill>
                      <a:latin typeface="+mn-lt"/>
                    </a:rPr>
                    <a:t>Electrical</a:t>
                  </a:r>
                </a:p>
                <a:p>
                  <a:pPr eaLnBrk="1" hangingPunct="1"/>
                  <a:r>
                    <a:rPr lang="en-US" altLang="de-DE" b="1" dirty="0" smtClean="0">
                      <a:solidFill>
                        <a:schemeClr val="tx2"/>
                      </a:solidFill>
                      <a:latin typeface="+mn-lt"/>
                    </a:rPr>
                    <a:t>machine</a:t>
                  </a:r>
                  <a:endParaRPr lang="en-US" altLang="de-DE" b="1" dirty="0">
                    <a:solidFill>
                      <a:schemeClr val="tx2"/>
                    </a:solidFill>
                    <a:latin typeface="+mn-lt"/>
                  </a:endParaRPr>
                </a:p>
              </p:txBody>
            </p:sp>
            <p:grpSp>
              <p:nvGrpSpPr>
                <p:cNvPr id="26" name="Gruppieren 110"/>
                <p:cNvGrpSpPr>
                  <a:grpSpLocks/>
                </p:cNvGrpSpPr>
                <p:nvPr/>
              </p:nvGrpSpPr>
              <p:grpSpPr bwMode="auto">
                <a:xfrm>
                  <a:off x="935905" y="1717948"/>
                  <a:ext cx="576263" cy="71438"/>
                  <a:chOff x="1685726" y="3937000"/>
                  <a:chExt cx="576263" cy="71438"/>
                </a:xfrm>
              </p:grpSpPr>
              <p:sp>
                <p:nvSpPr>
                  <p:cNvPr id="27" name="Line 7600000000000"/>
                  <p:cNvSpPr>
                    <a:spLocks noChangeShapeType="1"/>
                  </p:cNvSpPr>
                  <p:nvPr>
                    <p:custDataLst>
                      <p:tags r:id="rId9"/>
                    </p:custDataLst>
                  </p:nvPr>
                </p:nvSpPr>
                <p:spPr bwMode="auto">
                  <a:xfrm>
                    <a:off x="1685332" y="4007087"/>
                    <a:ext cx="574879" cy="0"/>
                  </a:xfrm>
                  <a:prstGeom prst="line">
                    <a:avLst/>
                  </a:prstGeom>
                  <a:noFill/>
                  <a:ln w="12700">
                    <a:solidFill>
                      <a:schemeClr val="accent1"/>
                    </a:solidFill>
                    <a:round/>
                    <a:headEnd/>
                    <a:tailEnd/>
                  </a:ln>
                </p:spPr>
                <p:txBody>
                  <a:bodyPr/>
                  <a:lstStyle/>
                  <a:p>
                    <a:pPr>
                      <a:defRPr/>
                    </a:pPr>
                    <a:endParaRPr lang="en-US" b="1" dirty="0">
                      <a:solidFill>
                        <a:schemeClr val="tx2"/>
                      </a:solidFill>
                    </a:endParaRPr>
                  </a:p>
                </p:txBody>
              </p:sp>
              <p:sp>
                <p:nvSpPr>
                  <p:cNvPr id="28" name="Line 7800000000000"/>
                  <p:cNvSpPr>
                    <a:spLocks noChangeShapeType="1"/>
                  </p:cNvSpPr>
                  <p:nvPr>
                    <p:custDataLst>
                      <p:tags r:id="rId10"/>
                    </p:custDataLst>
                  </p:nvPr>
                </p:nvSpPr>
                <p:spPr bwMode="auto">
                  <a:xfrm flipV="1">
                    <a:off x="1685332" y="3937353"/>
                    <a:ext cx="0" cy="71217"/>
                  </a:xfrm>
                  <a:prstGeom prst="line">
                    <a:avLst/>
                  </a:prstGeom>
                  <a:noFill/>
                  <a:ln w="12700">
                    <a:solidFill>
                      <a:schemeClr val="accent1"/>
                    </a:solidFill>
                    <a:round/>
                    <a:headEnd/>
                    <a:tailEnd/>
                  </a:ln>
                </p:spPr>
                <p:txBody>
                  <a:bodyPr/>
                  <a:lstStyle/>
                  <a:p>
                    <a:pPr>
                      <a:defRPr/>
                    </a:pPr>
                    <a:endParaRPr lang="en-US" b="1" dirty="0">
                      <a:solidFill>
                        <a:schemeClr val="tx2"/>
                      </a:solidFill>
                    </a:endParaRPr>
                  </a:p>
                </p:txBody>
              </p:sp>
            </p:grpSp>
          </p:grpSp>
          <p:cxnSp>
            <p:nvCxnSpPr>
              <p:cNvPr id="24" name="Gerade Verbindung 69"/>
              <p:cNvCxnSpPr>
                <a:stCxn id="27" idx="0"/>
              </p:cNvCxnSpPr>
              <p:nvPr>
                <p:custDataLst>
                  <p:tags r:id="rId7"/>
                </p:custDataLst>
              </p:nvPr>
            </p:nvCxnSpPr>
            <p:spPr>
              <a:xfrm flipH="1">
                <a:off x="7238928" y="4197322"/>
                <a:ext cx="215607" cy="26995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4" name="Gruppieren 59"/>
            <p:cNvGrpSpPr>
              <a:grpSpLocks/>
            </p:cNvGrpSpPr>
            <p:nvPr/>
          </p:nvGrpSpPr>
          <p:grpSpPr bwMode="auto">
            <a:xfrm>
              <a:off x="5973763" y="1295400"/>
              <a:ext cx="1559619" cy="3406775"/>
              <a:chOff x="5973763" y="1295400"/>
              <a:chExt cx="1559619" cy="3406775"/>
            </a:xfrm>
          </p:grpSpPr>
          <p:pic>
            <p:nvPicPr>
              <p:cNvPr id="15" name="Picture 80"/>
              <p:cNvPicPr>
                <a:picLocks noChangeAspect="1" noChangeArrowheads="1"/>
              </p:cNvPicPr>
              <p:nvPr>
                <p:custDataLst>
                  <p:tags r:id="rId1"/>
                </p:custDataLst>
              </p:nvPr>
            </p:nvPicPr>
            <p:blipFill>
              <a:blip r:embed="rId20" cstate="print"/>
              <a:srcRect/>
              <a:stretch>
                <a:fillRect/>
              </a:stretch>
            </p:blipFill>
            <p:spPr bwMode="auto">
              <a:xfrm>
                <a:off x="6101702" y="1295400"/>
                <a:ext cx="1431680" cy="10608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6" name="Gruppieren 240"/>
              <p:cNvGrpSpPr>
                <a:grpSpLocks/>
              </p:cNvGrpSpPr>
              <p:nvPr/>
            </p:nvGrpSpPr>
            <p:grpSpPr bwMode="auto">
              <a:xfrm>
                <a:off x="6087021" y="2356285"/>
                <a:ext cx="1440064" cy="714235"/>
                <a:chOff x="935905" y="1717948"/>
                <a:chExt cx="1344042" cy="667240"/>
              </a:xfrm>
            </p:grpSpPr>
            <p:sp>
              <p:nvSpPr>
                <p:cNvPr id="18" name="Text Box 26__00000000"/>
                <p:cNvSpPr txBox="1">
                  <a:spLocks noChangeArrowheads="1"/>
                </p:cNvSpPr>
                <p:nvPr>
                  <p:custDataLst>
                    <p:tags r:id="rId3"/>
                  </p:custDataLst>
                </p:nvPr>
              </p:nvSpPr>
              <p:spPr bwMode="auto">
                <a:xfrm>
                  <a:off x="936169" y="1790554"/>
                  <a:ext cx="1343778" cy="59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tIns="36000" rIns="7200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de-DE" b="1" dirty="0" smtClean="0">
                      <a:solidFill>
                        <a:schemeClr val="tx2"/>
                      </a:solidFill>
                      <a:latin typeface="+mn-lt"/>
                    </a:rPr>
                    <a:t>Power </a:t>
                  </a:r>
                </a:p>
                <a:p>
                  <a:pPr eaLnBrk="1" hangingPunct="1"/>
                  <a:r>
                    <a:rPr lang="en-US" altLang="de-DE" b="1" dirty="0" smtClean="0">
                      <a:solidFill>
                        <a:schemeClr val="tx2"/>
                      </a:solidFill>
                      <a:latin typeface="+mn-lt"/>
                    </a:rPr>
                    <a:t>electronics</a:t>
                  </a:r>
                  <a:endParaRPr lang="en-US" altLang="de-DE" b="1" dirty="0">
                    <a:solidFill>
                      <a:schemeClr val="tx2"/>
                    </a:solidFill>
                    <a:latin typeface="+mn-lt"/>
                  </a:endParaRPr>
                </a:p>
              </p:txBody>
            </p:sp>
            <p:grpSp>
              <p:nvGrpSpPr>
                <p:cNvPr id="19" name="Gruppieren 110"/>
                <p:cNvGrpSpPr>
                  <a:grpSpLocks/>
                </p:cNvGrpSpPr>
                <p:nvPr/>
              </p:nvGrpSpPr>
              <p:grpSpPr bwMode="auto">
                <a:xfrm>
                  <a:off x="935905" y="1717948"/>
                  <a:ext cx="576263" cy="71438"/>
                  <a:chOff x="1685726" y="3937000"/>
                  <a:chExt cx="576263" cy="71438"/>
                </a:xfrm>
              </p:grpSpPr>
              <p:sp>
                <p:nvSpPr>
                  <p:cNvPr id="20" name="Line 7600000000000"/>
                  <p:cNvSpPr>
                    <a:spLocks noChangeShapeType="1"/>
                  </p:cNvSpPr>
                  <p:nvPr>
                    <p:custDataLst>
                      <p:tags r:id="rId4"/>
                    </p:custDataLst>
                  </p:nvPr>
                </p:nvSpPr>
                <p:spPr bwMode="auto">
                  <a:xfrm>
                    <a:off x="1685216" y="4022610"/>
                    <a:ext cx="576361" cy="0"/>
                  </a:xfrm>
                  <a:prstGeom prst="line">
                    <a:avLst/>
                  </a:prstGeom>
                  <a:noFill/>
                  <a:ln w="12700">
                    <a:solidFill>
                      <a:schemeClr val="accent1"/>
                    </a:solidFill>
                    <a:round/>
                    <a:headEnd/>
                    <a:tailEnd/>
                  </a:ln>
                </p:spPr>
                <p:txBody>
                  <a:bodyPr/>
                  <a:lstStyle/>
                  <a:p>
                    <a:pPr>
                      <a:defRPr/>
                    </a:pPr>
                    <a:endParaRPr lang="en-US" b="1" dirty="0">
                      <a:solidFill>
                        <a:schemeClr val="tx2"/>
                      </a:solidFill>
                    </a:endParaRPr>
                  </a:p>
                </p:txBody>
              </p:sp>
              <p:sp>
                <p:nvSpPr>
                  <p:cNvPr id="21" name="Line 7800000000000"/>
                  <p:cNvSpPr>
                    <a:spLocks noChangeShapeType="1"/>
                  </p:cNvSpPr>
                  <p:nvPr>
                    <p:custDataLst>
                      <p:tags r:id="rId5"/>
                    </p:custDataLst>
                  </p:nvPr>
                </p:nvSpPr>
                <p:spPr bwMode="auto">
                  <a:xfrm flipV="1">
                    <a:off x="1685216" y="3938077"/>
                    <a:ext cx="0" cy="86016"/>
                  </a:xfrm>
                  <a:prstGeom prst="line">
                    <a:avLst/>
                  </a:prstGeom>
                  <a:noFill/>
                  <a:ln w="12700">
                    <a:solidFill>
                      <a:schemeClr val="accent1"/>
                    </a:solidFill>
                    <a:round/>
                    <a:headEnd/>
                    <a:tailEnd/>
                  </a:ln>
                </p:spPr>
                <p:txBody>
                  <a:bodyPr/>
                  <a:lstStyle/>
                  <a:p>
                    <a:pPr>
                      <a:defRPr/>
                    </a:pPr>
                    <a:endParaRPr lang="en-US" b="1" dirty="0">
                      <a:solidFill>
                        <a:schemeClr val="tx2"/>
                      </a:solidFill>
                    </a:endParaRPr>
                  </a:p>
                </p:txBody>
              </p:sp>
            </p:grpSp>
          </p:grpSp>
          <p:cxnSp>
            <p:nvCxnSpPr>
              <p:cNvPr id="17" name="Gerade Verbindung 62"/>
              <p:cNvCxnSpPr>
                <a:stCxn id="20" idx="0"/>
              </p:cNvCxnSpPr>
              <p:nvPr>
                <p:custDataLst>
                  <p:tags r:id="rId2"/>
                </p:custDataLst>
              </p:nvPr>
            </p:nvCxnSpPr>
            <p:spPr bwMode="auto">
              <a:xfrm flipH="1">
                <a:off x="5973763" y="2447925"/>
                <a:ext cx="114300" cy="225425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pic>
        <p:nvPicPr>
          <p:cNvPr id="36" name="Picture 2" descr="http://p5.focus.de/img/fotos/origs5740486/0498683847-w467-h330-o-q75-p5/porsche-panamera-4.jpg"/>
          <p:cNvPicPr>
            <a:picLocks noChangeAspect="1" noChangeArrowheads="1"/>
          </p:cNvPicPr>
          <p:nvPr/>
        </p:nvPicPr>
        <p:blipFill rotWithShape="1">
          <a:blip r:embed="rId21">
            <a:clrChange>
              <a:clrFrom>
                <a:srgbClr val="F5F5F5"/>
              </a:clrFrom>
              <a:clrTo>
                <a:srgbClr val="F5F5F5">
                  <a:alpha val="0"/>
                </a:srgbClr>
              </a:clrTo>
            </a:clrChange>
            <a:extLst>
              <a:ext uri="{28A0092B-C50C-407E-A947-70E740481C1C}">
                <a14:useLocalDpi xmlns:a14="http://schemas.microsoft.com/office/drawing/2010/main" val="0"/>
              </a:ext>
            </a:extLst>
          </a:blip>
          <a:srcRect l="5218" t="18889" r="5852" b="8068"/>
          <a:stretch/>
        </p:blipFill>
        <p:spPr bwMode="auto">
          <a:xfrm>
            <a:off x="5198999" y="4682537"/>
            <a:ext cx="3054481" cy="1772827"/>
          </a:xfrm>
          <a:prstGeom prst="rect">
            <a:avLst/>
          </a:prstGeom>
          <a:noFill/>
          <a:extLst>
            <a:ext uri="{909E8E84-426E-40DD-AFC4-6F175D3DCCD1}">
              <a14:hiddenFill xmlns:a14="http://schemas.microsoft.com/office/drawing/2010/main">
                <a:solidFill>
                  <a:srgbClr val="FFFFFF"/>
                </a:solidFill>
              </a14:hiddenFill>
            </a:ext>
          </a:extLst>
        </p:spPr>
      </p:pic>
      <p:sp>
        <p:nvSpPr>
          <p:cNvPr id="37" name="Textfeld 36"/>
          <p:cNvSpPr txBox="1"/>
          <p:nvPr/>
        </p:nvSpPr>
        <p:spPr>
          <a:xfrm>
            <a:off x="6567251" y="6162915"/>
            <a:ext cx="1625830" cy="276999"/>
          </a:xfrm>
          <a:prstGeom prst="rect">
            <a:avLst/>
          </a:prstGeom>
          <a:noFill/>
        </p:spPr>
        <p:txBody>
          <a:bodyPr wrap="none" rtlCol="0">
            <a:spAutoFit/>
          </a:bodyPr>
          <a:lstStyle/>
          <a:p>
            <a:r>
              <a:rPr lang="en-US" sz="1200" smtClean="0"/>
              <a:t>Source: Porsche, Bosch</a:t>
            </a:r>
            <a:endParaRPr lang="en-US" sz="1200" dirty="0"/>
          </a:p>
        </p:txBody>
      </p:sp>
    </p:spTree>
    <p:extLst>
      <p:ext uri="{BB962C8B-B14F-4D97-AF65-F5344CB8AC3E}">
        <p14:creationId xmlns:p14="http://schemas.microsoft.com/office/powerpoint/2010/main" val="917396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0" y="444500"/>
            <a:ext cx="9226253" cy="368300"/>
          </a:xfrm>
        </p:spPr>
        <p:txBody>
          <a:bodyPr>
            <a:normAutofit fontScale="90000"/>
          </a:bodyPr>
          <a:lstStyle/>
          <a:p>
            <a:r>
              <a:rPr lang="en-US" dirty="0" smtClean="0"/>
              <a:t>Slip Detection</a:t>
            </a:r>
            <a:endParaRPr lang="en-US" dirty="0"/>
          </a:p>
        </p:txBody>
      </p:sp>
      <p:sp>
        <p:nvSpPr>
          <p:cNvPr id="8" name="Textplatzhalter 2"/>
          <p:cNvSpPr>
            <a:spLocks noGrp="1"/>
          </p:cNvSpPr>
          <p:nvPr>
            <p:ph type="body" idx="1"/>
          </p:nvPr>
        </p:nvSpPr>
        <p:spPr>
          <a:xfrm>
            <a:off x="0" y="1053306"/>
            <a:ext cx="9906000" cy="332584"/>
          </a:xfrm>
        </p:spPr>
        <p:txBody>
          <a:bodyPr/>
          <a:lstStyle/>
          <a:p>
            <a:r>
              <a:rPr lang="en-US" dirty="0" smtClean="0"/>
              <a:t>Breaking on low Friction Surface</a:t>
            </a:r>
            <a:endParaRPr lang="en-US" dirty="0"/>
          </a:p>
        </p:txBody>
      </p:sp>
      <p:sp>
        <p:nvSpPr>
          <p:cNvPr id="9" name="Inhaltsplatzhalter 3"/>
          <p:cNvSpPr>
            <a:spLocks noGrp="1"/>
          </p:cNvSpPr>
          <p:nvPr>
            <p:ph sz="half" idx="2"/>
          </p:nvPr>
        </p:nvSpPr>
        <p:spPr>
          <a:xfrm>
            <a:off x="0" y="1396998"/>
            <a:ext cx="9906000" cy="4953001"/>
          </a:xfrm>
        </p:spPr>
        <p:txBody>
          <a:bodyPr>
            <a:normAutofit/>
          </a:bodyPr>
          <a:lstStyle/>
          <a:p>
            <a:pPr lvl="1"/>
            <a:r>
              <a:rPr lang="en-US" dirty="0"/>
              <a:t>Steep change </a:t>
            </a:r>
            <a:br>
              <a:rPr lang="en-US" dirty="0"/>
            </a:br>
            <a:r>
              <a:rPr lang="en-US" dirty="0"/>
              <a:t>  of </a:t>
            </a:r>
            <a:r>
              <a:rPr lang="en-US" dirty="0">
                <a:latin typeface="Symbol" panose="05050102010706020507" pitchFamily="18" charset="2"/>
              </a:rPr>
              <a:t>Dl</a:t>
            </a:r>
            <a:r>
              <a:rPr lang="en-US" dirty="0"/>
              <a:t> at 0.9 sec</a:t>
            </a:r>
          </a:p>
          <a:p>
            <a:pPr lvl="1"/>
            <a:r>
              <a:rPr lang="en-US" dirty="0"/>
              <a:t> Abrupt reduction </a:t>
            </a:r>
            <a:br>
              <a:rPr lang="en-US" dirty="0"/>
            </a:br>
            <a:r>
              <a:rPr lang="en-US" dirty="0"/>
              <a:t>  of torque</a:t>
            </a:r>
          </a:p>
          <a:p>
            <a:pPr lvl="1"/>
            <a:r>
              <a:rPr lang="en-US" dirty="0"/>
              <a:t> Unlocking of </a:t>
            </a:r>
            <a:r>
              <a:rPr lang="en-US" dirty="0" smtClean="0"/>
              <a:t>wheel</a:t>
            </a:r>
          </a:p>
          <a:p>
            <a:pPr lvl="1"/>
            <a:endParaRPr lang="en-US" dirty="0"/>
          </a:p>
          <a:p>
            <a:pPr lvl="1"/>
            <a:endParaRPr lang="en-US" dirty="0" smtClean="0"/>
          </a:p>
          <a:p>
            <a:pPr lvl="1"/>
            <a:endParaRPr lang="en-US" dirty="0"/>
          </a:p>
          <a:p>
            <a:pPr marL="812800" lvl="1" indent="-355600">
              <a:buNone/>
              <a:tabLst>
                <a:tab pos="812800" algn="l"/>
              </a:tabLst>
            </a:pPr>
            <a:r>
              <a:rPr lang="en-US" dirty="0" smtClean="0">
                <a:sym typeface="Symbol" panose="05050102010706020507" pitchFamily="18" charset="2"/>
              </a:rPr>
              <a:t> Detection of </a:t>
            </a:r>
            <a:br>
              <a:rPr lang="en-US" dirty="0" smtClean="0">
                <a:sym typeface="Symbol" panose="05050102010706020507" pitchFamily="18" charset="2"/>
              </a:rPr>
            </a:br>
            <a:r>
              <a:rPr lang="en-US" dirty="0" smtClean="0">
                <a:sym typeface="Symbol" panose="05050102010706020507" pitchFamily="18" charset="2"/>
              </a:rPr>
              <a:t>blocking wheels </a:t>
            </a:r>
            <a:br>
              <a:rPr lang="en-US" dirty="0" smtClean="0">
                <a:sym typeface="Symbol" panose="05050102010706020507" pitchFamily="18" charset="2"/>
              </a:rPr>
            </a:br>
            <a:r>
              <a:rPr lang="en-US" dirty="0" smtClean="0">
                <a:sym typeface="Symbol" panose="05050102010706020507" pitchFamily="18" charset="2"/>
              </a:rPr>
              <a:t>w/o additional sensors</a:t>
            </a:r>
            <a:br>
              <a:rPr lang="en-US" dirty="0" smtClean="0">
                <a:sym typeface="Symbol" panose="05050102010706020507" pitchFamily="18" charset="2"/>
              </a:rPr>
            </a:br>
            <a:r>
              <a:rPr lang="en-US" dirty="0" smtClean="0">
                <a:sym typeface="Symbol" panose="05050102010706020507" pitchFamily="18" charset="2"/>
              </a:rPr>
              <a:t>possible</a:t>
            </a:r>
          </a:p>
          <a:p>
            <a:pPr marL="812800" lvl="1" indent="-355600">
              <a:buNone/>
              <a:tabLst>
                <a:tab pos="812800" algn="l"/>
              </a:tabLst>
            </a:pPr>
            <a:endParaRPr lang="en-US" dirty="0"/>
          </a:p>
        </p:txBody>
      </p:sp>
      <p:sp>
        <p:nvSpPr>
          <p:cNvPr id="2" name="Foliennummernplatzhalter 1"/>
          <p:cNvSpPr>
            <a:spLocks noGrp="1"/>
          </p:cNvSpPr>
          <p:nvPr>
            <p:ph type="sldNum" sz="quarter" idx="12"/>
          </p:nvPr>
        </p:nvSpPr>
        <p:spPr/>
        <p:txBody>
          <a:bodyPr/>
          <a:lstStyle/>
          <a:p>
            <a:fld id="{32F36B79-3ACB-4ABE-9496-E272B2366BFF}" type="slidenum">
              <a:rPr lang="en-US" smtClean="0"/>
              <a:pPr/>
              <a:t>18</a:t>
            </a:fld>
            <a:endParaRPr lang="en-US" dirty="0"/>
          </a:p>
        </p:txBody>
      </p:sp>
      <p:pic>
        <p:nvPicPr>
          <p:cNvPr id="124" name="Grafik 6"/>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74581"/>
          <a:stretch/>
        </p:blipFill>
        <p:spPr bwMode="auto">
          <a:xfrm>
            <a:off x="3975100" y="1302697"/>
            <a:ext cx="5791200" cy="175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Inhaltsplatzhalter 14"/>
          <p:cNvGrpSpPr>
            <a:grpSpLocks noGrp="1"/>
          </p:cNvGrpSpPr>
          <p:nvPr/>
        </p:nvGrpSpPr>
        <p:grpSpPr bwMode="auto">
          <a:xfrm>
            <a:off x="3975100" y="3072360"/>
            <a:ext cx="5791200" cy="1718275"/>
            <a:chOff x="3581400" y="4529134"/>
            <a:chExt cx="5257800" cy="1643065"/>
          </a:xfrm>
        </p:grpSpPr>
        <p:sp>
          <p:nvSpPr>
            <p:cNvPr id="11" name="Rechteck 10"/>
            <p:cNvSpPr/>
            <p:nvPr/>
          </p:nvSpPr>
          <p:spPr>
            <a:xfrm>
              <a:off x="4953501" y="4687583"/>
              <a:ext cx="3853990" cy="3157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de-DE" dirty="0">
                <a:solidFill>
                  <a:srgbClr val="FFFFFF"/>
                </a:solidFill>
                <a:ea typeface="ＭＳ Ｐゴシック" pitchFamily="34" charset="-128"/>
              </a:endParaRPr>
            </a:p>
          </p:txBody>
        </p:sp>
        <p:pic>
          <p:nvPicPr>
            <p:cNvPr id="12" name="Grafik 6"/>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50131" b="25031"/>
            <a:stretch/>
          </p:blipFill>
          <p:spPr bwMode="auto">
            <a:xfrm>
              <a:off x="3581400" y="4529134"/>
              <a:ext cx="5257800" cy="164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Grafik 6"/>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6282" b="50587"/>
          <a:stretch/>
        </p:blipFill>
        <p:spPr bwMode="auto">
          <a:xfrm>
            <a:off x="3975100" y="4770217"/>
            <a:ext cx="5791200" cy="160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429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descr="http://emobility.volkswagen.de/de/de/private/Autos/eGolf/components/05/components/0/w990d/image.jpg"/>
          <p:cNvPicPr>
            <a:picLocks noChangeAspect="1" noChangeArrowheads="1"/>
          </p:cNvPicPr>
          <p:nvPr/>
        </p:nvPicPr>
        <p:blipFill rotWithShape="1">
          <a:blip r:embed="rId3">
            <a:extLst>
              <a:ext uri="{28A0092B-C50C-407E-A947-70E740481C1C}">
                <a14:useLocalDpi xmlns:a14="http://schemas.microsoft.com/office/drawing/2010/main" val="0"/>
              </a:ext>
            </a:extLst>
          </a:blip>
          <a:srcRect l="43288" b="8296"/>
          <a:stretch/>
        </p:blipFill>
        <p:spPr bwMode="auto">
          <a:xfrm>
            <a:off x="4076465" y="4188224"/>
            <a:ext cx="3234430" cy="2113191"/>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a:spLocks noGrp="1"/>
          </p:cNvSpPr>
          <p:nvPr>
            <p:ph type="title"/>
          </p:nvPr>
        </p:nvSpPr>
        <p:spPr>
          <a:xfrm>
            <a:off x="0" y="444500"/>
            <a:ext cx="9226253" cy="368300"/>
          </a:xfrm>
        </p:spPr>
        <p:txBody>
          <a:bodyPr>
            <a:normAutofit fontScale="90000"/>
          </a:bodyPr>
          <a:lstStyle/>
          <a:p>
            <a:r>
              <a:rPr lang="en-US" dirty="0" smtClean="0">
                <a:solidFill>
                  <a:srgbClr val="FF0000"/>
                </a:solidFill>
              </a:rPr>
              <a:t> </a:t>
            </a:r>
            <a:endParaRPr lang="en-US" dirty="0">
              <a:solidFill>
                <a:srgbClr val="FF0000"/>
              </a:solidFill>
            </a:endParaRPr>
          </a:p>
        </p:txBody>
      </p:sp>
      <p:sp>
        <p:nvSpPr>
          <p:cNvPr id="8" name="Textplatzhalter 2"/>
          <p:cNvSpPr>
            <a:spLocks noGrp="1"/>
          </p:cNvSpPr>
          <p:nvPr>
            <p:ph type="body" idx="1"/>
          </p:nvPr>
        </p:nvSpPr>
        <p:spPr>
          <a:xfrm>
            <a:off x="0" y="1053306"/>
            <a:ext cx="9906000" cy="332584"/>
          </a:xfrm>
        </p:spPr>
        <p:txBody>
          <a:bodyPr/>
          <a:lstStyle/>
          <a:p>
            <a:r>
              <a:rPr lang="en-US" dirty="0" smtClean="0"/>
              <a:t>Summary and Outlook</a:t>
            </a:r>
            <a:endParaRPr lang="en-US" dirty="0"/>
          </a:p>
        </p:txBody>
      </p:sp>
      <p:sp>
        <p:nvSpPr>
          <p:cNvPr id="2" name="Foliennummernplatzhalter 1"/>
          <p:cNvSpPr>
            <a:spLocks noGrp="1"/>
          </p:cNvSpPr>
          <p:nvPr>
            <p:ph type="sldNum" sz="quarter" idx="12"/>
          </p:nvPr>
        </p:nvSpPr>
        <p:spPr/>
        <p:txBody>
          <a:bodyPr/>
          <a:lstStyle/>
          <a:p>
            <a:fld id="{32F36B79-3ACB-4ABE-9496-E272B2366BFF}" type="slidenum">
              <a:rPr lang="en-US" smtClean="0"/>
              <a:pPr/>
              <a:t>19</a:t>
            </a:fld>
            <a:endParaRPr lang="en-US" dirty="0"/>
          </a:p>
        </p:txBody>
      </p:sp>
      <p:pic>
        <p:nvPicPr>
          <p:cNvPr id="9222" name="Picture 6" descr="https://upload.wikimedia.org/wikipedia/commons/1/1e/Centrifugal_govern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837" y="2166460"/>
            <a:ext cx="3348681" cy="2786911"/>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p:cNvSpPr txBox="1"/>
          <p:nvPr/>
        </p:nvSpPr>
        <p:spPr>
          <a:xfrm>
            <a:off x="6567251" y="6162915"/>
            <a:ext cx="1408527" cy="276999"/>
          </a:xfrm>
          <a:prstGeom prst="rect">
            <a:avLst/>
          </a:prstGeom>
          <a:noFill/>
        </p:spPr>
        <p:txBody>
          <a:bodyPr wrap="none" rtlCol="0">
            <a:spAutoFit/>
          </a:bodyPr>
          <a:lstStyle/>
          <a:p>
            <a:r>
              <a:rPr lang="en-US" sz="1200" smtClean="0"/>
              <a:t>Source: </a:t>
            </a:r>
            <a:r>
              <a:rPr lang="en-US" sz="1200" dirty="0" err="1" smtClean="0"/>
              <a:t>volkswagen</a:t>
            </a:r>
            <a:endParaRPr lang="en-US" sz="1200" dirty="0"/>
          </a:p>
        </p:txBody>
      </p:sp>
      <p:pic>
        <p:nvPicPr>
          <p:cNvPr id="16" name="Picture 4" descr="https://upload.wikimedia.org/wikipedia/commons/2/2e/WalterRothschildWithZebras.jpg"/>
          <p:cNvPicPr>
            <a:picLocks noChangeAspect="1" noChangeArrowheads="1"/>
          </p:cNvPicPr>
          <p:nvPr/>
        </p:nvPicPr>
        <p:blipFill rotWithShape="1">
          <a:blip r:embed="rId5">
            <a:extLst>
              <a:ext uri="{28A0092B-C50C-407E-A947-70E740481C1C}">
                <a14:useLocalDpi xmlns:a14="http://schemas.microsoft.com/office/drawing/2010/main" val="0"/>
              </a:ext>
            </a:extLst>
          </a:blip>
          <a:srcRect t="5862" r="39771" b="4911"/>
          <a:stretch/>
        </p:blipFill>
        <p:spPr bwMode="auto">
          <a:xfrm>
            <a:off x="4613126" y="1475041"/>
            <a:ext cx="3023066" cy="2384854"/>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2" descr="https://upload.wikimedia.org/wikipedia/commons/4/4e/Lutzmann_Motorwage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567251" y="3052462"/>
            <a:ext cx="3025795" cy="1999861"/>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01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pieren 22"/>
          <p:cNvGrpSpPr/>
          <p:nvPr/>
        </p:nvGrpSpPr>
        <p:grpSpPr>
          <a:xfrm>
            <a:off x="1346662" y="3677969"/>
            <a:ext cx="1642805" cy="712506"/>
            <a:chOff x="1346662" y="3677969"/>
            <a:chExt cx="1642805" cy="712506"/>
          </a:xfrm>
        </p:grpSpPr>
        <p:sp>
          <p:nvSpPr>
            <p:cNvPr id="39" name="Title 5_"/>
            <p:cNvSpPr txBox="1">
              <a:spLocks/>
            </p:cNvSpPr>
            <p:nvPr/>
          </p:nvSpPr>
          <p:spPr bwMode="auto">
            <a:xfrm>
              <a:off x="1783695" y="4206250"/>
              <a:ext cx="1205772" cy="184225"/>
            </a:xfrm>
            <a:prstGeom prst="rect">
              <a:avLst/>
            </a:prstGeom>
            <a:noFill/>
            <a:ln w="0">
              <a:noFill/>
              <a:miter lim="800000"/>
              <a:headEnd/>
              <a:tailEnd/>
            </a:ln>
            <a:effectLst/>
          </p:spPr>
          <p:txBody>
            <a:bodyPr lIns="0" tIns="12700" rIns="0" bIns="0"/>
            <a:lstStyle/>
            <a:p>
              <a:pPr eaLnBrk="0" hangingPunct="0">
                <a:lnSpc>
                  <a:spcPct val="111000"/>
                </a:lnSpc>
                <a:spcBef>
                  <a:spcPts val="0"/>
                </a:spcBef>
                <a:spcAft>
                  <a:spcPts val="0"/>
                </a:spcAft>
                <a:defRPr/>
              </a:pPr>
              <a:r>
                <a:rPr lang="en-US" kern="0" dirty="0" smtClean="0">
                  <a:solidFill>
                    <a:srgbClr val="FF0000"/>
                  </a:solidFill>
                  <a:ea typeface="+mj-ea"/>
                  <a:cs typeface="+mj-cs"/>
                </a:rPr>
                <a:t>Power losses</a:t>
              </a:r>
              <a:endParaRPr lang="en-US" kern="0" dirty="0">
                <a:solidFill>
                  <a:srgbClr val="FF0000"/>
                </a:solidFill>
                <a:ea typeface="+mj-ea"/>
                <a:cs typeface="+mj-cs"/>
              </a:endParaRPr>
            </a:p>
          </p:txBody>
        </p:sp>
        <p:sp>
          <p:nvSpPr>
            <p:cNvPr id="40" name="Rechteckiger Pfeil 39"/>
            <p:cNvSpPr/>
            <p:nvPr/>
          </p:nvSpPr>
          <p:spPr>
            <a:xfrm rot="5400000">
              <a:off x="1793405" y="3231226"/>
              <a:ext cx="502276" cy="1395762"/>
            </a:xfrm>
            <a:prstGeom prst="bentArrow">
              <a:avLst/>
            </a:prstGeom>
            <a:gradFill flip="none" rotWithShape="1">
              <a:gsLst>
                <a:gs pos="0">
                  <a:srgbClr val="FF0000"/>
                </a:gs>
                <a:gs pos="100000">
                  <a:srgbClr val="6E8CB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grpSp>
      <p:sp>
        <p:nvSpPr>
          <p:cNvPr id="8" name="Titel 1"/>
          <p:cNvSpPr>
            <a:spLocks noGrp="1"/>
          </p:cNvSpPr>
          <p:nvPr>
            <p:ph type="title"/>
          </p:nvPr>
        </p:nvSpPr>
        <p:spPr>
          <a:xfrm>
            <a:off x="0" y="444500"/>
            <a:ext cx="9226253" cy="368300"/>
          </a:xfrm>
        </p:spPr>
        <p:txBody>
          <a:bodyPr>
            <a:normAutofit fontScale="90000"/>
          </a:bodyPr>
          <a:lstStyle/>
          <a:p>
            <a:r>
              <a:rPr lang="en-US" dirty="0" smtClean="0"/>
              <a:t>Inverter </a:t>
            </a:r>
            <a:endParaRPr lang="en-US" dirty="0"/>
          </a:p>
        </p:txBody>
      </p:sp>
      <p:sp>
        <p:nvSpPr>
          <p:cNvPr id="9" name="Textplatzhalter 2"/>
          <p:cNvSpPr>
            <a:spLocks noGrp="1"/>
          </p:cNvSpPr>
          <p:nvPr>
            <p:ph type="body" idx="1"/>
          </p:nvPr>
        </p:nvSpPr>
        <p:spPr>
          <a:xfrm>
            <a:off x="0" y="1053306"/>
            <a:ext cx="9906000" cy="332584"/>
          </a:xfrm>
        </p:spPr>
        <p:txBody>
          <a:bodyPr/>
          <a:lstStyle/>
          <a:p>
            <a:r>
              <a:rPr lang="en-US" dirty="0" smtClean="0"/>
              <a:t>What is </a:t>
            </a:r>
            <a:r>
              <a:rPr lang="en-US" smtClean="0"/>
              <a:t>an Inverter</a:t>
            </a:r>
            <a:r>
              <a:rPr lang="en-US" dirty="0" smtClean="0"/>
              <a:t>?</a:t>
            </a:r>
            <a:endParaRPr lang="en-US" dirty="0"/>
          </a:p>
        </p:txBody>
      </p:sp>
      <p:graphicFrame>
        <p:nvGraphicFramePr>
          <p:cNvPr id="19" name="Diagramm 18"/>
          <p:cNvGraphicFramePr>
            <a:graphicFrameLocks noGrp="1"/>
          </p:cNvGraphicFramePr>
          <p:nvPr>
            <p:extLst>
              <p:ext uri="{D42A27DB-BD31-4B8C-83A1-F6EECF244321}">
                <p14:modId xmlns:p14="http://schemas.microsoft.com/office/powerpoint/2010/main" val="4268444767"/>
              </p:ext>
            </p:extLst>
          </p:nvPr>
        </p:nvGraphicFramePr>
        <p:xfrm>
          <a:off x="5275385" y="2404149"/>
          <a:ext cx="4630614" cy="2525572"/>
        </p:xfrm>
        <a:graphic>
          <a:graphicData uri="http://schemas.openxmlformats.org/drawingml/2006/chart">
            <c:chart xmlns:c="http://schemas.openxmlformats.org/drawingml/2006/chart" xmlns:r="http://schemas.openxmlformats.org/officeDocument/2006/relationships" r:id="rId5"/>
          </a:graphicData>
        </a:graphic>
      </p:graphicFrame>
      <p:sp>
        <p:nvSpPr>
          <p:cNvPr id="2" name="Foliennummernplatzhalter 1"/>
          <p:cNvSpPr>
            <a:spLocks noGrp="1"/>
          </p:cNvSpPr>
          <p:nvPr>
            <p:ph type="sldNum" sz="quarter" idx="12"/>
          </p:nvPr>
        </p:nvSpPr>
        <p:spPr/>
        <p:txBody>
          <a:bodyPr/>
          <a:lstStyle/>
          <a:p>
            <a:fld id="{32F36B79-3ACB-4ABE-9496-E272B2366BFF}" type="slidenum">
              <a:rPr lang="en-US" smtClean="0"/>
              <a:pPr/>
              <a:t>2</a:t>
            </a:fld>
            <a:endParaRPr lang="en-US" dirty="0"/>
          </a:p>
        </p:txBody>
      </p:sp>
      <p:grpSp>
        <p:nvGrpSpPr>
          <p:cNvPr id="15" name="Gruppieren 14"/>
          <p:cNvGrpSpPr/>
          <p:nvPr/>
        </p:nvGrpSpPr>
        <p:grpSpPr>
          <a:xfrm>
            <a:off x="413993" y="2785155"/>
            <a:ext cx="4365038" cy="1153084"/>
            <a:chOff x="413993" y="2785155"/>
            <a:chExt cx="4365038" cy="1153084"/>
          </a:xfrm>
        </p:grpSpPr>
        <p:grpSp>
          <p:nvGrpSpPr>
            <p:cNvPr id="6" name="Gruppieren 5"/>
            <p:cNvGrpSpPr/>
            <p:nvPr/>
          </p:nvGrpSpPr>
          <p:grpSpPr>
            <a:xfrm>
              <a:off x="675470" y="3312966"/>
              <a:ext cx="2708866" cy="625273"/>
              <a:chOff x="5851209" y="2093254"/>
              <a:chExt cx="2708866" cy="625273"/>
            </a:xfrm>
          </p:grpSpPr>
          <p:sp>
            <p:nvSpPr>
              <p:cNvPr id="16" name="Pfeil nach rechts 15"/>
              <p:cNvSpPr/>
              <p:nvPr>
                <p:custDataLst>
                  <p:tags r:id="rId1"/>
                </p:custDataLst>
              </p:nvPr>
            </p:nvSpPr>
            <p:spPr>
              <a:xfrm>
                <a:off x="5851209" y="2117318"/>
                <a:ext cx="879194" cy="601209"/>
              </a:xfrm>
              <a:prstGeom prst="rightArrow">
                <a:avLst>
                  <a:gd name="adj1" fmla="val 62250"/>
                  <a:gd name="adj2" fmla="val 50000"/>
                </a:avLst>
              </a:prstGeom>
              <a:solidFill>
                <a:srgbClr val="6E8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sp>
            <p:nvSpPr>
              <p:cNvPr id="48" name="Pfeil nach rechts 47"/>
              <p:cNvSpPr/>
              <p:nvPr>
                <p:custDataLst>
                  <p:tags r:id="rId2"/>
                </p:custDataLst>
              </p:nvPr>
            </p:nvSpPr>
            <p:spPr>
              <a:xfrm>
                <a:off x="7617603" y="2093254"/>
                <a:ext cx="942472" cy="468857"/>
              </a:xfrm>
              <a:prstGeom prst="rightArrow">
                <a:avLst>
                  <a:gd name="adj1" fmla="val 62250"/>
                  <a:gd name="adj2" fmla="val 50000"/>
                </a:avLst>
              </a:prstGeom>
              <a:solidFill>
                <a:srgbClr val="6E8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p>
            </p:txBody>
          </p:sp>
        </p:grpSp>
        <p:grpSp>
          <p:nvGrpSpPr>
            <p:cNvPr id="57" name="Gruppieren 56"/>
            <p:cNvGrpSpPr/>
            <p:nvPr/>
          </p:nvGrpSpPr>
          <p:grpSpPr>
            <a:xfrm>
              <a:off x="413993" y="2785155"/>
              <a:ext cx="416418" cy="1014074"/>
              <a:chOff x="5133557" y="1713916"/>
              <a:chExt cx="416418" cy="1014074"/>
            </a:xfrm>
          </p:grpSpPr>
          <p:grpSp>
            <p:nvGrpSpPr>
              <p:cNvPr id="4" name="Gruppieren 3"/>
              <p:cNvGrpSpPr/>
              <p:nvPr/>
            </p:nvGrpSpPr>
            <p:grpSpPr>
              <a:xfrm>
                <a:off x="5133557" y="1713916"/>
                <a:ext cx="416418" cy="214208"/>
                <a:chOff x="6262929" y="3426295"/>
                <a:chExt cx="416418" cy="214208"/>
              </a:xfrm>
            </p:grpSpPr>
            <p:sp>
              <p:nvSpPr>
                <p:cNvPr id="46" name="Rad 45"/>
                <p:cNvSpPr/>
                <p:nvPr/>
              </p:nvSpPr>
              <p:spPr>
                <a:xfrm rot="16200000" flipH="1">
                  <a:off x="6371843" y="3332999"/>
                  <a:ext cx="198590" cy="416418"/>
                </a:xfrm>
                <a:prstGeom prst="donut">
                  <a:avLst>
                    <a:gd name="adj" fmla="val 48654"/>
                  </a:avLst>
                </a:prstGeom>
                <a:solidFill>
                  <a:schemeClr val="tx1">
                    <a:lumMod val="50000"/>
                    <a:lumOff val="50000"/>
                  </a:schemeClr>
                </a:solidFill>
                <a:ln>
                  <a:solidFill>
                    <a:schemeClr val="bg1">
                      <a:lumMod val="50000"/>
                    </a:schemeClr>
                  </a:solidFill>
                </a:ln>
                <a:scene3d>
                  <a:camera prst="perspectiveRight" fov="0">
                    <a:rot lat="0" lon="17999980" rev="0"/>
                  </a:camera>
                  <a:lightRig rig="threePt" dir="t">
                    <a:rot lat="0" lon="0" rev="0"/>
                  </a:lightRig>
                </a:scene3d>
                <a:sp3d extrusionH="1016000">
                  <a:bevelT h="0"/>
                  <a:extrusionClr>
                    <a:schemeClr val="bg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7" name="Rad 46"/>
                <p:cNvSpPr/>
                <p:nvPr/>
              </p:nvSpPr>
              <p:spPr>
                <a:xfrm rot="16200000" flipH="1">
                  <a:off x="6408183" y="3357241"/>
                  <a:ext cx="125910" cy="264018"/>
                </a:xfrm>
                <a:prstGeom prst="donut">
                  <a:avLst>
                    <a:gd name="adj" fmla="val 48654"/>
                  </a:avLst>
                </a:prstGeom>
                <a:solidFill>
                  <a:schemeClr val="tx1">
                    <a:lumMod val="50000"/>
                    <a:lumOff val="50000"/>
                  </a:schemeClr>
                </a:solidFill>
                <a:ln>
                  <a:solidFill>
                    <a:schemeClr val="bg1">
                      <a:lumMod val="50000"/>
                    </a:schemeClr>
                  </a:solidFill>
                </a:ln>
                <a:scene3d>
                  <a:camera prst="perspectiveRight" fov="0">
                    <a:rot lat="0" lon="17999980" rev="0"/>
                  </a:camera>
                  <a:lightRig rig="threePt" dir="t">
                    <a:rot lat="0" lon="0" rev="0"/>
                  </a:lightRig>
                </a:scene3d>
                <a:sp3d extrusionH="50800">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grpSp>
          <p:sp>
            <p:nvSpPr>
              <p:cNvPr id="5" name="Textfeld 4"/>
              <p:cNvSpPr txBox="1"/>
              <p:nvPr/>
            </p:nvSpPr>
            <p:spPr>
              <a:xfrm rot="16200000">
                <a:off x="4975511" y="2207847"/>
                <a:ext cx="732508" cy="307777"/>
              </a:xfrm>
              <a:prstGeom prst="rect">
                <a:avLst/>
              </a:prstGeom>
              <a:noFill/>
            </p:spPr>
            <p:txBody>
              <a:bodyPr wrap="none" rtlCol="0">
                <a:spAutoFit/>
              </a:bodyPr>
              <a:lstStyle/>
              <a:p>
                <a:r>
                  <a:rPr lang="en-US" sz="1400" b="1" dirty="0" smtClean="0">
                    <a:solidFill>
                      <a:schemeClr val="bg1"/>
                    </a:solidFill>
                  </a:rPr>
                  <a:t>Battery</a:t>
                </a:r>
                <a:endParaRPr lang="en-US" sz="1400" b="1" dirty="0">
                  <a:solidFill>
                    <a:schemeClr val="bg1"/>
                  </a:solidFill>
                </a:endParaRPr>
              </a:p>
            </p:txBody>
          </p:sp>
        </p:grpSp>
        <p:grpSp>
          <p:nvGrpSpPr>
            <p:cNvPr id="49" name="Gruppieren 48"/>
            <p:cNvGrpSpPr/>
            <p:nvPr/>
          </p:nvGrpSpPr>
          <p:grpSpPr>
            <a:xfrm rot="5400000">
              <a:off x="3816626" y="2827835"/>
              <a:ext cx="869092" cy="1055718"/>
              <a:chOff x="5931965" y="3284076"/>
              <a:chExt cx="1078346" cy="514264"/>
            </a:xfrm>
          </p:grpSpPr>
          <p:sp>
            <p:nvSpPr>
              <p:cNvPr id="50" name="Rad 49"/>
              <p:cNvSpPr/>
              <p:nvPr/>
            </p:nvSpPr>
            <p:spPr>
              <a:xfrm rot="16200000" flipH="1">
                <a:off x="6214006" y="3002035"/>
                <a:ext cx="514264" cy="1078346"/>
              </a:xfrm>
              <a:prstGeom prst="donut">
                <a:avLst>
                  <a:gd name="adj" fmla="val 48654"/>
                </a:avLst>
              </a:prstGeom>
              <a:solidFill>
                <a:schemeClr val="tx1">
                  <a:lumMod val="50000"/>
                  <a:lumOff val="50000"/>
                </a:schemeClr>
              </a:solidFill>
              <a:ln>
                <a:solidFill>
                  <a:schemeClr val="bg1">
                    <a:lumMod val="50000"/>
                  </a:schemeClr>
                </a:solidFill>
              </a:ln>
              <a:scene3d>
                <a:camera prst="perspectiveRight" fov="0">
                  <a:rot lat="0" lon="17999980" rev="0"/>
                </a:camera>
                <a:lightRig rig="threePt" dir="t">
                  <a:rot lat="0" lon="0" rev="0"/>
                </a:lightRig>
              </a:scene3d>
              <a:sp3d extrusionH="635000">
                <a:bevelT h="0"/>
                <a:extrusionClr>
                  <a:schemeClr val="bg1">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Rad 50"/>
              <p:cNvSpPr/>
              <p:nvPr/>
            </p:nvSpPr>
            <p:spPr>
              <a:xfrm rot="16200000" flipH="1">
                <a:off x="6408182" y="3310989"/>
                <a:ext cx="125910" cy="264018"/>
              </a:xfrm>
              <a:prstGeom prst="donut">
                <a:avLst>
                  <a:gd name="adj" fmla="val 48654"/>
                </a:avLst>
              </a:prstGeom>
              <a:solidFill>
                <a:schemeClr val="bg1"/>
              </a:solidFill>
              <a:ln>
                <a:solidFill>
                  <a:schemeClr val="bg1">
                    <a:lumMod val="50000"/>
                  </a:schemeClr>
                </a:solidFill>
              </a:ln>
              <a:scene3d>
                <a:camera prst="perspectiveRight" fov="0">
                  <a:rot lat="0" lon="17999980" rev="0"/>
                </a:camera>
                <a:lightRig rig="threePt" dir="t">
                  <a:rot lat="0" lon="0" rev="0"/>
                </a:lightRig>
              </a:scene3d>
              <a:sp3d extrusionH="254000">
                <a:bevelT h="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52" name="Textfeld 51"/>
            <p:cNvSpPr txBox="1"/>
            <p:nvPr/>
          </p:nvSpPr>
          <p:spPr>
            <a:xfrm>
              <a:off x="3380334" y="3180544"/>
              <a:ext cx="659027" cy="307777"/>
            </a:xfrm>
            <a:prstGeom prst="rect">
              <a:avLst/>
            </a:prstGeom>
            <a:noFill/>
          </p:spPr>
          <p:txBody>
            <a:bodyPr wrap="none" rtlCol="0">
              <a:spAutoFit/>
            </a:bodyPr>
            <a:lstStyle/>
            <a:p>
              <a:r>
                <a:rPr lang="en-US" sz="1400" b="1" dirty="0" smtClean="0">
                  <a:solidFill>
                    <a:schemeClr val="bg1"/>
                  </a:solidFill>
                </a:rPr>
                <a:t>Motor</a:t>
              </a:r>
              <a:endParaRPr lang="en-US" sz="1400" b="1" dirty="0">
                <a:solidFill>
                  <a:schemeClr val="bg1"/>
                </a:solidFill>
              </a:endParaRPr>
            </a:p>
          </p:txBody>
        </p:sp>
        <p:sp>
          <p:nvSpPr>
            <p:cNvPr id="17" name="Title 5__"/>
            <p:cNvSpPr txBox="1">
              <a:spLocks/>
            </p:cNvSpPr>
            <p:nvPr/>
          </p:nvSpPr>
          <p:spPr bwMode="auto">
            <a:xfrm>
              <a:off x="1567174" y="2913857"/>
              <a:ext cx="1175249" cy="775127"/>
            </a:xfrm>
            <a:prstGeom prst="rect">
              <a:avLst/>
            </a:prstGeom>
            <a:solidFill>
              <a:schemeClr val="bg1"/>
            </a:solidFill>
            <a:ln cmpd="sng">
              <a:solidFill>
                <a:schemeClr val="tx1"/>
              </a:solidFill>
              <a:headEnd/>
              <a:tailEnd/>
            </a:ln>
            <a:effectLst/>
            <a:scene3d>
              <a:camera prst="orthographicFront">
                <a:rot lat="0" lon="0" rev="0"/>
              </a:camera>
              <a:lightRig rig="threePt" dir="t">
                <a:rot lat="0" lon="0" rev="1200000"/>
              </a:lightRig>
            </a:scene3d>
            <a:sp3d>
              <a:bevelT w="0" h="0"/>
            </a:sp3d>
          </p:spPr>
          <p:style>
            <a:lnRef idx="0">
              <a:schemeClr val="accent2"/>
            </a:lnRef>
            <a:fillRef idx="3">
              <a:schemeClr val="accent2"/>
            </a:fillRef>
            <a:effectRef idx="3">
              <a:schemeClr val="accent2"/>
            </a:effectRef>
            <a:fontRef idx="minor">
              <a:schemeClr val="lt1"/>
            </a:fontRef>
          </p:style>
          <p:txBody>
            <a:bodyPr lIns="0" tIns="12700" rIns="0" bIns="0" anchor="ctr" anchorCtr="0"/>
            <a:lstStyle/>
            <a:p>
              <a:pPr algn="ctr" eaLnBrk="0" hangingPunct="0">
                <a:lnSpc>
                  <a:spcPct val="111000"/>
                </a:lnSpc>
                <a:spcBef>
                  <a:spcPts val="0"/>
                </a:spcBef>
                <a:spcAft>
                  <a:spcPts val="0"/>
                </a:spcAft>
                <a:defRPr/>
              </a:pPr>
              <a:r>
                <a:rPr lang="en-US" b="1" kern="0" dirty="0" smtClean="0">
                  <a:solidFill>
                    <a:schemeClr val="tx1"/>
                  </a:solidFill>
                  <a:ea typeface="+mj-ea"/>
                  <a:cs typeface="+mj-cs"/>
                </a:rPr>
                <a:t>Inverter</a:t>
              </a:r>
            </a:p>
            <a:p>
              <a:pPr algn="ctr" eaLnBrk="0" hangingPunct="0">
                <a:lnSpc>
                  <a:spcPct val="111000"/>
                </a:lnSpc>
                <a:spcBef>
                  <a:spcPts val="0"/>
                </a:spcBef>
                <a:spcAft>
                  <a:spcPts val="0"/>
                </a:spcAft>
                <a:defRPr/>
              </a:pPr>
              <a:endParaRPr lang="en-US" sz="1000" kern="0" dirty="0" smtClean="0">
                <a:solidFill>
                  <a:schemeClr val="tx1"/>
                </a:solidFill>
                <a:ea typeface="+mj-ea"/>
                <a:cs typeface="+mj-cs"/>
              </a:endParaRPr>
            </a:p>
            <a:p>
              <a:pPr algn="ctr" eaLnBrk="0" hangingPunct="0">
                <a:lnSpc>
                  <a:spcPct val="111000"/>
                </a:lnSpc>
                <a:spcBef>
                  <a:spcPts val="0"/>
                </a:spcBef>
                <a:spcAft>
                  <a:spcPts val="0"/>
                </a:spcAft>
                <a:defRPr/>
              </a:pPr>
              <a:endParaRPr lang="en-US" sz="1000" kern="0" dirty="0" smtClean="0">
                <a:solidFill>
                  <a:schemeClr val="tx1"/>
                </a:solidFill>
                <a:ea typeface="+mj-ea"/>
                <a:cs typeface="+mj-cs"/>
              </a:endParaRPr>
            </a:p>
            <a:p>
              <a:pPr algn="ctr" eaLnBrk="0" hangingPunct="0">
                <a:lnSpc>
                  <a:spcPct val="111000"/>
                </a:lnSpc>
                <a:spcBef>
                  <a:spcPts val="0"/>
                </a:spcBef>
                <a:spcAft>
                  <a:spcPts val="0"/>
                </a:spcAft>
                <a:defRPr/>
              </a:pPr>
              <a:endParaRPr lang="en-US" sz="1000" kern="0" dirty="0">
                <a:solidFill>
                  <a:schemeClr val="tx1"/>
                </a:solidFill>
                <a:ea typeface="+mj-ea"/>
                <a:cs typeface="+mj-cs"/>
              </a:endParaRPr>
            </a:p>
          </p:txBody>
        </p:sp>
        <p:grpSp>
          <p:nvGrpSpPr>
            <p:cNvPr id="33" name="Gruppieren 32"/>
            <p:cNvGrpSpPr/>
            <p:nvPr/>
          </p:nvGrpSpPr>
          <p:grpSpPr>
            <a:xfrm>
              <a:off x="2273615" y="3113850"/>
              <a:ext cx="458825" cy="677063"/>
              <a:chOff x="8754463" y="619235"/>
              <a:chExt cx="391323" cy="577456"/>
            </a:xfrm>
          </p:grpSpPr>
          <p:sp>
            <p:nvSpPr>
              <p:cNvPr id="42" name="Textfeld 41"/>
              <p:cNvSpPr txBox="1"/>
              <p:nvPr/>
            </p:nvSpPr>
            <p:spPr>
              <a:xfrm>
                <a:off x="8757235" y="619235"/>
                <a:ext cx="388551" cy="498745"/>
              </a:xfrm>
              <a:prstGeom prst="rect">
                <a:avLst/>
              </a:prstGeom>
              <a:noFill/>
            </p:spPr>
            <p:txBody>
              <a:bodyPr wrap="none" rtlCol="0">
                <a:spAutoFit/>
              </a:bodyPr>
              <a:lstStyle/>
              <a:p>
                <a:r>
                  <a:rPr lang="en-US" sz="3200" b="1" dirty="0" smtClean="0">
                    <a:latin typeface="Arial Black" panose="020B0A04020102020204" pitchFamily="34" charset="0"/>
                  </a:rPr>
                  <a:t>~</a:t>
                </a:r>
                <a:endParaRPr lang="en-US" sz="3200" b="1" dirty="0">
                  <a:latin typeface="Arial Black" panose="020B0A04020102020204" pitchFamily="34" charset="0"/>
                </a:endParaRPr>
              </a:p>
            </p:txBody>
          </p:sp>
          <p:sp>
            <p:nvSpPr>
              <p:cNvPr id="43" name="Textfeld 42"/>
              <p:cNvSpPr txBox="1"/>
              <p:nvPr/>
            </p:nvSpPr>
            <p:spPr>
              <a:xfrm>
                <a:off x="8754463" y="697946"/>
                <a:ext cx="388550" cy="498745"/>
              </a:xfrm>
              <a:prstGeom prst="rect">
                <a:avLst/>
              </a:prstGeom>
              <a:noFill/>
            </p:spPr>
            <p:txBody>
              <a:bodyPr wrap="none" rtlCol="0">
                <a:spAutoFit/>
              </a:bodyPr>
              <a:lstStyle/>
              <a:p>
                <a:r>
                  <a:rPr lang="en-US" sz="3200" b="1" dirty="0" smtClean="0">
                    <a:latin typeface="Arial Black" panose="020B0A04020102020204" pitchFamily="34" charset="0"/>
                  </a:rPr>
                  <a:t>~</a:t>
                </a:r>
                <a:endParaRPr lang="en-US" sz="3200" b="1" dirty="0">
                  <a:latin typeface="Arial Black" panose="020B0A04020102020204" pitchFamily="34" charset="0"/>
                </a:endParaRPr>
              </a:p>
            </p:txBody>
          </p:sp>
        </p:grpSp>
        <p:sp>
          <p:nvSpPr>
            <p:cNvPr id="31" name="Textfeld 30"/>
            <p:cNvSpPr txBox="1"/>
            <p:nvPr/>
          </p:nvSpPr>
          <p:spPr>
            <a:xfrm>
              <a:off x="1613269" y="3174984"/>
              <a:ext cx="455574" cy="584775"/>
            </a:xfrm>
            <a:prstGeom prst="rect">
              <a:avLst/>
            </a:prstGeom>
            <a:noFill/>
          </p:spPr>
          <p:txBody>
            <a:bodyPr wrap="none" rtlCol="0">
              <a:spAutoFit/>
            </a:bodyPr>
            <a:lstStyle>
              <a:defPPr>
                <a:defRPr lang="de-DE"/>
              </a:defPPr>
              <a:lvl1pPr>
                <a:defRPr sz="4400" b="1">
                  <a:latin typeface="Arial Black" panose="020B0A04020102020204" pitchFamily="34" charset="0"/>
                </a:defRPr>
              </a:lvl1pPr>
            </a:lstStyle>
            <a:p>
              <a:r>
                <a:rPr lang="en-US" sz="3200" dirty="0" smtClean="0"/>
                <a:t>=</a:t>
              </a:r>
              <a:endParaRPr lang="en-US" sz="3200" dirty="0"/>
            </a:p>
          </p:txBody>
        </p:sp>
      </p:grpSp>
      <p:sp>
        <p:nvSpPr>
          <p:cNvPr id="14" name="Textfeld 13"/>
          <p:cNvSpPr txBox="1"/>
          <p:nvPr/>
        </p:nvSpPr>
        <p:spPr>
          <a:xfrm>
            <a:off x="5275385" y="1992128"/>
            <a:ext cx="1218282" cy="400110"/>
          </a:xfrm>
          <a:prstGeom prst="rect">
            <a:avLst/>
          </a:prstGeom>
          <a:noFill/>
        </p:spPr>
        <p:txBody>
          <a:bodyPr wrap="none" rtlCol="0">
            <a:spAutoFit/>
          </a:bodyPr>
          <a:lstStyle/>
          <a:p>
            <a:r>
              <a:rPr lang="de-DE" sz="2000" dirty="0" err="1"/>
              <a:t>P</a:t>
            </a:r>
            <a:r>
              <a:rPr lang="de-DE" sz="2000" baseline="-25000" dirty="0" err="1"/>
              <a:t>out</a:t>
            </a:r>
            <a:r>
              <a:rPr lang="de-DE" sz="2000" dirty="0"/>
              <a:t> / </a:t>
            </a:r>
            <a:r>
              <a:rPr lang="de-DE" sz="2000" dirty="0" err="1"/>
              <a:t>P</a:t>
            </a:r>
            <a:r>
              <a:rPr lang="de-DE" sz="2000" baseline="-25000" dirty="0" err="1"/>
              <a:t>loss</a:t>
            </a:r>
            <a:r>
              <a:rPr lang="de-DE" sz="2000" dirty="0"/>
              <a:t> </a:t>
            </a:r>
          </a:p>
        </p:txBody>
      </p:sp>
    </p:spTree>
    <p:extLst>
      <p:ext uri="{BB962C8B-B14F-4D97-AF65-F5344CB8AC3E}">
        <p14:creationId xmlns:p14="http://schemas.microsoft.com/office/powerpoint/2010/main" val="304608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endParaRPr lang="en-US" dirty="0"/>
          </a:p>
        </p:txBody>
      </p:sp>
      <p:sp>
        <p:nvSpPr>
          <p:cNvPr id="3" name="Textplatzhalter 2"/>
          <p:cNvSpPr>
            <a:spLocks noGrp="1"/>
          </p:cNvSpPr>
          <p:nvPr>
            <p:ph type="body" idx="1"/>
          </p:nvPr>
        </p:nvSpPr>
        <p:spPr/>
        <p:txBody>
          <a:bodyPr/>
          <a:lstStyle/>
          <a:p>
            <a:endParaRPr lang="en-US" dirty="0"/>
          </a:p>
        </p:txBody>
      </p:sp>
      <p:sp>
        <p:nvSpPr>
          <p:cNvPr id="4" name="Inhaltsplatzhalter 3"/>
          <p:cNvSpPr>
            <a:spLocks noGrp="1"/>
          </p:cNvSpPr>
          <p:nvPr>
            <p:ph sz="half" idx="2"/>
          </p:nvPr>
        </p:nvSpPr>
        <p:spPr/>
        <p:txBody>
          <a:bodyPr/>
          <a:lstStyle/>
          <a:p>
            <a:endParaRPr lang="en-US" dirty="0"/>
          </a:p>
        </p:txBody>
      </p:sp>
      <p:sp>
        <p:nvSpPr>
          <p:cNvPr id="5" name="Textplatzhalter 4"/>
          <p:cNvSpPr>
            <a:spLocks noGrp="1"/>
          </p:cNvSpPr>
          <p:nvPr>
            <p:ph type="body" sz="quarter" idx="3"/>
          </p:nvPr>
        </p:nvSpPr>
        <p:spPr/>
        <p:txBody>
          <a:bodyPr/>
          <a:lstStyle/>
          <a:p>
            <a:endParaRPr lang="en-US" dirty="0"/>
          </a:p>
        </p:txBody>
      </p:sp>
      <p:sp>
        <p:nvSpPr>
          <p:cNvPr id="6" name="Inhaltsplatzhalter 5"/>
          <p:cNvSpPr>
            <a:spLocks noGrp="1"/>
          </p:cNvSpPr>
          <p:nvPr>
            <p:ph sz="quarter" idx="4"/>
          </p:nvPr>
        </p:nvSpPr>
        <p:spPr/>
        <p:txBody>
          <a:bodyPr/>
          <a:lstStyle/>
          <a:p>
            <a:endParaRPr lang="en-US" dirty="0"/>
          </a:p>
        </p:txBody>
      </p:sp>
      <p:sp>
        <p:nvSpPr>
          <p:cNvPr id="7" name="Foliennummernplatzhalter 6"/>
          <p:cNvSpPr>
            <a:spLocks noGrp="1"/>
          </p:cNvSpPr>
          <p:nvPr>
            <p:ph type="sldNum" sz="quarter" idx="12"/>
          </p:nvPr>
        </p:nvSpPr>
        <p:spPr/>
        <p:txBody>
          <a:bodyPr/>
          <a:lstStyle/>
          <a:p>
            <a:fld id="{32F36B79-3ACB-4ABE-9496-E272B2366BFF}" type="slidenum">
              <a:rPr lang="en-US" smtClean="0"/>
              <a:pPr/>
              <a:t>20</a:t>
            </a:fld>
            <a:endParaRPr lang="en-US" dirty="0"/>
          </a:p>
        </p:txBody>
      </p:sp>
      <p:sp>
        <p:nvSpPr>
          <p:cNvPr id="8" name="Rechteck 7"/>
          <p:cNvSpPr/>
          <p:nvPr/>
        </p:nvSpPr>
        <p:spPr>
          <a:xfrm>
            <a:off x="1" y="0"/>
            <a:ext cx="9905998"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9853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0" y="444500"/>
            <a:ext cx="9226253" cy="368300"/>
          </a:xfrm>
        </p:spPr>
        <p:txBody>
          <a:bodyPr>
            <a:normAutofit fontScale="90000"/>
          </a:bodyPr>
          <a:lstStyle/>
          <a:p>
            <a:endParaRPr lang="en-US" dirty="0"/>
          </a:p>
        </p:txBody>
      </p:sp>
      <p:sp>
        <p:nvSpPr>
          <p:cNvPr id="8" name="Textplatzhalter 2"/>
          <p:cNvSpPr>
            <a:spLocks noGrp="1"/>
          </p:cNvSpPr>
          <p:nvPr>
            <p:ph type="body" idx="1"/>
          </p:nvPr>
        </p:nvSpPr>
        <p:spPr>
          <a:xfrm>
            <a:off x="0" y="1053306"/>
            <a:ext cx="9906000" cy="332584"/>
          </a:xfrm>
        </p:spPr>
        <p:txBody>
          <a:bodyPr/>
          <a:lstStyle/>
          <a:p>
            <a:r>
              <a:rPr lang="en-US" dirty="0" smtClean="0"/>
              <a:t>Appendix</a:t>
            </a:r>
            <a:endParaRPr lang="en-US" dirty="0"/>
          </a:p>
        </p:txBody>
      </p:sp>
      <p:sp>
        <p:nvSpPr>
          <p:cNvPr id="2" name="Foliennummernplatzhalter 1"/>
          <p:cNvSpPr>
            <a:spLocks noGrp="1"/>
          </p:cNvSpPr>
          <p:nvPr>
            <p:ph type="sldNum" sz="quarter" idx="12"/>
          </p:nvPr>
        </p:nvSpPr>
        <p:spPr/>
        <p:txBody>
          <a:bodyPr/>
          <a:lstStyle/>
          <a:p>
            <a:fld id="{32F36B79-3ACB-4ABE-9496-E272B2366BFF}" type="slidenum">
              <a:rPr lang="en-US" smtClean="0"/>
              <a:pPr/>
              <a:t>21</a:t>
            </a:fld>
            <a:endParaRPr lang="en-US" dirty="0"/>
          </a:p>
        </p:txBody>
      </p:sp>
      <p:sp>
        <p:nvSpPr>
          <p:cNvPr id="3" name="Inhaltsplatzhalter 2"/>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296107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Gruppieren 115"/>
          <p:cNvGrpSpPr/>
          <p:nvPr/>
        </p:nvGrpSpPr>
        <p:grpSpPr>
          <a:xfrm rot="18000000">
            <a:off x="8105837" y="5431500"/>
            <a:ext cx="429277" cy="429277"/>
            <a:chOff x="7195361" y="4728335"/>
            <a:chExt cx="527712" cy="527712"/>
          </a:xfrm>
        </p:grpSpPr>
        <p:sp>
          <p:nvSpPr>
            <p:cNvPr id="117" name="Bogen 116"/>
            <p:cNvSpPr/>
            <p:nvPr/>
          </p:nvSpPr>
          <p:spPr>
            <a:xfrm>
              <a:off x="7234934" y="4767907"/>
              <a:ext cx="448566" cy="448566"/>
            </a:xfrm>
            <a:prstGeom prst="arc">
              <a:avLst>
                <a:gd name="adj1" fmla="val 16200000"/>
                <a:gd name="adj2" fmla="val 203199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8" name="Bogen 117"/>
            <p:cNvSpPr/>
            <p:nvPr/>
          </p:nvSpPr>
          <p:spPr>
            <a:xfrm>
              <a:off x="7266618" y="4799591"/>
              <a:ext cx="385198" cy="385198"/>
            </a:xfrm>
            <a:prstGeom prst="arc">
              <a:avLst>
                <a:gd name="adj1" fmla="val 16200000"/>
                <a:gd name="adj2" fmla="val 1956982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9" name="Bogen 118"/>
            <p:cNvSpPr/>
            <p:nvPr/>
          </p:nvSpPr>
          <p:spPr>
            <a:xfrm>
              <a:off x="7195361" y="4728335"/>
              <a:ext cx="527712" cy="52771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3" name="Gruppieren 12"/>
          <p:cNvGrpSpPr/>
          <p:nvPr/>
        </p:nvGrpSpPr>
        <p:grpSpPr>
          <a:xfrm rot="7200000">
            <a:off x="8086856" y="5438580"/>
            <a:ext cx="429277" cy="429277"/>
            <a:chOff x="7195361" y="4728335"/>
            <a:chExt cx="527712" cy="527712"/>
          </a:xfrm>
        </p:grpSpPr>
        <p:sp>
          <p:nvSpPr>
            <p:cNvPr id="12" name="Bogen 11"/>
            <p:cNvSpPr/>
            <p:nvPr/>
          </p:nvSpPr>
          <p:spPr>
            <a:xfrm>
              <a:off x="7234934" y="4767909"/>
              <a:ext cx="448566" cy="448566"/>
            </a:xfrm>
            <a:prstGeom prst="arc">
              <a:avLst>
                <a:gd name="adj1" fmla="val 16200000"/>
                <a:gd name="adj2" fmla="val 2044442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4" name="Bogen 113"/>
            <p:cNvSpPr/>
            <p:nvPr/>
          </p:nvSpPr>
          <p:spPr>
            <a:xfrm>
              <a:off x="7266618" y="4799593"/>
              <a:ext cx="385198" cy="385198"/>
            </a:xfrm>
            <a:prstGeom prst="arc">
              <a:avLst>
                <a:gd name="adj1" fmla="val 16200000"/>
                <a:gd name="adj2" fmla="val 1889565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5" name="Bogen 114"/>
            <p:cNvSpPr/>
            <p:nvPr/>
          </p:nvSpPr>
          <p:spPr>
            <a:xfrm>
              <a:off x="7195361" y="4728335"/>
              <a:ext cx="527712" cy="52771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11" name="Gerader Verbinder 10"/>
          <p:cNvCxnSpPr/>
          <p:nvPr/>
        </p:nvCxnSpPr>
        <p:spPr>
          <a:xfrm>
            <a:off x="6912254" y="2545779"/>
            <a:ext cx="3019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el 1"/>
          <p:cNvSpPr>
            <a:spLocks noGrp="1"/>
          </p:cNvSpPr>
          <p:nvPr>
            <p:ph type="title"/>
          </p:nvPr>
        </p:nvSpPr>
        <p:spPr>
          <a:xfrm>
            <a:off x="0" y="444500"/>
            <a:ext cx="9226253" cy="368300"/>
          </a:xfrm>
        </p:spPr>
        <p:txBody>
          <a:bodyPr>
            <a:normAutofit fontScale="90000"/>
          </a:bodyPr>
          <a:lstStyle/>
          <a:p>
            <a:r>
              <a:rPr lang="en-US" dirty="0" smtClean="0"/>
              <a:t>Field oriented Control</a:t>
            </a:r>
            <a:endParaRPr lang="en-US" dirty="0"/>
          </a:p>
        </p:txBody>
      </p:sp>
      <p:sp>
        <p:nvSpPr>
          <p:cNvPr id="8" name="Textplatzhalter 2"/>
          <p:cNvSpPr>
            <a:spLocks noGrp="1"/>
          </p:cNvSpPr>
          <p:nvPr>
            <p:ph type="body" idx="1"/>
          </p:nvPr>
        </p:nvSpPr>
        <p:spPr>
          <a:xfrm>
            <a:off x="0" y="1053306"/>
            <a:ext cx="9906000" cy="332584"/>
          </a:xfrm>
        </p:spPr>
        <p:txBody>
          <a:bodyPr/>
          <a:lstStyle/>
          <a:p>
            <a:r>
              <a:rPr lang="en-US" dirty="0" smtClean="0"/>
              <a:t>… from another angle</a:t>
            </a:r>
            <a:endParaRPr lang="en-US" dirty="0"/>
          </a:p>
        </p:txBody>
      </p:sp>
      <mc:AlternateContent xmlns:mc="http://schemas.openxmlformats.org/markup-compatibility/2006" xmlns:a14="http://schemas.microsoft.com/office/drawing/2010/main">
        <mc:Choice Requires="a14">
          <p:sp>
            <p:nvSpPr>
              <p:cNvPr id="9" name="Inhaltsplatzhalter 3"/>
              <p:cNvSpPr>
                <a:spLocks noGrp="1"/>
              </p:cNvSpPr>
              <p:nvPr>
                <p:ph sz="half" idx="2"/>
              </p:nvPr>
            </p:nvSpPr>
            <p:spPr>
              <a:xfrm>
                <a:off x="0" y="1396999"/>
                <a:ext cx="9906000" cy="5412548"/>
              </a:xfrm>
            </p:spPr>
            <p:txBody>
              <a:bodyPr>
                <a:normAutofit/>
              </a:bodyPr>
              <a:lstStyle/>
              <a:p>
                <a:pPr lvl="1"/>
                <a:r>
                  <a:rPr lang="en-US" dirty="0" smtClean="0"/>
                  <a:t>Phase </a:t>
                </a:r>
                <a:r>
                  <a:rPr lang="en-US" dirty="0"/>
                  <a:t>v</a:t>
                </a:r>
                <a:r>
                  <a:rPr lang="en-US" dirty="0" smtClean="0"/>
                  <a:t>oltages </a:t>
                </a:r>
                <a:br>
                  <a:rPr lang="en-US" dirty="0" smtClean="0"/>
                </a:br>
                <a:r>
                  <a:rPr lang="en-US" dirty="0" smtClean="0"/>
                  <a:t>by voltage drop and induction</a:t>
                </a:r>
              </a:p>
              <a:p>
                <a:pPr lvl="1"/>
                <a:endParaRPr lang="en-US" dirty="0"/>
              </a:p>
              <a:p>
                <a:pPr lvl="1"/>
                <a:endParaRPr lang="en-US" dirty="0" smtClean="0"/>
              </a:p>
              <a:p>
                <a:pPr lvl="1"/>
                <a:endParaRPr lang="en-US" dirty="0" smtClean="0"/>
              </a:p>
              <a:p>
                <a:pPr lvl="1"/>
                <a:endParaRPr lang="en-US" dirty="0" smtClean="0"/>
              </a:p>
              <a:p>
                <a:pPr lvl="1"/>
                <a:endParaRPr lang="en-US" dirty="0" smtClean="0"/>
              </a:p>
              <a:p>
                <a:pPr lvl="1"/>
                <a:r>
                  <a:rPr lang="en-US" dirty="0" smtClean="0"/>
                  <a:t>Transformation to 2-phase Rotor-oriented </a:t>
                </a:r>
                <a:r>
                  <a:rPr lang="en-US" dirty="0"/>
                  <a:t> </a:t>
                </a:r>
                <a:r>
                  <a:rPr lang="en-US" dirty="0" smtClean="0"/>
                  <a:t>coordinates </a:t>
                </a:r>
                <a:br>
                  <a:rPr lang="en-US" dirty="0" smtClean="0"/>
                </a:br>
                <a:r>
                  <a:rPr lang="en-US" dirty="0" smtClean="0"/>
                  <a:t>with rotor flux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brk m:alnAt="7"/>
                          </m:rP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𝑀</m:t>
                        </m:r>
                      </m:sub>
                    </m:sSub>
                  </m:oMath>
                </a14:m>
                <a:r>
                  <a:rPr lang="en-US" dirty="0" smtClean="0"/>
                  <a:t> </a:t>
                </a:r>
              </a:p>
              <a:p>
                <a:pPr lvl="1"/>
                <a:endParaRPr lang="en-US" dirty="0"/>
              </a:p>
              <a:p>
                <a:pPr lvl="1"/>
                <a:endParaRPr lang="en-US" dirty="0" smtClean="0"/>
              </a:p>
              <a:p>
                <a:pPr lvl="1"/>
                <a:endParaRPr lang="en-US" dirty="0"/>
              </a:p>
            </p:txBody>
          </p:sp>
        </mc:Choice>
        <mc:Fallback xmlns="">
          <p:sp>
            <p:nvSpPr>
              <p:cNvPr id="9" name="Inhaltsplatzhalter 3"/>
              <p:cNvSpPr>
                <a:spLocks noGrp="1" noRot="1" noChangeAspect="1" noMove="1" noResize="1" noEditPoints="1" noAdjustHandles="1" noChangeArrowheads="1" noChangeShapeType="1" noTextEdit="1"/>
              </p:cNvSpPr>
              <p:nvPr>
                <p:ph sz="half" idx="2"/>
              </p:nvPr>
            </p:nvSpPr>
            <p:spPr>
              <a:xfrm>
                <a:off x="0" y="1396999"/>
                <a:ext cx="9906000" cy="5412548"/>
              </a:xfrm>
              <a:blipFill rotWithShape="0">
                <a:blip r:embed="rId3"/>
                <a:stretch>
                  <a:fillRect t="-1577"/>
                </a:stretch>
              </a:blipFill>
            </p:spPr>
            <p:txBody>
              <a:bodyPr/>
              <a:lstStyle/>
              <a:p>
                <a:r>
                  <a:rPr lang="en-US">
                    <a:noFill/>
                  </a:rPr>
                  <a:t> </a:t>
                </a:r>
              </a:p>
            </p:txBody>
          </p:sp>
        </mc:Fallback>
      </mc:AlternateContent>
      <p:sp>
        <p:nvSpPr>
          <p:cNvPr id="2" name="Foliennummernplatzhalter 1"/>
          <p:cNvSpPr>
            <a:spLocks noGrp="1"/>
          </p:cNvSpPr>
          <p:nvPr>
            <p:ph type="sldNum" sz="quarter" idx="12"/>
          </p:nvPr>
        </p:nvSpPr>
        <p:spPr/>
        <p:txBody>
          <a:bodyPr/>
          <a:lstStyle/>
          <a:p>
            <a:fld id="{32F36B79-3ACB-4ABE-9496-E272B2366BFF}" type="slidenum">
              <a:rPr lang="en-US" smtClean="0"/>
              <a:pPr/>
              <a:t>22</a:t>
            </a:fld>
            <a:endParaRPr lang="en-US" dirty="0"/>
          </a:p>
        </p:txBody>
      </p:sp>
      <p:grpSp>
        <p:nvGrpSpPr>
          <p:cNvPr id="15" name="Group 15"/>
          <p:cNvGrpSpPr>
            <a:grpSpLocks/>
          </p:cNvGrpSpPr>
          <p:nvPr/>
        </p:nvGrpSpPr>
        <p:grpSpPr bwMode="auto">
          <a:xfrm>
            <a:off x="6907230" y="1500371"/>
            <a:ext cx="1773237" cy="1304925"/>
            <a:chOff x="3929" y="2346"/>
            <a:chExt cx="1117" cy="822"/>
          </a:xfrm>
        </p:grpSpPr>
        <p:grpSp>
          <p:nvGrpSpPr>
            <p:cNvPr id="16" name="Group 16"/>
            <p:cNvGrpSpPr>
              <a:grpSpLocks/>
            </p:cNvGrpSpPr>
            <p:nvPr/>
          </p:nvGrpSpPr>
          <p:grpSpPr bwMode="auto">
            <a:xfrm>
              <a:off x="3929" y="2346"/>
              <a:ext cx="1117" cy="822"/>
              <a:chOff x="3929" y="2346"/>
              <a:chExt cx="1117" cy="822"/>
            </a:xfrm>
          </p:grpSpPr>
          <p:sp>
            <p:nvSpPr>
              <p:cNvPr id="18" name="Freeform 17"/>
              <p:cNvSpPr>
                <a:spLocks/>
              </p:cNvSpPr>
              <p:nvPr/>
            </p:nvSpPr>
            <p:spPr bwMode="auto">
              <a:xfrm flipV="1">
                <a:off x="4257" y="2763"/>
                <a:ext cx="125" cy="315"/>
              </a:xfrm>
              <a:custGeom>
                <a:avLst/>
                <a:gdLst/>
                <a:ahLst/>
                <a:cxnLst>
                  <a:cxn ang="0">
                    <a:pos x="0" y="0"/>
                  </a:cxn>
                  <a:cxn ang="0">
                    <a:pos x="78" y="0"/>
                  </a:cxn>
                  <a:cxn ang="0">
                    <a:pos x="125" y="53"/>
                  </a:cxn>
                  <a:cxn ang="0">
                    <a:pos x="119" y="597"/>
                  </a:cxn>
                  <a:cxn ang="0">
                    <a:pos x="171" y="643"/>
                  </a:cxn>
                  <a:cxn ang="0">
                    <a:pos x="261" y="643"/>
                  </a:cxn>
                  <a:cxn ang="0">
                    <a:pos x="307" y="643"/>
                  </a:cxn>
                </a:cxnLst>
                <a:rect l="0" t="0" r="r" b="b"/>
                <a:pathLst>
                  <a:path w="307" h="646">
                    <a:moveTo>
                      <a:pt x="0" y="0"/>
                    </a:moveTo>
                    <a:cubicBezTo>
                      <a:pt x="33" y="0"/>
                      <a:pt x="53" y="0"/>
                      <a:pt x="78" y="0"/>
                    </a:cubicBezTo>
                    <a:cubicBezTo>
                      <a:pt x="101" y="0"/>
                      <a:pt x="126" y="10"/>
                      <a:pt x="125" y="53"/>
                    </a:cubicBezTo>
                    <a:cubicBezTo>
                      <a:pt x="123" y="151"/>
                      <a:pt x="120" y="501"/>
                      <a:pt x="119" y="597"/>
                    </a:cubicBezTo>
                    <a:cubicBezTo>
                      <a:pt x="118" y="646"/>
                      <a:pt x="145" y="642"/>
                      <a:pt x="171" y="643"/>
                    </a:cubicBezTo>
                    <a:cubicBezTo>
                      <a:pt x="198" y="642"/>
                      <a:pt x="238" y="643"/>
                      <a:pt x="261" y="643"/>
                    </a:cubicBezTo>
                    <a:cubicBezTo>
                      <a:pt x="284" y="643"/>
                      <a:pt x="295" y="643"/>
                      <a:pt x="307" y="643"/>
                    </a:cubicBezTo>
                  </a:path>
                </a:pathLst>
              </a:custGeom>
              <a:noFill/>
              <a:ln w="9525" cmpd="sng">
                <a:solidFill>
                  <a:schemeClr val="tx1"/>
                </a:solidFill>
                <a:round/>
                <a:headEnd/>
                <a:tailEnd/>
              </a:ln>
              <a:effectLst/>
            </p:spPr>
            <p:txBody>
              <a:bodyPr/>
              <a:lstStyle/>
              <a:p>
                <a:endParaRPr lang="en-US" dirty="0"/>
              </a:p>
            </p:txBody>
          </p:sp>
          <p:grpSp>
            <p:nvGrpSpPr>
              <p:cNvPr id="19" name="Group 18"/>
              <p:cNvGrpSpPr>
                <a:grpSpLocks/>
              </p:cNvGrpSpPr>
              <p:nvPr/>
            </p:nvGrpSpPr>
            <p:grpSpPr bwMode="auto">
              <a:xfrm>
                <a:off x="4337" y="2346"/>
                <a:ext cx="676" cy="822"/>
                <a:chOff x="420" y="538"/>
                <a:chExt cx="2604" cy="3170"/>
              </a:xfrm>
            </p:grpSpPr>
            <p:sp>
              <p:nvSpPr>
                <p:cNvPr id="22" name="Oval 19"/>
                <p:cNvSpPr>
                  <a:spLocks noChangeArrowheads="1"/>
                </p:cNvSpPr>
                <p:nvPr/>
              </p:nvSpPr>
              <p:spPr bwMode="auto">
                <a:xfrm>
                  <a:off x="1463" y="1400"/>
                  <a:ext cx="1452" cy="1452"/>
                </a:xfrm>
                <a:prstGeom prst="ellipse">
                  <a:avLst/>
                </a:prstGeom>
                <a:noFill/>
                <a:ln w="9525">
                  <a:solidFill>
                    <a:schemeClr val="tx1"/>
                  </a:solidFill>
                  <a:round/>
                  <a:headEnd/>
                  <a:tailEnd/>
                </a:ln>
                <a:effectLst/>
              </p:spPr>
              <p:txBody>
                <a:bodyPr wrap="none" anchor="ctr"/>
                <a:lstStyle/>
                <a:p>
                  <a:endParaRPr lang="en-US" dirty="0"/>
                </a:p>
              </p:txBody>
            </p:sp>
            <p:grpSp>
              <p:nvGrpSpPr>
                <p:cNvPr id="23" name="Group 20"/>
                <p:cNvGrpSpPr>
                  <a:grpSpLocks/>
                </p:cNvGrpSpPr>
                <p:nvPr/>
              </p:nvGrpSpPr>
              <p:grpSpPr bwMode="auto">
                <a:xfrm>
                  <a:off x="420" y="1971"/>
                  <a:ext cx="1084" cy="336"/>
                  <a:chOff x="420" y="1971"/>
                  <a:chExt cx="1084" cy="336"/>
                </a:xfrm>
              </p:grpSpPr>
              <p:sp>
                <p:nvSpPr>
                  <p:cNvPr id="44" name="Rectangle 21"/>
                  <p:cNvSpPr>
                    <a:spLocks noChangeArrowheads="1"/>
                  </p:cNvSpPr>
                  <p:nvPr/>
                </p:nvSpPr>
                <p:spPr bwMode="auto">
                  <a:xfrm>
                    <a:off x="828" y="2035"/>
                    <a:ext cx="545" cy="227"/>
                  </a:xfrm>
                  <a:prstGeom prst="rect">
                    <a:avLst/>
                  </a:prstGeom>
                  <a:solidFill>
                    <a:srgbClr val="FFFFFF"/>
                  </a:solidFill>
                  <a:ln w="9525">
                    <a:solidFill>
                      <a:schemeClr val="tx1"/>
                    </a:solidFill>
                    <a:miter lim="800000"/>
                    <a:headEnd/>
                    <a:tailEnd/>
                  </a:ln>
                  <a:effectLst/>
                </p:spPr>
                <p:txBody>
                  <a:bodyPr wrap="none" anchor="ctr"/>
                  <a:lstStyle/>
                  <a:p>
                    <a:endParaRPr lang="en-US" dirty="0"/>
                  </a:p>
                </p:txBody>
              </p:sp>
              <p:sp>
                <p:nvSpPr>
                  <p:cNvPr id="45" name="Line 22"/>
                  <p:cNvSpPr>
                    <a:spLocks noChangeShapeType="1"/>
                  </p:cNvSpPr>
                  <p:nvPr/>
                </p:nvSpPr>
                <p:spPr bwMode="auto">
                  <a:xfrm flipV="1">
                    <a:off x="874" y="1989"/>
                    <a:ext cx="136" cy="318"/>
                  </a:xfrm>
                  <a:prstGeom prst="line">
                    <a:avLst/>
                  </a:prstGeom>
                  <a:noFill/>
                  <a:ln w="9525">
                    <a:solidFill>
                      <a:schemeClr val="tx1"/>
                    </a:solidFill>
                    <a:round/>
                    <a:headEnd/>
                    <a:tailEnd/>
                  </a:ln>
                  <a:effectLst/>
                </p:spPr>
                <p:txBody>
                  <a:bodyPr/>
                  <a:lstStyle/>
                  <a:p>
                    <a:endParaRPr lang="en-US" dirty="0"/>
                  </a:p>
                </p:txBody>
              </p:sp>
              <p:sp>
                <p:nvSpPr>
                  <p:cNvPr id="46" name="Line 23"/>
                  <p:cNvSpPr>
                    <a:spLocks noChangeShapeType="1"/>
                  </p:cNvSpPr>
                  <p:nvPr/>
                </p:nvSpPr>
                <p:spPr bwMode="auto">
                  <a:xfrm flipV="1">
                    <a:off x="964" y="1989"/>
                    <a:ext cx="136" cy="318"/>
                  </a:xfrm>
                  <a:prstGeom prst="line">
                    <a:avLst/>
                  </a:prstGeom>
                  <a:noFill/>
                  <a:ln w="9525">
                    <a:solidFill>
                      <a:schemeClr val="tx1"/>
                    </a:solidFill>
                    <a:round/>
                    <a:headEnd/>
                    <a:tailEnd/>
                  </a:ln>
                  <a:effectLst/>
                </p:spPr>
                <p:txBody>
                  <a:bodyPr/>
                  <a:lstStyle/>
                  <a:p>
                    <a:endParaRPr lang="en-US" dirty="0"/>
                  </a:p>
                </p:txBody>
              </p:sp>
              <p:sp>
                <p:nvSpPr>
                  <p:cNvPr id="47" name="Line 24"/>
                  <p:cNvSpPr>
                    <a:spLocks noChangeShapeType="1"/>
                  </p:cNvSpPr>
                  <p:nvPr/>
                </p:nvSpPr>
                <p:spPr bwMode="auto">
                  <a:xfrm flipV="1">
                    <a:off x="1055" y="1989"/>
                    <a:ext cx="136" cy="318"/>
                  </a:xfrm>
                  <a:prstGeom prst="line">
                    <a:avLst/>
                  </a:prstGeom>
                  <a:noFill/>
                  <a:ln w="9525">
                    <a:solidFill>
                      <a:schemeClr val="tx1"/>
                    </a:solidFill>
                    <a:round/>
                    <a:headEnd/>
                    <a:tailEnd/>
                  </a:ln>
                  <a:effectLst/>
                </p:spPr>
                <p:txBody>
                  <a:bodyPr/>
                  <a:lstStyle/>
                  <a:p>
                    <a:endParaRPr lang="en-US" dirty="0"/>
                  </a:p>
                </p:txBody>
              </p:sp>
              <p:sp>
                <p:nvSpPr>
                  <p:cNvPr id="48" name="Line 25"/>
                  <p:cNvSpPr>
                    <a:spLocks noChangeShapeType="1"/>
                  </p:cNvSpPr>
                  <p:nvPr/>
                </p:nvSpPr>
                <p:spPr bwMode="auto">
                  <a:xfrm flipV="1">
                    <a:off x="1146" y="1989"/>
                    <a:ext cx="136" cy="318"/>
                  </a:xfrm>
                  <a:prstGeom prst="line">
                    <a:avLst/>
                  </a:prstGeom>
                  <a:noFill/>
                  <a:ln w="9525">
                    <a:solidFill>
                      <a:schemeClr val="tx1"/>
                    </a:solidFill>
                    <a:round/>
                    <a:headEnd/>
                    <a:tailEnd/>
                  </a:ln>
                  <a:effectLst/>
                </p:spPr>
                <p:txBody>
                  <a:bodyPr/>
                  <a:lstStyle/>
                  <a:p>
                    <a:endParaRPr lang="en-US" dirty="0"/>
                  </a:p>
                </p:txBody>
              </p:sp>
              <p:sp>
                <p:nvSpPr>
                  <p:cNvPr id="49" name="Line 26"/>
                  <p:cNvSpPr>
                    <a:spLocks noChangeShapeType="1"/>
                  </p:cNvSpPr>
                  <p:nvPr/>
                </p:nvSpPr>
                <p:spPr bwMode="auto">
                  <a:xfrm>
                    <a:off x="465" y="2149"/>
                    <a:ext cx="363" cy="0"/>
                  </a:xfrm>
                  <a:prstGeom prst="line">
                    <a:avLst/>
                  </a:prstGeom>
                  <a:noFill/>
                  <a:ln w="9525">
                    <a:solidFill>
                      <a:schemeClr val="tx1"/>
                    </a:solidFill>
                    <a:round/>
                    <a:headEnd/>
                    <a:tailEnd/>
                  </a:ln>
                  <a:effectLst/>
                </p:spPr>
                <p:txBody>
                  <a:bodyPr/>
                  <a:lstStyle/>
                  <a:p>
                    <a:endParaRPr lang="en-US" dirty="0"/>
                  </a:p>
                </p:txBody>
              </p:sp>
              <p:sp>
                <p:nvSpPr>
                  <p:cNvPr id="50" name="Oval 27"/>
                  <p:cNvSpPr>
                    <a:spLocks noChangeArrowheads="1"/>
                  </p:cNvSpPr>
                  <p:nvPr/>
                </p:nvSpPr>
                <p:spPr bwMode="auto">
                  <a:xfrm>
                    <a:off x="420" y="2125"/>
                    <a:ext cx="45" cy="45"/>
                  </a:xfrm>
                  <a:prstGeom prst="ellipse">
                    <a:avLst/>
                  </a:prstGeom>
                  <a:solidFill>
                    <a:srgbClr val="FFFFFF"/>
                  </a:solidFill>
                  <a:ln w="9525">
                    <a:solidFill>
                      <a:schemeClr val="tx1"/>
                    </a:solidFill>
                    <a:round/>
                    <a:headEnd/>
                    <a:tailEnd/>
                  </a:ln>
                  <a:effectLst/>
                </p:spPr>
                <p:txBody>
                  <a:bodyPr wrap="none" anchor="ctr"/>
                  <a:lstStyle/>
                  <a:p>
                    <a:endParaRPr lang="en-US" dirty="0"/>
                  </a:p>
                </p:txBody>
              </p:sp>
              <p:sp>
                <p:nvSpPr>
                  <p:cNvPr id="51" name="Line 28"/>
                  <p:cNvSpPr>
                    <a:spLocks noChangeShapeType="1"/>
                  </p:cNvSpPr>
                  <p:nvPr/>
                </p:nvSpPr>
                <p:spPr bwMode="auto">
                  <a:xfrm>
                    <a:off x="1282" y="1989"/>
                    <a:ext cx="181" cy="0"/>
                  </a:xfrm>
                  <a:prstGeom prst="line">
                    <a:avLst/>
                  </a:prstGeom>
                  <a:noFill/>
                  <a:ln w="9525">
                    <a:solidFill>
                      <a:schemeClr val="tx1"/>
                    </a:solidFill>
                    <a:round/>
                    <a:headEnd/>
                    <a:tailEnd/>
                  </a:ln>
                  <a:effectLst/>
                </p:spPr>
                <p:txBody>
                  <a:bodyPr/>
                  <a:lstStyle/>
                  <a:p>
                    <a:endParaRPr lang="en-US" dirty="0"/>
                  </a:p>
                </p:txBody>
              </p:sp>
              <p:sp>
                <p:nvSpPr>
                  <p:cNvPr id="52" name="Oval 29"/>
                  <p:cNvSpPr>
                    <a:spLocks noChangeArrowheads="1"/>
                  </p:cNvSpPr>
                  <p:nvPr/>
                </p:nvSpPr>
                <p:spPr bwMode="auto">
                  <a:xfrm>
                    <a:off x="1459" y="1971"/>
                    <a:ext cx="45" cy="45"/>
                  </a:xfrm>
                  <a:prstGeom prst="ellipse">
                    <a:avLst/>
                  </a:prstGeom>
                  <a:solidFill>
                    <a:srgbClr val="FFFFFF"/>
                  </a:solidFill>
                  <a:ln w="9525">
                    <a:solidFill>
                      <a:schemeClr val="tx1"/>
                    </a:solidFill>
                    <a:round/>
                    <a:headEnd/>
                    <a:tailEnd/>
                  </a:ln>
                  <a:effectLst/>
                </p:spPr>
                <p:txBody>
                  <a:bodyPr wrap="none" anchor="ctr"/>
                  <a:lstStyle/>
                  <a:p>
                    <a:endParaRPr lang="en-US" dirty="0"/>
                  </a:p>
                </p:txBody>
              </p:sp>
            </p:grpSp>
            <p:grpSp>
              <p:nvGrpSpPr>
                <p:cNvPr id="24" name="Group 30"/>
                <p:cNvGrpSpPr>
                  <a:grpSpLocks/>
                </p:cNvGrpSpPr>
                <p:nvPr/>
              </p:nvGrpSpPr>
              <p:grpSpPr bwMode="auto">
                <a:xfrm rot="7200000">
                  <a:off x="2269" y="912"/>
                  <a:ext cx="1084" cy="336"/>
                  <a:chOff x="420" y="1971"/>
                  <a:chExt cx="1084" cy="336"/>
                </a:xfrm>
              </p:grpSpPr>
              <p:sp>
                <p:nvSpPr>
                  <p:cNvPr id="35" name="Rectangle 31"/>
                  <p:cNvSpPr>
                    <a:spLocks noChangeArrowheads="1"/>
                  </p:cNvSpPr>
                  <p:nvPr/>
                </p:nvSpPr>
                <p:spPr bwMode="auto">
                  <a:xfrm>
                    <a:off x="828" y="2035"/>
                    <a:ext cx="545" cy="227"/>
                  </a:xfrm>
                  <a:prstGeom prst="rect">
                    <a:avLst/>
                  </a:prstGeom>
                  <a:solidFill>
                    <a:srgbClr val="FFFFFF"/>
                  </a:solidFill>
                  <a:ln w="9525">
                    <a:solidFill>
                      <a:schemeClr val="tx1"/>
                    </a:solidFill>
                    <a:miter lim="800000"/>
                    <a:headEnd/>
                    <a:tailEnd/>
                  </a:ln>
                  <a:effectLst/>
                </p:spPr>
                <p:txBody>
                  <a:bodyPr wrap="none" anchor="ctr"/>
                  <a:lstStyle/>
                  <a:p>
                    <a:endParaRPr lang="en-US" dirty="0"/>
                  </a:p>
                </p:txBody>
              </p:sp>
              <p:sp>
                <p:nvSpPr>
                  <p:cNvPr id="36" name="Line 32"/>
                  <p:cNvSpPr>
                    <a:spLocks noChangeShapeType="1"/>
                  </p:cNvSpPr>
                  <p:nvPr/>
                </p:nvSpPr>
                <p:spPr bwMode="auto">
                  <a:xfrm flipV="1">
                    <a:off x="874" y="1989"/>
                    <a:ext cx="136" cy="318"/>
                  </a:xfrm>
                  <a:prstGeom prst="line">
                    <a:avLst/>
                  </a:prstGeom>
                  <a:noFill/>
                  <a:ln w="9525">
                    <a:solidFill>
                      <a:schemeClr val="tx1"/>
                    </a:solidFill>
                    <a:round/>
                    <a:headEnd/>
                    <a:tailEnd/>
                  </a:ln>
                  <a:effectLst/>
                </p:spPr>
                <p:txBody>
                  <a:bodyPr/>
                  <a:lstStyle/>
                  <a:p>
                    <a:endParaRPr lang="en-US" dirty="0"/>
                  </a:p>
                </p:txBody>
              </p:sp>
              <p:sp>
                <p:nvSpPr>
                  <p:cNvPr id="37" name="Line 33"/>
                  <p:cNvSpPr>
                    <a:spLocks noChangeShapeType="1"/>
                  </p:cNvSpPr>
                  <p:nvPr/>
                </p:nvSpPr>
                <p:spPr bwMode="auto">
                  <a:xfrm flipV="1">
                    <a:off x="964" y="1989"/>
                    <a:ext cx="136" cy="318"/>
                  </a:xfrm>
                  <a:prstGeom prst="line">
                    <a:avLst/>
                  </a:prstGeom>
                  <a:noFill/>
                  <a:ln w="9525">
                    <a:solidFill>
                      <a:schemeClr val="tx1"/>
                    </a:solidFill>
                    <a:round/>
                    <a:headEnd/>
                    <a:tailEnd/>
                  </a:ln>
                  <a:effectLst/>
                </p:spPr>
                <p:txBody>
                  <a:bodyPr/>
                  <a:lstStyle/>
                  <a:p>
                    <a:endParaRPr lang="en-US" dirty="0"/>
                  </a:p>
                </p:txBody>
              </p:sp>
              <p:sp>
                <p:nvSpPr>
                  <p:cNvPr id="38" name="Line 34"/>
                  <p:cNvSpPr>
                    <a:spLocks noChangeShapeType="1"/>
                  </p:cNvSpPr>
                  <p:nvPr/>
                </p:nvSpPr>
                <p:spPr bwMode="auto">
                  <a:xfrm flipV="1">
                    <a:off x="1055" y="1989"/>
                    <a:ext cx="136" cy="318"/>
                  </a:xfrm>
                  <a:prstGeom prst="line">
                    <a:avLst/>
                  </a:prstGeom>
                  <a:noFill/>
                  <a:ln w="9525">
                    <a:solidFill>
                      <a:schemeClr val="tx1"/>
                    </a:solidFill>
                    <a:round/>
                    <a:headEnd/>
                    <a:tailEnd/>
                  </a:ln>
                  <a:effectLst/>
                </p:spPr>
                <p:txBody>
                  <a:bodyPr/>
                  <a:lstStyle/>
                  <a:p>
                    <a:endParaRPr lang="en-US" dirty="0"/>
                  </a:p>
                </p:txBody>
              </p:sp>
              <p:sp>
                <p:nvSpPr>
                  <p:cNvPr id="39" name="Line 35"/>
                  <p:cNvSpPr>
                    <a:spLocks noChangeShapeType="1"/>
                  </p:cNvSpPr>
                  <p:nvPr/>
                </p:nvSpPr>
                <p:spPr bwMode="auto">
                  <a:xfrm flipV="1">
                    <a:off x="1146" y="1989"/>
                    <a:ext cx="136" cy="318"/>
                  </a:xfrm>
                  <a:prstGeom prst="line">
                    <a:avLst/>
                  </a:prstGeom>
                  <a:noFill/>
                  <a:ln w="9525">
                    <a:solidFill>
                      <a:schemeClr val="tx1"/>
                    </a:solidFill>
                    <a:round/>
                    <a:headEnd/>
                    <a:tailEnd/>
                  </a:ln>
                  <a:effectLst/>
                </p:spPr>
                <p:txBody>
                  <a:bodyPr/>
                  <a:lstStyle/>
                  <a:p>
                    <a:endParaRPr lang="en-US" dirty="0"/>
                  </a:p>
                </p:txBody>
              </p:sp>
              <p:sp>
                <p:nvSpPr>
                  <p:cNvPr id="40" name="Line 36"/>
                  <p:cNvSpPr>
                    <a:spLocks noChangeShapeType="1"/>
                  </p:cNvSpPr>
                  <p:nvPr/>
                </p:nvSpPr>
                <p:spPr bwMode="auto">
                  <a:xfrm>
                    <a:off x="465" y="2149"/>
                    <a:ext cx="363" cy="0"/>
                  </a:xfrm>
                  <a:prstGeom prst="line">
                    <a:avLst/>
                  </a:prstGeom>
                  <a:noFill/>
                  <a:ln w="9525">
                    <a:solidFill>
                      <a:schemeClr val="tx1"/>
                    </a:solidFill>
                    <a:round/>
                    <a:headEnd/>
                    <a:tailEnd/>
                  </a:ln>
                  <a:effectLst/>
                </p:spPr>
                <p:txBody>
                  <a:bodyPr/>
                  <a:lstStyle/>
                  <a:p>
                    <a:endParaRPr lang="en-US" dirty="0"/>
                  </a:p>
                </p:txBody>
              </p:sp>
              <p:sp>
                <p:nvSpPr>
                  <p:cNvPr id="41" name="Oval 37"/>
                  <p:cNvSpPr>
                    <a:spLocks noChangeArrowheads="1"/>
                  </p:cNvSpPr>
                  <p:nvPr/>
                </p:nvSpPr>
                <p:spPr bwMode="auto">
                  <a:xfrm>
                    <a:off x="420" y="2125"/>
                    <a:ext cx="45" cy="45"/>
                  </a:xfrm>
                  <a:prstGeom prst="ellipse">
                    <a:avLst/>
                  </a:prstGeom>
                  <a:solidFill>
                    <a:srgbClr val="FFFFFF"/>
                  </a:solidFill>
                  <a:ln w="9525">
                    <a:solidFill>
                      <a:schemeClr val="tx1"/>
                    </a:solidFill>
                    <a:round/>
                    <a:headEnd/>
                    <a:tailEnd/>
                  </a:ln>
                  <a:effectLst/>
                </p:spPr>
                <p:txBody>
                  <a:bodyPr wrap="none" anchor="ctr"/>
                  <a:lstStyle/>
                  <a:p>
                    <a:endParaRPr lang="en-US" dirty="0"/>
                  </a:p>
                </p:txBody>
              </p:sp>
              <p:sp>
                <p:nvSpPr>
                  <p:cNvPr id="42" name="Line 38"/>
                  <p:cNvSpPr>
                    <a:spLocks noChangeShapeType="1"/>
                  </p:cNvSpPr>
                  <p:nvPr/>
                </p:nvSpPr>
                <p:spPr bwMode="auto">
                  <a:xfrm>
                    <a:off x="1282" y="1989"/>
                    <a:ext cx="181" cy="0"/>
                  </a:xfrm>
                  <a:prstGeom prst="line">
                    <a:avLst/>
                  </a:prstGeom>
                  <a:noFill/>
                  <a:ln w="9525">
                    <a:solidFill>
                      <a:schemeClr val="tx1"/>
                    </a:solidFill>
                    <a:round/>
                    <a:headEnd/>
                    <a:tailEnd/>
                  </a:ln>
                  <a:effectLst/>
                </p:spPr>
                <p:txBody>
                  <a:bodyPr/>
                  <a:lstStyle/>
                  <a:p>
                    <a:endParaRPr lang="en-US" dirty="0"/>
                  </a:p>
                </p:txBody>
              </p:sp>
              <p:sp>
                <p:nvSpPr>
                  <p:cNvPr id="43" name="Oval 39"/>
                  <p:cNvSpPr>
                    <a:spLocks noChangeArrowheads="1"/>
                  </p:cNvSpPr>
                  <p:nvPr/>
                </p:nvSpPr>
                <p:spPr bwMode="auto">
                  <a:xfrm>
                    <a:off x="1459" y="1971"/>
                    <a:ext cx="45" cy="45"/>
                  </a:xfrm>
                  <a:prstGeom prst="ellipse">
                    <a:avLst/>
                  </a:prstGeom>
                  <a:solidFill>
                    <a:srgbClr val="FFFFFF"/>
                  </a:solidFill>
                  <a:ln w="9525">
                    <a:solidFill>
                      <a:schemeClr val="tx1"/>
                    </a:solidFill>
                    <a:round/>
                    <a:headEnd/>
                    <a:tailEnd/>
                  </a:ln>
                  <a:effectLst/>
                </p:spPr>
                <p:txBody>
                  <a:bodyPr wrap="none" anchor="ctr"/>
                  <a:lstStyle/>
                  <a:p>
                    <a:endParaRPr lang="en-US" dirty="0"/>
                  </a:p>
                </p:txBody>
              </p:sp>
            </p:grpSp>
            <p:grpSp>
              <p:nvGrpSpPr>
                <p:cNvPr id="25" name="Group 40"/>
                <p:cNvGrpSpPr>
                  <a:grpSpLocks/>
                </p:cNvGrpSpPr>
                <p:nvPr/>
              </p:nvGrpSpPr>
              <p:grpSpPr bwMode="auto">
                <a:xfrm rot="14400000">
                  <a:off x="2314" y="2998"/>
                  <a:ext cx="1084" cy="336"/>
                  <a:chOff x="420" y="1971"/>
                  <a:chExt cx="1084" cy="336"/>
                </a:xfrm>
              </p:grpSpPr>
              <p:sp>
                <p:nvSpPr>
                  <p:cNvPr id="26" name="Rectangle 41"/>
                  <p:cNvSpPr>
                    <a:spLocks noChangeArrowheads="1"/>
                  </p:cNvSpPr>
                  <p:nvPr/>
                </p:nvSpPr>
                <p:spPr bwMode="auto">
                  <a:xfrm>
                    <a:off x="828" y="2035"/>
                    <a:ext cx="545" cy="227"/>
                  </a:xfrm>
                  <a:prstGeom prst="rect">
                    <a:avLst/>
                  </a:prstGeom>
                  <a:solidFill>
                    <a:srgbClr val="FFFFFF"/>
                  </a:solidFill>
                  <a:ln w="9525">
                    <a:solidFill>
                      <a:schemeClr val="tx1"/>
                    </a:solidFill>
                    <a:miter lim="800000"/>
                    <a:headEnd/>
                    <a:tailEnd/>
                  </a:ln>
                  <a:effectLst/>
                </p:spPr>
                <p:txBody>
                  <a:bodyPr wrap="none" anchor="ctr"/>
                  <a:lstStyle/>
                  <a:p>
                    <a:endParaRPr lang="en-US" dirty="0"/>
                  </a:p>
                </p:txBody>
              </p:sp>
              <p:sp>
                <p:nvSpPr>
                  <p:cNvPr id="27" name="Line 42"/>
                  <p:cNvSpPr>
                    <a:spLocks noChangeShapeType="1"/>
                  </p:cNvSpPr>
                  <p:nvPr/>
                </p:nvSpPr>
                <p:spPr bwMode="auto">
                  <a:xfrm flipV="1">
                    <a:off x="874" y="1989"/>
                    <a:ext cx="136" cy="318"/>
                  </a:xfrm>
                  <a:prstGeom prst="line">
                    <a:avLst/>
                  </a:prstGeom>
                  <a:noFill/>
                  <a:ln w="9525">
                    <a:solidFill>
                      <a:schemeClr val="tx1"/>
                    </a:solidFill>
                    <a:round/>
                    <a:headEnd/>
                    <a:tailEnd/>
                  </a:ln>
                  <a:effectLst/>
                </p:spPr>
                <p:txBody>
                  <a:bodyPr/>
                  <a:lstStyle/>
                  <a:p>
                    <a:endParaRPr lang="en-US" dirty="0"/>
                  </a:p>
                </p:txBody>
              </p:sp>
              <p:sp>
                <p:nvSpPr>
                  <p:cNvPr id="28" name="Line 43"/>
                  <p:cNvSpPr>
                    <a:spLocks noChangeShapeType="1"/>
                  </p:cNvSpPr>
                  <p:nvPr/>
                </p:nvSpPr>
                <p:spPr bwMode="auto">
                  <a:xfrm flipV="1">
                    <a:off x="964" y="1989"/>
                    <a:ext cx="136" cy="318"/>
                  </a:xfrm>
                  <a:prstGeom prst="line">
                    <a:avLst/>
                  </a:prstGeom>
                  <a:noFill/>
                  <a:ln w="9525">
                    <a:solidFill>
                      <a:schemeClr val="tx1"/>
                    </a:solidFill>
                    <a:round/>
                    <a:headEnd/>
                    <a:tailEnd/>
                  </a:ln>
                  <a:effectLst/>
                </p:spPr>
                <p:txBody>
                  <a:bodyPr/>
                  <a:lstStyle/>
                  <a:p>
                    <a:endParaRPr lang="en-US" dirty="0"/>
                  </a:p>
                </p:txBody>
              </p:sp>
              <p:sp>
                <p:nvSpPr>
                  <p:cNvPr id="29" name="Line 44"/>
                  <p:cNvSpPr>
                    <a:spLocks noChangeShapeType="1"/>
                  </p:cNvSpPr>
                  <p:nvPr/>
                </p:nvSpPr>
                <p:spPr bwMode="auto">
                  <a:xfrm flipV="1">
                    <a:off x="1055" y="1989"/>
                    <a:ext cx="136" cy="318"/>
                  </a:xfrm>
                  <a:prstGeom prst="line">
                    <a:avLst/>
                  </a:prstGeom>
                  <a:noFill/>
                  <a:ln w="9525">
                    <a:solidFill>
                      <a:schemeClr val="tx1"/>
                    </a:solidFill>
                    <a:round/>
                    <a:headEnd/>
                    <a:tailEnd/>
                  </a:ln>
                  <a:effectLst/>
                </p:spPr>
                <p:txBody>
                  <a:bodyPr/>
                  <a:lstStyle/>
                  <a:p>
                    <a:endParaRPr lang="en-US" dirty="0"/>
                  </a:p>
                </p:txBody>
              </p:sp>
              <p:sp>
                <p:nvSpPr>
                  <p:cNvPr id="30" name="Line 45"/>
                  <p:cNvSpPr>
                    <a:spLocks noChangeShapeType="1"/>
                  </p:cNvSpPr>
                  <p:nvPr/>
                </p:nvSpPr>
                <p:spPr bwMode="auto">
                  <a:xfrm flipV="1">
                    <a:off x="1146" y="1989"/>
                    <a:ext cx="136" cy="318"/>
                  </a:xfrm>
                  <a:prstGeom prst="line">
                    <a:avLst/>
                  </a:prstGeom>
                  <a:noFill/>
                  <a:ln w="9525">
                    <a:solidFill>
                      <a:schemeClr val="tx1"/>
                    </a:solidFill>
                    <a:round/>
                    <a:headEnd/>
                    <a:tailEnd/>
                  </a:ln>
                  <a:effectLst/>
                </p:spPr>
                <p:txBody>
                  <a:bodyPr/>
                  <a:lstStyle/>
                  <a:p>
                    <a:endParaRPr lang="en-US" dirty="0"/>
                  </a:p>
                </p:txBody>
              </p:sp>
              <p:sp>
                <p:nvSpPr>
                  <p:cNvPr id="31" name="Line 46"/>
                  <p:cNvSpPr>
                    <a:spLocks noChangeShapeType="1"/>
                  </p:cNvSpPr>
                  <p:nvPr/>
                </p:nvSpPr>
                <p:spPr bwMode="auto">
                  <a:xfrm>
                    <a:off x="465" y="2149"/>
                    <a:ext cx="363" cy="0"/>
                  </a:xfrm>
                  <a:prstGeom prst="line">
                    <a:avLst/>
                  </a:prstGeom>
                  <a:noFill/>
                  <a:ln w="9525">
                    <a:solidFill>
                      <a:schemeClr val="tx1"/>
                    </a:solidFill>
                    <a:round/>
                    <a:headEnd/>
                    <a:tailEnd/>
                  </a:ln>
                  <a:effectLst/>
                </p:spPr>
                <p:txBody>
                  <a:bodyPr/>
                  <a:lstStyle/>
                  <a:p>
                    <a:endParaRPr lang="en-US" dirty="0"/>
                  </a:p>
                </p:txBody>
              </p:sp>
              <p:sp>
                <p:nvSpPr>
                  <p:cNvPr id="32" name="Oval 47"/>
                  <p:cNvSpPr>
                    <a:spLocks noChangeArrowheads="1"/>
                  </p:cNvSpPr>
                  <p:nvPr/>
                </p:nvSpPr>
                <p:spPr bwMode="auto">
                  <a:xfrm>
                    <a:off x="420" y="2125"/>
                    <a:ext cx="45" cy="45"/>
                  </a:xfrm>
                  <a:prstGeom prst="ellipse">
                    <a:avLst/>
                  </a:prstGeom>
                  <a:solidFill>
                    <a:srgbClr val="FFFFFF"/>
                  </a:solidFill>
                  <a:ln w="9525">
                    <a:solidFill>
                      <a:schemeClr val="tx1"/>
                    </a:solidFill>
                    <a:round/>
                    <a:headEnd/>
                    <a:tailEnd/>
                  </a:ln>
                  <a:effectLst/>
                </p:spPr>
                <p:txBody>
                  <a:bodyPr wrap="none" anchor="ctr"/>
                  <a:lstStyle/>
                  <a:p>
                    <a:endParaRPr lang="en-US" dirty="0"/>
                  </a:p>
                </p:txBody>
              </p:sp>
              <p:sp>
                <p:nvSpPr>
                  <p:cNvPr id="33" name="Line 48"/>
                  <p:cNvSpPr>
                    <a:spLocks noChangeShapeType="1"/>
                  </p:cNvSpPr>
                  <p:nvPr/>
                </p:nvSpPr>
                <p:spPr bwMode="auto">
                  <a:xfrm>
                    <a:off x="1282" y="1989"/>
                    <a:ext cx="181" cy="0"/>
                  </a:xfrm>
                  <a:prstGeom prst="line">
                    <a:avLst/>
                  </a:prstGeom>
                  <a:noFill/>
                  <a:ln w="9525">
                    <a:solidFill>
                      <a:schemeClr val="tx1"/>
                    </a:solidFill>
                    <a:round/>
                    <a:headEnd/>
                    <a:tailEnd/>
                  </a:ln>
                  <a:effectLst/>
                </p:spPr>
                <p:txBody>
                  <a:bodyPr/>
                  <a:lstStyle/>
                  <a:p>
                    <a:endParaRPr lang="en-US" dirty="0"/>
                  </a:p>
                </p:txBody>
              </p:sp>
              <p:sp>
                <p:nvSpPr>
                  <p:cNvPr id="34" name="Oval 49"/>
                  <p:cNvSpPr>
                    <a:spLocks noChangeArrowheads="1"/>
                  </p:cNvSpPr>
                  <p:nvPr/>
                </p:nvSpPr>
                <p:spPr bwMode="auto">
                  <a:xfrm>
                    <a:off x="1459" y="1971"/>
                    <a:ext cx="45" cy="45"/>
                  </a:xfrm>
                  <a:prstGeom prst="ellipse">
                    <a:avLst/>
                  </a:prstGeom>
                  <a:solidFill>
                    <a:srgbClr val="FFFFFF"/>
                  </a:solidFill>
                  <a:ln w="9525">
                    <a:solidFill>
                      <a:schemeClr val="tx1"/>
                    </a:solidFill>
                    <a:round/>
                    <a:headEnd/>
                    <a:tailEnd/>
                  </a:ln>
                  <a:effectLst/>
                </p:spPr>
                <p:txBody>
                  <a:bodyPr wrap="none" anchor="ctr"/>
                  <a:lstStyle/>
                  <a:p>
                    <a:endParaRPr lang="en-US" dirty="0"/>
                  </a:p>
                </p:txBody>
              </p:sp>
            </p:grpSp>
          </p:grpSp>
          <p:sp>
            <p:nvSpPr>
              <p:cNvPr id="20" name="Line 50"/>
              <p:cNvSpPr>
                <a:spLocks noChangeShapeType="1"/>
              </p:cNvSpPr>
              <p:nvPr/>
            </p:nvSpPr>
            <p:spPr bwMode="auto">
              <a:xfrm flipH="1">
                <a:off x="3929" y="3147"/>
                <a:ext cx="1117" cy="0"/>
              </a:xfrm>
              <a:prstGeom prst="line">
                <a:avLst/>
              </a:prstGeom>
              <a:noFill/>
              <a:ln w="9525">
                <a:solidFill>
                  <a:schemeClr val="tx1"/>
                </a:solidFill>
                <a:round/>
                <a:headEnd/>
                <a:tailEnd/>
              </a:ln>
              <a:effectLst/>
            </p:spPr>
            <p:txBody>
              <a:bodyPr/>
              <a:lstStyle/>
              <a:p>
                <a:endParaRPr lang="en-US" dirty="0"/>
              </a:p>
            </p:txBody>
          </p:sp>
          <p:sp>
            <p:nvSpPr>
              <p:cNvPr id="21" name="Freeform 51"/>
              <p:cNvSpPr>
                <a:spLocks/>
              </p:cNvSpPr>
              <p:nvPr/>
            </p:nvSpPr>
            <p:spPr bwMode="auto">
              <a:xfrm>
                <a:off x="3974" y="2367"/>
                <a:ext cx="1056" cy="649"/>
              </a:xfrm>
              <a:custGeom>
                <a:avLst/>
                <a:gdLst/>
                <a:ahLst/>
                <a:cxnLst>
                  <a:cxn ang="0">
                    <a:pos x="953" y="1"/>
                  </a:cxn>
                  <a:cxn ang="0">
                    <a:pos x="281" y="0"/>
                  </a:cxn>
                  <a:cxn ang="0">
                    <a:pos x="227" y="54"/>
                  </a:cxn>
                  <a:cxn ang="0">
                    <a:pos x="231" y="600"/>
                  </a:cxn>
                  <a:cxn ang="0">
                    <a:pos x="188" y="644"/>
                  </a:cxn>
                  <a:cxn ang="0">
                    <a:pos x="0" y="644"/>
                  </a:cxn>
                </a:cxnLst>
                <a:rect l="0" t="0" r="r" b="b"/>
                <a:pathLst>
                  <a:path w="953" h="649">
                    <a:moveTo>
                      <a:pt x="953" y="1"/>
                    </a:moveTo>
                    <a:cubicBezTo>
                      <a:pt x="761" y="1"/>
                      <a:pt x="427" y="0"/>
                      <a:pt x="281" y="0"/>
                    </a:cubicBezTo>
                    <a:cubicBezTo>
                      <a:pt x="256" y="0"/>
                      <a:pt x="221" y="11"/>
                      <a:pt x="227" y="54"/>
                    </a:cubicBezTo>
                    <a:cubicBezTo>
                      <a:pt x="239" y="152"/>
                      <a:pt x="226" y="504"/>
                      <a:pt x="231" y="600"/>
                    </a:cubicBezTo>
                    <a:cubicBezTo>
                      <a:pt x="237" y="649"/>
                      <a:pt x="213" y="639"/>
                      <a:pt x="188" y="644"/>
                    </a:cubicBezTo>
                    <a:cubicBezTo>
                      <a:pt x="32" y="644"/>
                      <a:pt x="125" y="644"/>
                      <a:pt x="0" y="644"/>
                    </a:cubicBezTo>
                  </a:path>
                </a:pathLst>
              </a:custGeom>
              <a:noFill/>
              <a:ln w="9525" cmpd="sng">
                <a:solidFill>
                  <a:schemeClr val="tx1"/>
                </a:solidFill>
                <a:round/>
                <a:headEnd/>
                <a:tailEnd/>
              </a:ln>
              <a:effectLst/>
            </p:spPr>
            <p:txBody>
              <a:bodyPr/>
              <a:lstStyle/>
              <a:p>
                <a:endParaRPr lang="en-US" dirty="0"/>
              </a:p>
            </p:txBody>
          </p:sp>
        </p:grpSp>
        <p:sp>
          <p:nvSpPr>
            <p:cNvPr id="17" name="Line 52"/>
            <p:cNvSpPr>
              <a:spLocks noChangeShapeType="1"/>
            </p:cNvSpPr>
            <p:nvPr/>
          </p:nvSpPr>
          <p:spPr bwMode="auto">
            <a:xfrm flipH="1">
              <a:off x="3929" y="3078"/>
              <a:ext cx="363" cy="0"/>
            </a:xfrm>
            <a:prstGeom prst="line">
              <a:avLst/>
            </a:prstGeom>
            <a:noFill/>
            <a:ln w="9525">
              <a:solidFill>
                <a:schemeClr val="tx1"/>
              </a:solidFill>
              <a:round/>
              <a:headEnd/>
              <a:tailEnd/>
            </a:ln>
            <a:effectLst/>
          </p:spPr>
          <p:txBody>
            <a:bodyPr/>
            <a:lstStyle/>
            <a:p>
              <a:endParaRPr lang="en-US" dirty="0"/>
            </a:p>
          </p:txBody>
        </p:sp>
      </p:grpSp>
      <p:grpSp>
        <p:nvGrpSpPr>
          <p:cNvPr id="53" name="Group 60"/>
          <p:cNvGrpSpPr>
            <a:grpSpLocks/>
          </p:cNvGrpSpPr>
          <p:nvPr/>
        </p:nvGrpSpPr>
        <p:grpSpPr bwMode="auto">
          <a:xfrm>
            <a:off x="6217525" y="2302059"/>
            <a:ext cx="647700" cy="647700"/>
            <a:chOff x="3777" y="2851"/>
            <a:chExt cx="408" cy="408"/>
          </a:xfrm>
        </p:grpSpPr>
        <p:sp>
          <p:nvSpPr>
            <p:cNvPr id="54" name="Rectangle 61"/>
            <p:cNvSpPr>
              <a:spLocks noChangeArrowheads="1"/>
            </p:cNvSpPr>
            <p:nvPr/>
          </p:nvSpPr>
          <p:spPr bwMode="auto">
            <a:xfrm>
              <a:off x="3777" y="2851"/>
              <a:ext cx="408" cy="408"/>
            </a:xfrm>
            <a:prstGeom prst="rect">
              <a:avLst/>
            </a:prstGeom>
            <a:solidFill>
              <a:schemeClr val="bg1"/>
            </a:solidFill>
            <a:ln w="9525">
              <a:noFill/>
              <a:miter lim="800000"/>
              <a:headEnd/>
              <a:tailEnd/>
            </a:ln>
            <a:effectLst/>
          </p:spPr>
          <p:txBody>
            <a:bodyPr wrap="none" anchor="ctr"/>
            <a:lstStyle/>
            <a:p>
              <a:endParaRPr lang="en-US" dirty="0"/>
            </a:p>
          </p:txBody>
        </p:sp>
        <p:sp>
          <p:nvSpPr>
            <p:cNvPr id="55" name="AutoShape 62"/>
            <p:cNvSpPr>
              <a:spLocks noChangeArrowheads="1"/>
            </p:cNvSpPr>
            <p:nvPr/>
          </p:nvSpPr>
          <p:spPr bwMode="auto">
            <a:xfrm>
              <a:off x="3821" y="3123"/>
              <a:ext cx="318" cy="91"/>
            </a:xfrm>
            <a:prstGeom prst="leftArrow">
              <a:avLst>
                <a:gd name="adj1" fmla="val 50000"/>
                <a:gd name="adj2" fmla="val 87363"/>
              </a:avLst>
            </a:prstGeom>
            <a:solidFill>
              <a:schemeClr val="bg1">
                <a:lumMod val="50000"/>
              </a:schemeClr>
            </a:solidFill>
            <a:ln w="9525">
              <a:noFill/>
              <a:miter lim="800000"/>
              <a:headEnd/>
              <a:tailEnd/>
            </a:ln>
            <a:effectLst/>
          </p:spPr>
          <p:txBody>
            <a:bodyPr wrap="none" anchor="ctr"/>
            <a:lstStyle/>
            <a:p>
              <a:endParaRPr lang="en-US" dirty="0"/>
            </a:p>
          </p:txBody>
        </p:sp>
        <p:sp>
          <p:nvSpPr>
            <p:cNvPr id="56" name="AutoShape 63"/>
            <p:cNvSpPr>
              <a:spLocks noChangeArrowheads="1"/>
            </p:cNvSpPr>
            <p:nvPr/>
          </p:nvSpPr>
          <p:spPr bwMode="auto">
            <a:xfrm rot="10800000">
              <a:off x="3958" y="3032"/>
              <a:ext cx="182" cy="91"/>
            </a:xfrm>
            <a:prstGeom prst="leftArrow">
              <a:avLst>
                <a:gd name="adj1" fmla="val 50000"/>
                <a:gd name="adj2" fmla="val 50000"/>
              </a:avLst>
            </a:prstGeom>
            <a:solidFill>
              <a:schemeClr val="bg1">
                <a:lumMod val="50000"/>
              </a:schemeClr>
            </a:solidFill>
            <a:ln w="9525">
              <a:noFill/>
              <a:miter lim="800000"/>
              <a:headEnd/>
              <a:tailEnd/>
            </a:ln>
            <a:effectLst/>
          </p:spPr>
          <p:txBody>
            <a:bodyPr wrap="none" anchor="ctr"/>
            <a:lstStyle/>
            <a:p>
              <a:endParaRPr lang="en-US" dirty="0"/>
            </a:p>
          </p:txBody>
        </p:sp>
        <p:sp>
          <p:nvSpPr>
            <p:cNvPr id="57" name="AutoShape 64"/>
            <p:cNvSpPr>
              <a:spLocks noChangeArrowheads="1"/>
            </p:cNvSpPr>
            <p:nvPr/>
          </p:nvSpPr>
          <p:spPr bwMode="auto">
            <a:xfrm rot="10800000">
              <a:off x="4003" y="2941"/>
              <a:ext cx="136" cy="91"/>
            </a:xfrm>
            <a:prstGeom prst="leftArrow">
              <a:avLst>
                <a:gd name="adj1" fmla="val 50000"/>
                <a:gd name="adj2" fmla="val 37363"/>
              </a:avLst>
            </a:prstGeom>
            <a:solidFill>
              <a:schemeClr val="bg1">
                <a:lumMod val="50000"/>
              </a:schemeClr>
            </a:solidFill>
            <a:ln w="9525">
              <a:noFill/>
              <a:miter lim="800000"/>
              <a:headEnd/>
              <a:tailEnd/>
            </a:ln>
            <a:effectLst/>
          </p:spPr>
          <p:txBody>
            <a:bodyPr wrap="none" anchor="ctr"/>
            <a:lstStyle/>
            <a:p>
              <a:endParaRPr lang="en-US" dirty="0"/>
            </a:p>
          </p:txBody>
        </p:sp>
        <p:grpSp>
          <p:nvGrpSpPr>
            <p:cNvPr id="58" name="Group 65"/>
            <p:cNvGrpSpPr>
              <a:grpSpLocks/>
            </p:cNvGrpSpPr>
            <p:nvPr/>
          </p:nvGrpSpPr>
          <p:grpSpPr bwMode="auto">
            <a:xfrm>
              <a:off x="3796" y="2932"/>
              <a:ext cx="273" cy="272"/>
              <a:chOff x="3959" y="2957"/>
              <a:chExt cx="428" cy="363"/>
            </a:xfrm>
          </p:grpSpPr>
          <p:grpSp>
            <p:nvGrpSpPr>
              <p:cNvPr id="59" name="Group 66"/>
              <p:cNvGrpSpPr>
                <a:grpSpLocks/>
              </p:cNvGrpSpPr>
              <p:nvPr/>
            </p:nvGrpSpPr>
            <p:grpSpPr bwMode="auto">
              <a:xfrm>
                <a:off x="4140" y="2957"/>
                <a:ext cx="247" cy="106"/>
                <a:chOff x="264" y="2065"/>
                <a:chExt cx="704" cy="584"/>
              </a:xfrm>
            </p:grpSpPr>
            <p:sp>
              <p:nvSpPr>
                <p:cNvPr id="66" name="Freeform 67"/>
                <p:cNvSpPr>
                  <a:spLocks/>
                </p:cNvSpPr>
                <p:nvPr/>
              </p:nvSpPr>
              <p:spPr bwMode="auto">
                <a:xfrm flipH="1">
                  <a:off x="264" y="2065"/>
                  <a:ext cx="352" cy="318"/>
                </a:xfrm>
                <a:custGeom>
                  <a:avLst/>
                  <a:gdLst/>
                  <a:ahLst/>
                  <a:cxnLst>
                    <a:cxn ang="0">
                      <a:pos x="0" y="259"/>
                    </a:cxn>
                    <a:cxn ang="0">
                      <a:pos x="185" y="4"/>
                    </a:cxn>
                    <a:cxn ang="0">
                      <a:pos x="372" y="282"/>
                    </a:cxn>
                  </a:cxnLst>
                  <a:rect l="0" t="0" r="r" b="b"/>
                  <a:pathLst>
                    <a:path w="372" h="282">
                      <a:moveTo>
                        <a:pt x="0" y="259"/>
                      </a:moveTo>
                      <a:cubicBezTo>
                        <a:pt x="61" y="129"/>
                        <a:pt x="123" y="0"/>
                        <a:pt x="185" y="4"/>
                      </a:cubicBezTo>
                      <a:cubicBezTo>
                        <a:pt x="247" y="8"/>
                        <a:pt x="309" y="145"/>
                        <a:pt x="372" y="282"/>
                      </a:cubicBezTo>
                    </a:path>
                  </a:pathLst>
                </a:custGeom>
                <a:noFill/>
                <a:ln w="9525">
                  <a:solidFill>
                    <a:schemeClr val="tx1"/>
                  </a:solidFill>
                  <a:round/>
                  <a:headEnd/>
                  <a:tailEnd/>
                </a:ln>
                <a:effectLst/>
              </p:spPr>
              <p:txBody>
                <a:bodyPr/>
                <a:lstStyle/>
                <a:p>
                  <a:endParaRPr lang="en-US" dirty="0"/>
                </a:p>
              </p:txBody>
            </p:sp>
            <p:sp>
              <p:nvSpPr>
                <p:cNvPr id="67" name="Freeform 68"/>
                <p:cNvSpPr>
                  <a:spLocks/>
                </p:cNvSpPr>
                <p:nvPr/>
              </p:nvSpPr>
              <p:spPr bwMode="auto">
                <a:xfrm flipH="1" flipV="1">
                  <a:off x="616" y="2352"/>
                  <a:ext cx="352" cy="297"/>
                </a:xfrm>
                <a:custGeom>
                  <a:avLst/>
                  <a:gdLst/>
                  <a:ahLst/>
                  <a:cxnLst>
                    <a:cxn ang="0">
                      <a:pos x="0" y="259"/>
                    </a:cxn>
                    <a:cxn ang="0">
                      <a:pos x="185" y="4"/>
                    </a:cxn>
                    <a:cxn ang="0">
                      <a:pos x="372" y="282"/>
                    </a:cxn>
                  </a:cxnLst>
                  <a:rect l="0" t="0" r="r" b="b"/>
                  <a:pathLst>
                    <a:path w="372" h="282">
                      <a:moveTo>
                        <a:pt x="0" y="259"/>
                      </a:moveTo>
                      <a:cubicBezTo>
                        <a:pt x="61" y="129"/>
                        <a:pt x="123" y="0"/>
                        <a:pt x="185" y="4"/>
                      </a:cubicBezTo>
                      <a:cubicBezTo>
                        <a:pt x="247" y="8"/>
                        <a:pt x="309" y="145"/>
                        <a:pt x="372" y="282"/>
                      </a:cubicBezTo>
                    </a:path>
                  </a:pathLst>
                </a:custGeom>
                <a:noFill/>
                <a:ln w="9525">
                  <a:solidFill>
                    <a:schemeClr val="tx1"/>
                  </a:solidFill>
                  <a:round/>
                  <a:headEnd/>
                  <a:tailEnd/>
                </a:ln>
                <a:effectLst/>
              </p:spPr>
              <p:txBody>
                <a:bodyPr/>
                <a:lstStyle/>
                <a:p>
                  <a:endParaRPr lang="en-US" dirty="0"/>
                </a:p>
              </p:txBody>
            </p:sp>
          </p:grpSp>
          <p:grpSp>
            <p:nvGrpSpPr>
              <p:cNvPr id="60" name="Group 69"/>
              <p:cNvGrpSpPr>
                <a:grpSpLocks/>
              </p:cNvGrpSpPr>
              <p:nvPr/>
            </p:nvGrpSpPr>
            <p:grpSpPr bwMode="auto">
              <a:xfrm>
                <a:off x="4049" y="3078"/>
                <a:ext cx="247" cy="106"/>
                <a:chOff x="264" y="2065"/>
                <a:chExt cx="704" cy="584"/>
              </a:xfrm>
            </p:grpSpPr>
            <p:sp>
              <p:nvSpPr>
                <p:cNvPr id="64" name="Freeform 70"/>
                <p:cNvSpPr>
                  <a:spLocks/>
                </p:cNvSpPr>
                <p:nvPr/>
              </p:nvSpPr>
              <p:spPr bwMode="auto">
                <a:xfrm flipH="1">
                  <a:off x="264" y="2065"/>
                  <a:ext cx="352" cy="318"/>
                </a:xfrm>
                <a:custGeom>
                  <a:avLst/>
                  <a:gdLst/>
                  <a:ahLst/>
                  <a:cxnLst>
                    <a:cxn ang="0">
                      <a:pos x="0" y="259"/>
                    </a:cxn>
                    <a:cxn ang="0">
                      <a:pos x="185" y="4"/>
                    </a:cxn>
                    <a:cxn ang="0">
                      <a:pos x="372" y="282"/>
                    </a:cxn>
                  </a:cxnLst>
                  <a:rect l="0" t="0" r="r" b="b"/>
                  <a:pathLst>
                    <a:path w="372" h="282">
                      <a:moveTo>
                        <a:pt x="0" y="259"/>
                      </a:moveTo>
                      <a:cubicBezTo>
                        <a:pt x="61" y="129"/>
                        <a:pt x="123" y="0"/>
                        <a:pt x="185" y="4"/>
                      </a:cubicBezTo>
                      <a:cubicBezTo>
                        <a:pt x="247" y="8"/>
                        <a:pt x="309" y="145"/>
                        <a:pt x="372" y="282"/>
                      </a:cubicBezTo>
                    </a:path>
                  </a:pathLst>
                </a:custGeom>
                <a:noFill/>
                <a:ln w="9525">
                  <a:solidFill>
                    <a:schemeClr val="tx1"/>
                  </a:solidFill>
                  <a:round/>
                  <a:headEnd/>
                  <a:tailEnd/>
                </a:ln>
                <a:effectLst/>
              </p:spPr>
              <p:txBody>
                <a:bodyPr/>
                <a:lstStyle/>
                <a:p>
                  <a:endParaRPr lang="en-US" dirty="0"/>
                </a:p>
              </p:txBody>
            </p:sp>
            <p:sp>
              <p:nvSpPr>
                <p:cNvPr id="65" name="Freeform 71"/>
                <p:cNvSpPr>
                  <a:spLocks/>
                </p:cNvSpPr>
                <p:nvPr/>
              </p:nvSpPr>
              <p:spPr bwMode="auto">
                <a:xfrm flipH="1" flipV="1">
                  <a:off x="616" y="2352"/>
                  <a:ext cx="352" cy="297"/>
                </a:xfrm>
                <a:custGeom>
                  <a:avLst/>
                  <a:gdLst/>
                  <a:ahLst/>
                  <a:cxnLst>
                    <a:cxn ang="0">
                      <a:pos x="0" y="259"/>
                    </a:cxn>
                    <a:cxn ang="0">
                      <a:pos x="185" y="4"/>
                    </a:cxn>
                    <a:cxn ang="0">
                      <a:pos x="372" y="282"/>
                    </a:cxn>
                  </a:cxnLst>
                  <a:rect l="0" t="0" r="r" b="b"/>
                  <a:pathLst>
                    <a:path w="372" h="282">
                      <a:moveTo>
                        <a:pt x="0" y="259"/>
                      </a:moveTo>
                      <a:cubicBezTo>
                        <a:pt x="61" y="129"/>
                        <a:pt x="123" y="0"/>
                        <a:pt x="185" y="4"/>
                      </a:cubicBezTo>
                      <a:cubicBezTo>
                        <a:pt x="247" y="8"/>
                        <a:pt x="309" y="145"/>
                        <a:pt x="372" y="282"/>
                      </a:cubicBezTo>
                    </a:path>
                  </a:pathLst>
                </a:custGeom>
                <a:noFill/>
                <a:ln w="9525">
                  <a:solidFill>
                    <a:schemeClr val="tx1"/>
                  </a:solidFill>
                  <a:round/>
                  <a:headEnd/>
                  <a:tailEnd/>
                </a:ln>
                <a:effectLst/>
              </p:spPr>
              <p:txBody>
                <a:bodyPr/>
                <a:lstStyle/>
                <a:p>
                  <a:endParaRPr lang="en-US" dirty="0"/>
                </a:p>
              </p:txBody>
            </p:sp>
          </p:grpSp>
          <p:grpSp>
            <p:nvGrpSpPr>
              <p:cNvPr id="61" name="Group 72"/>
              <p:cNvGrpSpPr>
                <a:grpSpLocks/>
              </p:cNvGrpSpPr>
              <p:nvPr/>
            </p:nvGrpSpPr>
            <p:grpSpPr bwMode="auto">
              <a:xfrm>
                <a:off x="3959" y="3214"/>
                <a:ext cx="247" cy="106"/>
                <a:chOff x="264" y="2065"/>
                <a:chExt cx="704" cy="584"/>
              </a:xfrm>
            </p:grpSpPr>
            <p:sp>
              <p:nvSpPr>
                <p:cNvPr id="62" name="Freeform 73"/>
                <p:cNvSpPr>
                  <a:spLocks/>
                </p:cNvSpPr>
                <p:nvPr/>
              </p:nvSpPr>
              <p:spPr bwMode="auto">
                <a:xfrm flipH="1">
                  <a:off x="264" y="2065"/>
                  <a:ext cx="352" cy="318"/>
                </a:xfrm>
                <a:custGeom>
                  <a:avLst/>
                  <a:gdLst/>
                  <a:ahLst/>
                  <a:cxnLst>
                    <a:cxn ang="0">
                      <a:pos x="0" y="259"/>
                    </a:cxn>
                    <a:cxn ang="0">
                      <a:pos x="185" y="4"/>
                    </a:cxn>
                    <a:cxn ang="0">
                      <a:pos x="372" y="282"/>
                    </a:cxn>
                  </a:cxnLst>
                  <a:rect l="0" t="0" r="r" b="b"/>
                  <a:pathLst>
                    <a:path w="372" h="282">
                      <a:moveTo>
                        <a:pt x="0" y="259"/>
                      </a:moveTo>
                      <a:cubicBezTo>
                        <a:pt x="61" y="129"/>
                        <a:pt x="123" y="0"/>
                        <a:pt x="185" y="4"/>
                      </a:cubicBezTo>
                      <a:cubicBezTo>
                        <a:pt x="247" y="8"/>
                        <a:pt x="309" y="145"/>
                        <a:pt x="372" y="282"/>
                      </a:cubicBezTo>
                    </a:path>
                  </a:pathLst>
                </a:custGeom>
                <a:noFill/>
                <a:ln w="9525">
                  <a:solidFill>
                    <a:schemeClr val="tx1"/>
                  </a:solidFill>
                  <a:round/>
                  <a:headEnd/>
                  <a:tailEnd/>
                </a:ln>
                <a:effectLst/>
              </p:spPr>
              <p:txBody>
                <a:bodyPr/>
                <a:lstStyle/>
                <a:p>
                  <a:endParaRPr lang="en-US" dirty="0"/>
                </a:p>
              </p:txBody>
            </p:sp>
            <p:sp>
              <p:nvSpPr>
                <p:cNvPr id="63" name="Freeform 74"/>
                <p:cNvSpPr>
                  <a:spLocks/>
                </p:cNvSpPr>
                <p:nvPr/>
              </p:nvSpPr>
              <p:spPr bwMode="auto">
                <a:xfrm flipH="1" flipV="1">
                  <a:off x="616" y="2352"/>
                  <a:ext cx="352" cy="297"/>
                </a:xfrm>
                <a:custGeom>
                  <a:avLst/>
                  <a:gdLst/>
                  <a:ahLst/>
                  <a:cxnLst>
                    <a:cxn ang="0">
                      <a:pos x="0" y="259"/>
                    </a:cxn>
                    <a:cxn ang="0">
                      <a:pos x="185" y="4"/>
                    </a:cxn>
                    <a:cxn ang="0">
                      <a:pos x="372" y="282"/>
                    </a:cxn>
                  </a:cxnLst>
                  <a:rect l="0" t="0" r="r" b="b"/>
                  <a:pathLst>
                    <a:path w="372" h="282">
                      <a:moveTo>
                        <a:pt x="0" y="259"/>
                      </a:moveTo>
                      <a:cubicBezTo>
                        <a:pt x="61" y="129"/>
                        <a:pt x="123" y="0"/>
                        <a:pt x="185" y="4"/>
                      </a:cubicBezTo>
                      <a:cubicBezTo>
                        <a:pt x="247" y="8"/>
                        <a:pt x="309" y="145"/>
                        <a:pt x="372" y="282"/>
                      </a:cubicBezTo>
                    </a:path>
                  </a:pathLst>
                </a:custGeom>
                <a:noFill/>
                <a:ln w="9525">
                  <a:solidFill>
                    <a:schemeClr val="tx1"/>
                  </a:solidFill>
                  <a:round/>
                  <a:headEnd/>
                  <a:tailEnd/>
                </a:ln>
                <a:effectLst/>
              </p:spPr>
              <p:txBody>
                <a:bodyPr/>
                <a:lstStyle/>
                <a:p>
                  <a:endParaRPr lang="en-US" dirty="0"/>
                </a:p>
              </p:txBody>
            </p:sp>
          </p:grpSp>
        </p:grpSp>
      </p:grpSp>
      <p:cxnSp>
        <p:nvCxnSpPr>
          <p:cNvPr id="4" name="Gerade Verbindung mit Pfeil 3"/>
          <p:cNvCxnSpPr/>
          <p:nvPr/>
        </p:nvCxnSpPr>
        <p:spPr>
          <a:xfrm>
            <a:off x="8283771" y="2158569"/>
            <a:ext cx="10912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Textfeld 72"/>
          <p:cNvSpPr txBox="1"/>
          <p:nvPr/>
        </p:nvSpPr>
        <p:spPr>
          <a:xfrm>
            <a:off x="9341528" y="1842064"/>
            <a:ext cx="295274" cy="369332"/>
          </a:xfrm>
          <a:prstGeom prst="rect">
            <a:avLst/>
          </a:prstGeom>
          <a:noFill/>
        </p:spPr>
        <p:txBody>
          <a:bodyPr wrap="none" rtlCol="0">
            <a:spAutoFit/>
          </a:bodyPr>
          <a:lstStyle/>
          <a:p>
            <a:r>
              <a:rPr lang="en-US" dirty="0" smtClean="0">
                <a:ln>
                  <a:solidFill>
                    <a:srgbClr val="0070C0"/>
                  </a:solidFill>
                </a:ln>
                <a:solidFill>
                  <a:srgbClr val="0070C0"/>
                </a:solidFill>
              </a:rPr>
              <a:t>a</a:t>
            </a:r>
            <a:endParaRPr lang="en-US" dirty="0">
              <a:ln>
                <a:solidFill>
                  <a:srgbClr val="0070C0"/>
                </a:solidFill>
              </a:ln>
              <a:solidFill>
                <a:srgbClr val="0070C0"/>
              </a:solidFill>
            </a:endParaRPr>
          </a:p>
        </p:txBody>
      </p:sp>
      <p:sp>
        <p:nvSpPr>
          <p:cNvPr id="74" name="Textfeld 73"/>
          <p:cNvSpPr txBox="1"/>
          <p:nvPr/>
        </p:nvSpPr>
        <p:spPr>
          <a:xfrm>
            <a:off x="7761596" y="1047851"/>
            <a:ext cx="311304" cy="369332"/>
          </a:xfrm>
          <a:prstGeom prst="rect">
            <a:avLst/>
          </a:prstGeom>
          <a:noFill/>
        </p:spPr>
        <p:txBody>
          <a:bodyPr wrap="none" rtlCol="0">
            <a:spAutoFit/>
          </a:bodyPr>
          <a:lstStyle/>
          <a:p>
            <a:r>
              <a:rPr lang="en-US" dirty="0" smtClean="0">
                <a:ln>
                  <a:solidFill>
                    <a:srgbClr val="0070C0"/>
                  </a:solidFill>
                </a:ln>
                <a:solidFill>
                  <a:srgbClr val="0070C0"/>
                </a:solidFill>
              </a:rPr>
              <a:t>b</a:t>
            </a:r>
            <a:endParaRPr lang="en-US" dirty="0">
              <a:ln>
                <a:solidFill>
                  <a:srgbClr val="0070C0"/>
                </a:solidFill>
              </a:ln>
              <a:solidFill>
                <a:srgbClr val="0070C0"/>
              </a:solidFill>
            </a:endParaRPr>
          </a:p>
        </p:txBody>
      </p:sp>
      <p:sp>
        <p:nvSpPr>
          <p:cNvPr id="75" name="Textfeld 74"/>
          <p:cNvSpPr txBox="1"/>
          <p:nvPr/>
        </p:nvSpPr>
        <p:spPr>
          <a:xfrm>
            <a:off x="7761596" y="2943295"/>
            <a:ext cx="282450" cy="369332"/>
          </a:xfrm>
          <a:prstGeom prst="rect">
            <a:avLst/>
          </a:prstGeom>
          <a:noFill/>
        </p:spPr>
        <p:txBody>
          <a:bodyPr wrap="none" rtlCol="0">
            <a:spAutoFit/>
          </a:bodyPr>
          <a:lstStyle/>
          <a:p>
            <a:r>
              <a:rPr lang="en-US" dirty="0" smtClean="0">
                <a:ln>
                  <a:solidFill>
                    <a:srgbClr val="0070C0"/>
                  </a:solidFill>
                </a:ln>
                <a:solidFill>
                  <a:srgbClr val="0070C0"/>
                </a:solidFill>
              </a:rPr>
              <a:t>c</a:t>
            </a:r>
            <a:endParaRPr lang="en-US" dirty="0">
              <a:ln>
                <a:solidFill>
                  <a:srgbClr val="0070C0"/>
                </a:solidFill>
              </a:ln>
              <a:solidFill>
                <a:srgbClr val="0070C0"/>
              </a:solidFill>
            </a:endParaRPr>
          </a:p>
        </p:txBody>
      </p:sp>
      <p:grpSp>
        <p:nvGrpSpPr>
          <p:cNvPr id="78" name="Group 11"/>
          <p:cNvGrpSpPr>
            <a:grpSpLocks/>
          </p:cNvGrpSpPr>
          <p:nvPr/>
        </p:nvGrpSpPr>
        <p:grpSpPr bwMode="auto">
          <a:xfrm rot="1800000">
            <a:off x="8086908" y="5546653"/>
            <a:ext cx="449262" cy="187325"/>
            <a:chOff x="2869" y="2125"/>
            <a:chExt cx="283" cy="118"/>
          </a:xfrm>
        </p:grpSpPr>
        <p:sp>
          <p:nvSpPr>
            <p:cNvPr id="79" name="Rectangle 12"/>
            <p:cNvSpPr>
              <a:spLocks noChangeArrowheads="1"/>
            </p:cNvSpPr>
            <p:nvPr/>
          </p:nvSpPr>
          <p:spPr bwMode="auto">
            <a:xfrm>
              <a:off x="2869" y="2125"/>
              <a:ext cx="283" cy="118"/>
            </a:xfrm>
            <a:prstGeom prst="rect">
              <a:avLst/>
            </a:prstGeom>
            <a:gradFill rotWithShape="1">
              <a:gsLst>
                <a:gs pos="0">
                  <a:schemeClr val="bg1">
                    <a:lumMod val="95000"/>
                  </a:schemeClr>
                </a:gs>
                <a:gs pos="100000">
                  <a:schemeClr val="bg1">
                    <a:lumMod val="50000"/>
                  </a:schemeClr>
                </a:gs>
              </a:gsLst>
              <a:lin ang="0" scaled="1"/>
            </a:gradFill>
            <a:ln w="9525">
              <a:solidFill>
                <a:schemeClr val="tx1"/>
              </a:solidFill>
              <a:miter lim="800000"/>
              <a:headEnd/>
              <a:tailEnd/>
            </a:ln>
            <a:effectLst/>
          </p:spPr>
          <p:txBody>
            <a:bodyPr wrap="none" anchor="ctr"/>
            <a:lstStyle/>
            <a:p>
              <a:endParaRPr lang="en-US" dirty="0"/>
            </a:p>
          </p:txBody>
        </p:sp>
        <p:sp>
          <p:nvSpPr>
            <p:cNvPr id="80" name="Text Box 13"/>
            <p:cNvSpPr txBox="1">
              <a:spLocks noChangeArrowheads="1"/>
            </p:cNvSpPr>
            <p:nvPr/>
          </p:nvSpPr>
          <p:spPr bwMode="auto">
            <a:xfrm>
              <a:off x="3098" y="2139"/>
              <a:ext cx="42" cy="78"/>
            </a:xfrm>
            <a:prstGeom prst="rect">
              <a:avLst/>
            </a:prstGeom>
            <a:noFill/>
            <a:ln w="9525">
              <a:noFill/>
              <a:miter lim="800000"/>
              <a:headEnd/>
              <a:tailEnd/>
            </a:ln>
            <a:effectLst/>
          </p:spPr>
          <p:txBody>
            <a:bodyPr wrap="none" lIns="0" tIns="0" rIns="0" bIns="0">
              <a:spAutoFit/>
            </a:bodyPr>
            <a:lstStyle/>
            <a:p>
              <a:pPr eaLnBrk="0" hangingPunct="0"/>
              <a:r>
                <a:rPr lang="en-US" altLang="ja-JP" sz="800" b="1" dirty="0" smtClean="0">
                  <a:solidFill>
                    <a:schemeClr val="tx1">
                      <a:lumMod val="95000"/>
                      <a:lumOff val="5000"/>
                    </a:schemeClr>
                  </a:solidFill>
                  <a:ea typeface="MS PGothic" pitchFamily="34" charset="-128"/>
                </a:rPr>
                <a:t>N</a:t>
              </a:r>
              <a:endParaRPr lang="en-US" sz="800" b="1" dirty="0">
                <a:solidFill>
                  <a:schemeClr val="tx1">
                    <a:lumMod val="95000"/>
                    <a:lumOff val="5000"/>
                  </a:schemeClr>
                </a:solidFill>
              </a:endParaRPr>
            </a:p>
          </p:txBody>
        </p:sp>
        <p:sp>
          <p:nvSpPr>
            <p:cNvPr id="81" name="Text Box 14"/>
            <p:cNvSpPr txBox="1">
              <a:spLocks noChangeArrowheads="1"/>
            </p:cNvSpPr>
            <p:nvPr/>
          </p:nvSpPr>
          <p:spPr bwMode="auto">
            <a:xfrm>
              <a:off x="2887" y="2139"/>
              <a:ext cx="30" cy="78"/>
            </a:xfrm>
            <a:prstGeom prst="rect">
              <a:avLst/>
            </a:prstGeom>
            <a:noFill/>
            <a:ln w="9525">
              <a:noFill/>
              <a:miter lim="800000"/>
              <a:headEnd/>
              <a:tailEnd/>
            </a:ln>
            <a:effectLst/>
          </p:spPr>
          <p:txBody>
            <a:bodyPr wrap="none" lIns="0" tIns="0" rIns="0" bIns="0">
              <a:spAutoFit/>
            </a:bodyPr>
            <a:lstStyle/>
            <a:p>
              <a:pPr eaLnBrk="0" hangingPunct="0"/>
              <a:r>
                <a:rPr lang="en-US" altLang="ja-JP" sz="800" b="1" dirty="0" smtClean="0">
                  <a:solidFill>
                    <a:schemeClr val="tx1">
                      <a:lumMod val="95000"/>
                      <a:lumOff val="5000"/>
                    </a:schemeClr>
                  </a:solidFill>
                  <a:ea typeface="MS PGothic" pitchFamily="34" charset="-128"/>
                </a:rPr>
                <a:t>S</a:t>
              </a:r>
              <a:endParaRPr lang="en-US" sz="800" b="1" dirty="0">
                <a:solidFill>
                  <a:schemeClr val="tx1">
                    <a:lumMod val="95000"/>
                    <a:lumOff val="5000"/>
                  </a:schemeClr>
                </a:solidFill>
              </a:endParaRPr>
            </a:p>
          </p:txBody>
        </p:sp>
      </p:grpSp>
      <p:sp>
        <p:nvSpPr>
          <p:cNvPr id="83" name="Textfeld 82"/>
          <p:cNvSpPr txBox="1"/>
          <p:nvPr/>
        </p:nvSpPr>
        <p:spPr>
          <a:xfrm>
            <a:off x="8824113" y="5901440"/>
            <a:ext cx="306494" cy="369332"/>
          </a:xfrm>
          <a:prstGeom prst="rect">
            <a:avLst/>
          </a:prstGeom>
          <a:noFill/>
        </p:spPr>
        <p:txBody>
          <a:bodyPr wrap="none" rtlCol="0">
            <a:spAutoFit/>
          </a:bodyPr>
          <a:lstStyle/>
          <a:p>
            <a:r>
              <a:rPr lang="en-US" dirty="0" smtClean="0">
                <a:ln>
                  <a:solidFill>
                    <a:srgbClr val="7030A0"/>
                  </a:solidFill>
                </a:ln>
                <a:solidFill>
                  <a:srgbClr val="7030A0"/>
                </a:solidFill>
              </a:rPr>
              <a:t>d</a:t>
            </a:r>
            <a:endParaRPr lang="en-US" dirty="0">
              <a:ln>
                <a:solidFill>
                  <a:srgbClr val="7030A0"/>
                </a:solidFill>
              </a:ln>
              <a:solidFill>
                <a:srgbClr val="7030A0"/>
              </a:solidFill>
            </a:endParaRPr>
          </a:p>
        </p:txBody>
      </p:sp>
      <p:sp>
        <p:nvSpPr>
          <p:cNvPr id="87" name="Textfeld 86"/>
          <p:cNvSpPr txBox="1"/>
          <p:nvPr/>
        </p:nvSpPr>
        <p:spPr>
          <a:xfrm>
            <a:off x="8644191" y="4828628"/>
            <a:ext cx="306494" cy="369332"/>
          </a:xfrm>
          <a:prstGeom prst="rect">
            <a:avLst/>
          </a:prstGeom>
          <a:noFill/>
        </p:spPr>
        <p:txBody>
          <a:bodyPr wrap="none" rtlCol="0">
            <a:spAutoFit/>
          </a:bodyPr>
          <a:lstStyle/>
          <a:p>
            <a:r>
              <a:rPr lang="en-US" dirty="0" smtClean="0">
                <a:ln>
                  <a:solidFill>
                    <a:srgbClr val="7030A0"/>
                  </a:solidFill>
                </a:ln>
                <a:solidFill>
                  <a:srgbClr val="7030A0"/>
                </a:solidFill>
              </a:rPr>
              <a:t>q</a:t>
            </a:r>
            <a:endParaRPr lang="en-US" dirty="0">
              <a:ln>
                <a:solidFill>
                  <a:srgbClr val="7030A0"/>
                </a:solidFill>
              </a:ln>
              <a:solidFill>
                <a:srgbClr val="7030A0"/>
              </a:solidFill>
            </a:endParaRPr>
          </a:p>
        </p:txBody>
      </p:sp>
      <p:cxnSp>
        <p:nvCxnSpPr>
          <p:cNvPr id="88" name="Gerade Verbindung mit Pfeil 87"/>
          <p:cNvCxnSpPr/>
          <p:nvPr/>
        </p:nvCxnSpPr>
        <p:spPr>
          <a:xfrm rot="7200000">
            <a:off x="7465201" y="2635742"/>
            <a:ext cx="10912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Gerade Verbindung mit Pfeil 88"/>
          <p:cNvCxnSpPr/>
          <p:nvPr/>
        </p:nvCxnSpPr>
        <p:spPr>
          <a:xfrm rot="14400000">
            <a:off x="7461571" y="1690184"/>
            <a:ext cx="10912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Textfeld 89"/>
              <p:cNvSpPr txBox="1"/>
              <p:nvPr/>
            </p:nvSpPr>
            <p:spPr>
              <a:xfrm>
                <a:off x="762780" y="2352462"/>
                <a:ext cx="3005375" cy="8917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70C0"/>
                              </a:solidFill>
                              <a:latin typeface="Cambria Math" panose="02040503050406030204" pitchFamily="18" charset="0"/>
                            </a:rPr>
                          </m:ctrlPr>
                        </m:dPr>
                        <m:e>
                          <m:m>
                            <m:mPr>
                              <m:mcs>
                                <m:mc>
                                  <m:mcPr>
                                    <m:count m:val="1"/>
                                    <m:mcJc m:val="center"/>
                                  </m:mcPr>
                                </m:mc>
                              </m:mcs>
                              <m:ctrlPr>
                                <a:rPr lang="en-US" i="1" smtClean="0">
                                  <a:solidFill>
                                    <a:srgbClr val="0070C0"/>
                                  </a:solidFill>
                                  <a:latin typeface="Cambria Math" panose="02040503050406030204" pitchFamily="18" charset="0"/>
                                </a:rPr>
                              </m:ctrlPr>
                            </m:mPr>
                            <m:mr>
                              <m:e>
                                <m:sSub>
                                  <m:sSubPr>
                                    <m:ctrlPr>
                                      <a:rPr lang="en-US" b="0" i="1" smtClean="0">
                                        <a:solidFill>
                                          <a:srgbClr val="0070C0"/>
                                        </a:solidFill>
                                        <a:latin typeface="Cambria Math" panose="02040503050406030204" pitchFamily="18" charset="0"/>
                                      </a:rPr>
                                    </m:ctrlPr>
                                  </m:sSubPr>
                                  <m:e>
                                    <m:r>
                                      <m:rPr>
                                        <m:brk m:alnAt="7"/>
                                      </m:rPr>
                                      <a:rPr lang="en-US" b="0" i="1" smtClean="0">
                                        <a:solidFill>
                                          <a:srgbClr val="0070C0"/>
                                        </a:solidFill>
                                        <a:latin typeface="Cambria Math" panose="02040503050406030204" pitchFamily="18" charset="0"/>
                                      </a:rPr>
                                      <m:t>𝑢</m:t>
                                    </m:r>
                                  </m:e>
                                  <m:sub>
                                    <m:r>
                                      <a:rPr lang="en-US" b="0" i="1" smtClean="0">
                                        <a:solidFill>
                                          <a:srgbClr val="0070C0"/>
                                        </a:solidFill>
                                        <a:latin typeface="Cambria Math" panose="02040503050406030204" pitchFamily="18" charset="0"/>
                                      </a:rPr>
                                      <m:t>𝑎</m:t>
                                    </m:r>
                                  </m:sub>
                                </m:sSub>
                              </m:e>
                            </m:mr>
                            <m:mr>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𝑢</m:t>
                                    </m:r>
                                  </m:e>
                                  <m:sub>
                                    <m:r>
                                      <a:rPr lang="en-US" b="0" i="1" smtClean="0">
                                        <a:solidFill>
                                          <a:srgbClr val="0070C0"/>
                                        </a:solidFill>
                                        <a:latin typeface="Cambria Math" panose="02040503050406030204" pitchFamily="18" charset="0"/>
                                      </a:rPr>
                                      <m:t>𝑏</m:t>
                                    </m:r>
                                  </m:sub>
                                </m:sSub>
                              </m:e>
                            </m:mr>
                            <m:mr>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𝑢</m:t>
                                    </m:r>
                                  </m:e>
                                  <m:sub>
                                    <m:r>
                                      <a:rPr lang="en-US" b="0" i="1" smtClean="0">
                                        <a:solidFill>
                                          <a:srgbClr val="0070C0"/>
                                        </a:solidFill>
                                        <a:latin typeface="Cambria Math" panose="02040503050406030204" pitchFamily="18" charset="0"/>
                                      </a:rPr>
                                      <m:t>𝑐</m:t>
                                    </m:r>
                                  </m:sub>
                                </m:sSub>
                              </m:e>
                            </m:mr>
                          </m:m>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𝑎</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𝑏</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𝑐</m:t>
                                    </m:r>
                                  </m:sub>
                                </m:sSub>
                              </m:e>
                            </m:mr>
                          </m:m>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𝑑𝑡</m:t>
                          </m:r>
                        </m:den>
                      </m:f>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𝑎</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𝑏</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𝑐</m:t>
                                    </m:r>
                                  </m:sub>
                                </m:sSub>
                              </m:e>
                            </m:mr>
                          </m:m>
                        </m:e>
                      </m:d>
                    </m:oMath>
                  </m:oMathPara>
                </a14:m>
                <a:endParaRPr lang="en-US" dirty="0"/>
              </a:p>
            </p:txBody>
          </p:sp>
        </mc:Choice>
        <mc:Fallback xmlns="">
          <p:sp>
            <p:nvSpPr>
              <p:cNvPr id="90" name="Textfeld 89"/>
              <p:cNvSpPr txBox="1">
                <a:spLocks noRot="1" noChangeAspect="1" noMove="1" noResize="1" noEditPoints="1" noAdjustHandles="1" noChangeArrowheads="1" noChangeShapeType="1" noTextEdit="1"/>
              </p:cNvSpPr>
              <p:nvPr/>
            </p:nvSpPr>
            <p:spPr>
              <a:xfrm>
                <a:off x="762780" y="2352462"/>
                <a:ext cx="3005375" cy="891719"/>
              </a:xfrm>
              <a:prstGeom prst="rect">
                <a:avLst/>
              </a:prstGeom>
              <a:blipFill rotWithShape="0">
                <a:blip r:embed="rId4"/>
                <a:stretch>
                  <a:fillRect/>
                </a:stretch>
              </a:blipFill>
            </p:spPr>
            <p:txBody>
              <a:bodyPr/>
              <a:lstStyle/>
              <a:p>
                <a:r>
                  <a:rPr lang="en-US">
                    <a:noFill/>
                  </a:rPr>
                  <a:t> </a:t>
                </a:r>
              </a:p>
            </p:txBody>
          </p:sp>
        </mc:Fallback>
      </mc:AlternateContent>
      <p:grpSp>
        <p:nvGrpSpPr>
          <p:cNvPr id="105" name="Gruppieren 104"/>
          <p:cNvGrpSpPr/>
          <p:nvPr/>
        </p:nvGrpSpPr>
        <p:grpSpPr>
          <a:xfrm rot="1800000">
            <a:off x="8417165" y="5146425"/>
            <a:ext cx="727200" cy="727200"/>
            <a:chOff x="8283254" y="1429617"/>
            <a:chExt cx="727200" cy="727200"/>
          </a:xfrm>
        </p:grpSpPr>
        <p:cxnSp>
          <p:nvCxnSpPr>
            <p:cNvPr id="106" name="Gerade Verbindung mit Pfeil 105"/>
            <p:cNvCxnSpPr/>
            <p:nvPr/>
          </p:nvCxnSpPr>
          <p:spPr>
            <a:xfrm>
              <a:off x="8283254" y="2151275"/>
              <a:ext cx="727200" cy="0"/>
            </a:xfrm>
            <a:prstGeom prst="straightConnector1">
              <a:avLst/>
            </a:prstGeom>
            <a:ln w="635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7" name="Gerade Verbindung mit Pfeil 106"/>
            <p:cNvCxnSpPr/>
            <p:nvPr/>
          </p:nvCxnSpPr>
          <p:spPr>
            <a:xfrm rot="-5400000">
              <a:off x="7921921" y="1793217"/>
              <a:ext cx="727200" cy="0"/>
            </a:xfrm>
            <a:prstGeom prst="straightConnector1">
              <a:avLst/>
            </a:prstGeom>
            <a:ln w="635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6" name="Rechteck 5"/>
          <p:cNvSpPr/>
          <p:nvPr/>
        </p:nvSpPr>
        <p:spPr>
          <a:xfrm>
            <a:off x="6976441" y="2508416"/>
            <a:ext cx="275039" cy="8156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hteck 109"/>
          <p:cNvSpPr/>
          <p:nvPr/>
        </p:nvSpPr>
        <p:spPr>
          <a:xfrm>
            <a:off x="6976441" y="2619306"/>
            <a:ext cx="275039" cy="8156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hteck 110"/>
          <p:cNvSpPr/>
          <p:nvPr/>
        </p:nvSpPr>
        <p:spPr>
          <a:xfrm>
            <a:off x="6976441" y="2730011"/>
            <a:ext cx="275039" cy="8156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0" name="Gruppieren 119"/>
          <p:cNvGrpSpPr/>
          <p:nvPr/>
        </p:nvGrpSpPr>
        <p:grpSpPr>
          <a:xfrm rot="7200000">
            <a:off x="7690497" y="5042460"/>
            <a:ext cx="1212595" cy="1212590"/>
            <a:chOff x="7220973" y="4753947"/>
            <a:chExt cx="476487" cy="476487"/>
          </a:xfrm>
        </p:grpSpPr>
        <p:sp>
          <p:nvSpPr>
            <p:cNvPr id="121" name="Bogen 120"/>
            <p:cNvSpPr/>
            <p:nvPr/>
          </p:nvSpPr>
          <p:spPr>
            <a:xfrm>
              <a:off x="7234934" y="4765217"/>
              <a:ext cx="451259" cy="451259"/>
            </a:xfrm>
            <a:prstGeom prst="arc">
              <a:avLst>
                <a:gd name="adj1" fmla="val 16200000"/>
                <a:gd name="adj2" fmla="val 16797578"/>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2" name="Bogen 121"/>
            <p:cNvSpPr/>
            <p:nvPr/>
          </p:nvSpPr>
          <p:spPr>
            <a:xfrm>
              <a:off x="7243565" y="4776540"/>
              <a:ext cx="431304" cy="431303"/>
            </a:xfrm>
            <a:prstGeom prst="arc">
              <a:avLst>
                <a:gd name="adj1" fmla="val 16200000"/>
                <a:gd name="adj2" fmla="val 16519019"/>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3" name="Bogen 122"/>
            <p:cNvSpPr/>
            <p:nvPr/>
          </p:nvSpPr>
          <p:spPr>
            <a:xfrm>
              <a:off x="7220973" y="4753947"/>
              <a:ext cx="476487" cy="476487"/>
            </a:xfrm>
            <a:prstGeom prst="arc">
              <a:avLst>
                <a:gd name="adj1" fmla="val 16200000"/>
                <a:gd name="adj2" fmla="val 17061572"/>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24" name="Gruppieren 123"/>
          <p:cNvGrpSpPr/>
          <p:nvPr/>
        </p:nvGrpSpPr>
        <p:grpSpPr>
          <a:xfrm rot="1800000">
            <a:off x="7682941" y="5038003"/>
            <a:ext cx="1212595" cy="1212590"/>
            <a:chOff x="7220973" y="4753947"/>
            <a:chExt cx="476487" cy="476487"/>
          </a:xfrm>
        </p:grpSpPr>
        <p:sp>
          <p:nvSpPr>
            <p:cNvPr id="125" name="Bogen 124"/>
            <p:cNvSpPr/>
            <p:nvPr/>
          </p:nvSpPr>
          <p:spPr>
            <a:xfrm>
              <a:off x="7234934" y="4765217"/>
              <a:ext cx="451259" cy="451259"/>
            </a:xfrm>
            <a:prstGeom prst="arc">
              <a:avLst>
                <a:gd name="adj1" fmla="val 16200000"/>
                <a:gd name="adj2" fmla="val 16797578"/>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6" name="Bogen 125"/>
            <p:cNvSpPr/>
            <p:nvPr/>
          </p:nvSpPr>
          <p:spPr>
            <a:xfrm>
              <a:off x="7243565" y="4776540"/>
              <a:ext cx="431304" cy="431303"/>
            </a:xfrm>
            <a:prstGeom prst="arc">
              <a:avLst>
                <a:gd name="adj1" fmla="val 16200000"/>
                <a:gd name="adj2" fmla="val 16519019"/>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7" name="Bogen 126"/>
            <p:cNvSpPr/>
            <p:nvPr/>
          </p:nvSpPr>
          <p:spPr>
            <a:xfrm>
              <a:off x="7220973" y="4753947"/>
              <a:ext cx="476487" cy="476487"/>
            </a:xfrm>
            <a:prstGeom prst="arc">
              <a:avLst>
                <a:gd name="adj1" fmla="val 16200000"/>
                <a:gd name="adj2" fmla="val 17061572"/>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108" name="Textfeld 90"/>
              <p:cNvSpPr txBox="1"/>
              <p:nvPr/>
            </p:nvSpPr>
            <p:spPr>
              <a:xfrm>
                <a:off x="771633" y="4945345"/>
                <a:ext cx="6050887" cy="560346"/>
              </a:xfrm>
              <a:prstGeom prst="rect">
                <a:avLst/>
              </a:prstGeom>
              <a:noFill/>
            </p:spPr>
            <p:txBody>
              <a:bodyPr wrap="non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14:m>
                  <m:oMathPara xmlns:m="http://schemas.openxmlformats.org/officeDocument/2006/math">
                    <m:oMathParaPr>
                      <m:jc m:val="centerGroup"/>
                    </m:oMathParaPr>
                    <m:oMath xmlns:m="http://schemas.openxmlformats.org/officeDocument/2006/math">
                      <m:d>
                        <m:dPr>
                          <m:ctrlPr>
                            <a:rPr lang="en-US" i="1" smtClean="0">
                              <a:solidFill>
                                <a:srgbClr val="7030A0"/>
                              </a:solidFill>
                              <a:latin typeface="Cambria Math" panose="02040503050406030204" pitchFamily="18" charset="0"/>
                            </a:rPr>
                          </m:ctrlPr>
                        </m:dPr>
                        <m:e>
                          <m:m>
                            <m:mPr>
                              <m:mcs>
                                <m:mc>
                                  <m:mcPr>
                                    <m:count m:val="1"/>
                                    <m:mcJc m:val="center"/>
                                  </m:mcPr>
                                </m:mc>
                              </m:mcs>
                              <m:ctrlPr>
                                <a:rPr lang="en-US" i="1" smtClean="0">
                                  <a:solidFill>
                                    <a:srgbClr val="7030A0"/>
                                  </a:solidFill>
                                  <a:latin typeface="Cambria Math" panose="02040503050406030204" pitchFamily="18" charset="0"/>
                                </a:rPr>
                              </m:ctrlPr>
                            </m:mPr>
                            <m:mr>
                              <m:e>
                                <m:sSub>
                                  <m:sSubPr>
                                    <m:ctrlPr>
                                      <a:rPr lang="en-US" i="1">
                                        <a:solidFill>
                                          <a:srgbClr val="7030A0"/>
                                        </a:solidFill>
                                        <a:latin typeface="Cambria Math" panose="02040503050406030204" pitchFamily="18" charset="0"/>
                                      </a:rPr>
                                    </m:ctrlPr>
                                  </m:sSubPr>
                                  <m:e>
                                    <m:r>
                                      <m:rPr>
                                        <m:brk m:alnAt="7"/>
                                      </m:rPr>
                                      <a:rPr lang="en-US" i="1">
                                        <a:solidFill>
                                          <a:srgbClr val="7030A0"/>
                                        </a:solidFill>
                                        <a:latin typeface="Cambria Math" panose="02040503050406030204" pitchFamily="18" charset="0"/>
                                      </a:rPr>
                                      <m:t>𝑢</m:t>
                                    </m:r>
                                  </m:e>
                                  <m:sub>
                                    <m:r>
                                      <m:rPr>
                                        <m:brk m:alnAt="7"/>
                                      </m:rPr>
                                      <a:rPr lang="en-US" b="0" i="1" smtClean="0">
                                        <a:solidFill>
                                          <a:srgbClr val="7030A0"/>
                                        </a:solidFill>
                                        <a:latin typeface="Cambria Math" panose="02040503050406030204" pitchFamily="18" charset="0"/>
                                        <a:ea typeface="Cambria Math" panose="02040503050406030204" pitchFamily="18" charset="0"/>
                                      </a:rPr>
                                      <m:t>𝑑</m:t>
                                    </m:r>
                                  </m:sub>
                                </m:sSub>
                              </m:e>
                            </m:mr>
                            <m:mr>
                              <m:e>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𝑢</m:t>
                                    </m:r>
                                  </m:e>
                                  <m:sub>
                                    <m:r>
                                      <a:rPr lang="en-US" b="0" i="1" smtClean="0">
                                        <a:solidFill>
                                          <a:srgbClr val="7030A0"/>
                                        </a:solidFill>
                                        <a:latin typeface="Cambria Math" panose="02040503050406030204" pitchFamily="18" charset="0"/>
                                        <a:ea typeface="Cambria Math" panose="02040503050406030204" pitchFamily="18" charset="0"/>
                                      </a:rPr>
                                      <m:t>𝑞</m:t>
                                    </m:r>
                                  </m:sub>
                                </m:sSub>
                              </m:e>
                            </m:mr>
                          </m:m>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𝑠</m:t>
                          </m:r>
                        </m:sub>
                      </m:sSub>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𝑖</m:t>
                                    </m:r>
                                  </m:e>
                                  <m:sub>
                                    <m:r>
                                      <m:rPr>
                                        <m:brk m:alnAt="7"/>
                                      </m:rPr>
                                      <a:rPr lang="en-US" b="0" i="1" smtClean="0">
                                        <a:latin typeface="Cambria Math" panose="02040503050406030204" pitchFamily="18" charset="0"/>
                                        <a:ea typeface="Cambria Math" panose="02040503050406030204" pitchFamily="18" charset="0"/>
                                      </a:rPr>
                                      <m:t>𝑑</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𝑞</m:t>
                                    </m:r>
                                  </m:sub>
                                </m:sSub>
                              </m:e>
                            </m:mr>
                          </m:m>
                        </m:e>
                      </m:d>
                      <m:r>
                        <a:rPr lang="en-US" b="0" i="1" smtClean="0">
                          <a:latin typeface="Cambria Math" panose="02040503050406030204" pitchFamily="18" charset="0"/>
                        </a:rPr>
                        <m:t>+</m:t>
                      </m:r>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m:rPr>
                                        <m:brk m:alnAt="7"/>
                                      </m:rPr>
                                      <a:rPr lang="en-US" i="1">
                                        <a:latin typeface="Cambria Math" panose="02040503050406030204" pitchFamily="18" charset="0"/>
                                      </a:rPr>
                                      <m:t>𝐿</m:t>
                                    </m:r>
                                  </m:e>
                                  <m:sub>
                                    <m:r>
                                      <m:rPr>
                                        <m:brk m:alnAt="7"/>
                                      </m:rPr>
                                      <a:rPr lang="en-US" i="1">
                                        <a:latin typeface="Cambria Math" panose="02040503050406030204" pitchFamily="18" charset="0"/>
                                      </a:rPr>
                                      <m:t>𝑑</m:t>
                                    </m:r>
                                  </m:sub>
                                </m:sSub>
                              </m:e>
                              <m:e>
                                <m:r>
                                  <a:rPr lang="en-US" i="1">
                                    <a:latin typeface="Cambria Math" panose="02040503050406030204" pitchFamily="18" charset="0"/>
                                  </a:rPr>
                                  <m:t>0</m:t>
                                </m:r>
                              </m:e>
                            </m:mr>
                            <m:mr>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𝑞</m:t>
                                    </m:r>
                                  </m:sub>
                                </m:sSub>
                              </m:e>
                            </m:mr>
                          </m:m>
                        </m:e>
                      </m:d>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𝑑𝑡</m:t>
                          </m:r>
                        </m:den>
                      </m:f>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𝑖</m:t>
                                    </m:r>
                                  </m:e>
                                  <m:sub>
                                    <m:r>
                                      <m:rPr>
                                        <m:brk m:alnAt="7"/>
                                      </m:rPr>
                                      <a:rPr lang="en-US" i="1">
                                        <a:latin typeface="Cambria Math" panose="02040503050406030204" pitchFamily="18" charset="0"/>
                                        <a:ea typeface="Cambria Math" panose="02040503050406030204" pitchFamily="18" charset="0"/>
                                      </a:rPr>
                                      <m:t>𝑑</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ea typeface="Cambria Math" panose="02040503050406030204" pitchFamily="18" charset="0"/>
                                      </a:rPr>
                                      <m:t>𝑞</m:t>
                                    </m:r>
                                  </m:sub>
                                </m:sSub>
                              </m:e>
                            </m:mr>
                          </m:m>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e>
                                  <m:sub>
                                    <m:r>
                                      <m:rPr>
                                        <m:brk m:alnAt="7"/>
                                      </m:rPr>
                                      <a:rPr lang="en-US" b="0" i="1" smtClean="0">
                                        <a:latin typeface="Cambria Math" panose="02040503050406030204" pitchFamily="18" charset="0"/>
                                        <a:ea typeface="Cambria Math" panose="02040503050406030204" pitchFamily="18" charset="0"/>
                                      </a:rPr>
                                      <m:t>𝑞</m:t>
                                    </m:r>
                                  </m:sub>
                                </m:sSub>
                                <m:r>
                                  <a:rPr lang="en-US"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𝑞</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𝐿</m:t>
                                    </m:r>
                                  </m:e>
                                  <m:sub>
                                    <m:r>
                                      <a:rPr lang="en-US" b="0" i="1" smtClean="0">
                                        <a:latin typeface="Cambria Math" panose="02040503050406030204" pitchFamily="18" charset="0"/>
                                        <a:ea typeface="Cambria Math" panose="02040503050406030204" pitchFamily="18" charset="0"/>
                                      </a:rPr>
                                      <m:t>𝑑</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𝑑</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brk m:alnAt="7"/>
                                      </m:rP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𝑀</m:t>
                                    </m:r>
                                  </m:sub>
                                </m:sSub>
                              </m:e>
                            </m:mr>
                          </m:m>
                        </m:e>
                      </m:d>
                    </m:oMath>
                  </m:oMathPara>
                </a14:m>
                <a:endParaRPr lang="en-US" dirty="0"/>
              </a:p>
            </p:txBody>
          </p:sp>
        </mc:Choice>
        <mc:Fallback xmlns="">
          <p:sp>
            <p:nvSpPr>
              <p:cNvPr id="108" name="Textfeld 90"/>
              <p:cNvSpPr txBox="1">
                <a:spLocks noRot="1" noChangeAspect="1" noMove="1" noResize="1" noEditPoints="1" noAdjustHandles="1" noChangeArrowheads="1" noChangeShapeType="1" noTextEdit="1"/>
              </p:cNvSpPr>
              <p:nvPr/>
            </p:nvSpPr>
            <p:spPr>
              <a:xfrm>
                <a:off x="771633" y="4945345"/>
                <a:ext cx="6050887" cy="560346"/>
              </a:xfrm>
              <a:prstGeom prst="rect">
                <a:avLst/>
              </a:prstGeom>
              <a:blipFill rotWithShape="0">
                <a:blip r:embed="rId5"/>
                <a:stretch>
                  <a:fillRect/>
                </a:stretch>
              </a:blipFill>
            </p:spPr>
            <p:txBody>
              <a:bodyPr/>
              <a:lstStyle/>
              <a:p>
                <a:r>
                  <a:rPr lang="en-US">
                    <a:noFill/>
                  </a:rPr>
                  <a:t> </a:t>
                </a:r>
              </a:p>
            </p:txBody>
          </p:sp>
        </mc:Fallback>
      </mc:AlternateContent>
      <p:sp>
        <p:nvSpPr>
          <p:cNvPr id="10" name="Textfeld 9"/>
          <p:cNvSpPr txBox="1"/>
          <p:nvPr/>
        </p:nvSpPr>
        <p:spPr>
          <a:xfrm>
            <a:off x="6919200" y="2160507"/>
            <a:ext cx="327334" cy="369332"/>
          </a:xfrm>
          <a:prstGeom prst="rect">
            <a:avLst/>
          </a:prstGeom>
          <a:noFill/>
        </p:spPr>
        <p:txBody>
          <a:bodyPr wrap="none" rtlCol="0">
            <a:spAutoFit/>
          </a:bodyPr>
          <a:lstStyle/>
          <a:p>
            <a:r>
              <a:rPr lang="en-US" i="1" dirty="0" smtClean="0">
                <a:latin typeface="Cambria Math" panose="02040503050406030204" pitchFamily="18" charset="0"/>
                <a:ea typeface="Cambria Math" panose="02040503050406030204" pitchFamily="18" charset="0"/>
              </a:rPr>
              <a:t>R</a:t>
            </a:r>
            <a:endParaRPr lang="en-US" i="1" dirty="0">
              <a:latin typeface="Cambria Math" panose="02040503050406030204" pitchFamily="18" charset="0"/>
              <a:ea typeface="Cambria Math" panose="02040503050406030204" pitchFamily="18" charset="0"/>
            </a:endParaRPr>
          </a:p>
        </p:txBody>
      </p:sp>
      <p:sp>
        <p:nvSpPr>
          <p:cNvPr id="109" name="Textfeld 108"/>
          <p:cNvSpPr txBox="1"/>
          <p:nvPr/>
        </p:nvSpPr>
        <p:spPr>
          <a:xfrm>
            <a:off x="8604199" y="1581274"/>
            <a:ext cx="308098" cy="369332"/>
          </a:xfrm>
          <a:prstGeom prst="rect">
            <a:avLst/>
          </a:prstGeom>
          <a:noFill/>
        </p:spPr>
        <p:txBody>
          <a:bodyPr wrap="none" rtlCol="0">
            <a:spAutoFit/>
          </a:bodyPr>
          <a:lstStyle/>
          <a:p>
            <a:r>
              <a:rPr lang="en-US" i="1" dirty="0" smtClean="0">
                <a:latin typeface="Cambria Math" panose="02040503050406030204" pitchFamily="18" charset="0"/>
                <a:ea typeface="Cambria Math" panose="02040503050406030204" pitchFamily="18" charset="0"/>
              </a:rPr>
              <a:t>L</a:t>
            </a:r>
            <a:endParaRPr lang="en-US" i="1" dirty="0">
              <a:latin typeface="Cambria Math" panose="02040503050406030204" pitchFamily="18" charset="0"/>
              <a:ea typeface="Cambria Math" panose="02040503050406030204" pitchFamily="18" charset="0"/>
            </a:endParaRPr>
          </a:p>
        </p:txBody>
      </p:sp>
      <p:sp>
        <p:nvSpPr>
          <p:cNvPr id="112" name="Textfeld 111"/>
          <p:cNvSpPr txBox="1"/>
          <p:nvPr/>
        </p:nvSpPr>
        <p:spPr>
          <a:xfrm>
            <a:off x="7573756" y="5256665"/>
            <a:ext cx="518091" cy="369332"/>
          </a:xfrm>
          <a:prstGeom prst="rect">
            <a:avLst/>
          </a:prstGeom>
          <a:noFill/>
        </p:spPr>
        <p:txBody>
          <a:bodyPr wrap="none" rtlCol="0">
            <a:spAutoFit/>
          </a:bodyPr>
          <a:lstStyle/>
          <a:p>
            <a:r>
              <a:rPr lang="en-US" i="1" dirty="0" err="1" smtClean="0">
                <a:latin typeface="Symbol" panose="05050102010706020507" pitchFamily="18" charset="2"/>
                <a:ea typeface="Cambria Math" panose="02040503050406030204" pitchFamily="18" charset="0"/>
              </a:rPr>
              <a:t>f</a:t>
            </a:r>
            <a:r>
              <a:rPr lang="en-US" i="1" baseline="-25000" dirty="0" err="1" smtClean="0">
                <a:latin typeface="Cambria Math" panose="02040503050406030204" pitchFamily="18" charset="0"/>
                <a:ea typeface="Cambria Math" panose="02040503050406030204" pitchFamily="18" charset="0"/>
              </a:rPr>
              <a:t>PM</a:t>
            </a:r>
            <a:endParaRPr lang="en-US" i="1" baseline="-250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71655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16" name="Gruppieren 115"/>
          <p:cNvGrpSpPr/>
          <p:nvPr/>
        </p:nvGrpSpPr>
        <p:grpSpPr>
          <a:xfrm rot="18000000">
            <a:off x="8365588" y="4377416"/>
            <a:ext cx="429277" cy="429277"/>
            <a:chOff x="7195361" y="4728335"/>
            <a:chExt cx="527712" cy="527712"/>
          </a:xfrm>
        </p:grpSpPr>
        <p:sp>
          <p:nvSpPr>
            <p:cNvPr id="117" name="Bogen 116"/>
            <p:cNvSpPr/>
            <p:nvPr/>
          </p:nvSpPr>
          <p:spPr>
            <a:xfrm>
              <a:off x="7234934" y="4767907"/>
              <a:ext cx="448566" cy="448566"/>
            </a:xfrm>
            <a:prstGeom prst="arc">
              <a:avLst>
                <a:gd name="adj1" fmla="val 16200000"/>
                <a:gd name="adj2" fmla="val 203199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8" name="Bogen 117"/>
            <p:cNvSpPr/>
            <p:nvPr/>
          </p:nvSpPr>
          <p:spPr>
            <a:xfrm>
              <a:off x="7266618" y="4799591"/>
              <a:ext cx="385198" cy="385198"/>
            </a:xfrm>
            <a:prstGeom prst="arc">
              <a:avLst>
                <a:gd name="adj1" fmla="val 16200000"/>
                <a:gd name="adj2" fmla="val 1956982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9" name="Bogen 118"/>
            <p:cNvSpPr/>
            <p:nvPr/>
          </p:nvSpPr>
          <p:spPr>
            <a:xfrm>
              <a:off x="7195361" y="4728335"/>
              <a:ext cx="527712" cy="52771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3" name="Gruppieren 12"/>
          <p:cNvGrpSpPr/>
          <p:nvPr/>
        </p:nvGrpSpPr>
        <p:grpSpPr>
          <a:xfrm rot="7200000">
            <a:off x="8346607" y="4384496"/>
            <a:ext cx="429277" cy="429277"/>
            <a:chOff x="7195361" y="4728335"/>
            <a:chExt cx="527712" cy="527712"/>
          </a:xfrm>
        </p:grpSpPr>
        <p:sp>
          <p:nvSpPr>
            <p:cNvPr id="12" name="Bogen 11"/>
            <p:cNvSpPr/>
            <p:nvPr/>
          </p:nvSpPr>
          <p:spPr>
            <a:xfrm>
              <a:off x="7234934" y="4767909"/>
              <a:ext cx="448566" cy="448566"/>
            </a:xfrm>
            <a:prstGeom prst="arc">
              <a:avLst>
                <a:gd name="adj1" fmla="val 16200000"/>
                <a:gd name="adj2" fmla="val 2044442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4" name="Bogen 113"/>
            <p:cNvSpPr/>
            <p:nvPr/>
          </p:nvSpPr>
          <p:spPr>
            <a:xfrm>
              <a:off x="7266618" y="4799593"/>
              <a:ext cx="385198" cy="385198"/>
            </a:xfrm>
            <a:prstGeom prst="arc">
              <a:avLst>
                <a:gd name="adj1" fmla="val 16200000"/>
                <a:gd name="adj2" fmla="val 1889565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5" name="Bogen 114"/>
            <p:cNvSpPr/>
            <p:nvPr/>
          </p:nvSpPr>
          <p:spPr>
            <a:xfrm>
              <a:off x="7195361" y="4728335"/>
              <a:ext cx="527712" cy="52771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cxnSp>
        <p:nvCxnSpPr>
          <p:cNvPr id="11" name="Gerader Verbinder 10"/>
          <p:cNvCxnSpPr/>
          <p:nvPr/>
        </p:nvCxnSpPr>
        <p:spPr>
          <a:xfrm>
            <a:off x="7172005" y="2551234"/>
            <a:ext cx="30190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el 1"/>
          <p:cNvSpPr>
            <a:spLocks noGrp="1"/>
          </p:cNvSpPr>
          <p:nvPr>
            <p:ph type="title"/>
          </p:nvPr>
        </p:nvSpPr>
        <p:spPr>
          <a:xfrm>
            <a:off x="0" y="444500"/>
            <a:ext cx="9226253" cy="368300"/>
          </a:xfrm>
        </p:spPr>
        <p:txBody>
          <a:bodyPr>
            <a:normAutofit fontScale="90000"/>
          </a:bodyPr>
          <a:lstStyle/>
          <a:p>
            <a:r>
              <a:rPr lang="en-US" dirty="0" smtClean="0"/>
              <a:t>Field oriented Control</a:t>
            </a:r>
            <a:endParaRPr lang="en-US" dirty="0"/>
          </a:p>
        </p:txBody>
      </p:sp>
      <p:sp>
        <p:nvSpPr>
          <p:cNvPr id="8" name="Textplatzhalter 2"/>
          <p:cNvSpPr>
            <a:spLocks noGrp="1"/>
          </p:cNvSpPr>
          <p:nvPr>
            <p:ph type="body" idx="1"/>
          </p:nvPr>
        </p:nvSpPr>
        <p:spPr>
          <a:xfrm>
            <a:off x="0" y="1053306"/>
            <a:ext cx="9906000" cy="332584"/>
          </a:xfrm>
        </p:spPr>
        <p:txBody>
          <a:bodyPr/>
          <a:lstStyle/>
          <a:p>
            <a:r>
              <a:rPr lang="en-US" dirty="0" smtClean="0"/>
              <a:t>… from another angle</a:t>
            </a:r>
            <a:endParaRPr lang="en-US" dirty="0"/>
          </a:p>
        </p:txBody>
      </p:sp>
      <p:sp>
        <p:nvSpPr>
          <p:cNvPr id="9" name="Inhaltsplatzhalter 3"/>
          <p:cNvSpPr>
            <a:spLocks noGrp="1"/>
          </p:cNvSpPr>
          <p:nvPr>
            <p:ph sz="half" idx="2"/>
          </p:nvPr>
        </p:nvSpPr>
        <p:spPr>
          <a:xfrm>
            <a:off x="0" y="1396999"/>
            <a:ext cx="9906000" cy="5148802"/>
          </a:xfrm>
        </p:spPr>
        <p:txBody>
          <a:bodyPr>
            <a:normAutofit/>
          </a:bodyPr>
          <a:lstStyle/>
          <a:p>
            <a:pPr lvl="1"/>
            <a:r>
              <a:rPr lang="en-US" dirty="0" smtClean="0"/>
              <a:t>Transformation from 3 phases to 2 phases</a:t>
            </a:r>
          </a:p>
          <a:p>
            <a:pPr marL="457200" lvl="1" indent="0">
              <a:buNone/>
            </a:pPr>
            <a:endParaRPr lang="en-US" dirty="0" smtClean="0"/>
          </a:p>
          <a:p>
            <a:pPr marL="457200" lvl="1" indent="0">
              <a:buNone/>
            </a:pPr>
            <a:endParaRPr lang="en-US" dirty="0" smtClean="0"/>
          </a:p>
          <a:p>
            <a:pPr marL="457200" lvl="1" indent="0">
              <a:buNone/>
            </a:pPr>
            <a:endParaRPr lang="en-US" dirty="0" smtClean="0"/>
          </a:p>
          <a:p>
            <a:pPr marL="457200" lvl="1" indent="0">
              <a:buNone/>
            </a:pPr>
            <a:r>
              <a:rPr lang="en-US" dirty="0" smtClean="0"/>
              <a:t>	With </a:t>
            </a:r>
          </a:p>
          <a:p>
            <a:pPr lvl="1"/>
            <a:endParaRPr lang="en-US" dirty="0" smtClean="0"/>
          </a:p>
          <a:p>
            <a:pPr lvl="1"/>
            <a:endParaRPr lang="en-US" dirty="0" smtClean="0"/>
          </a:p>
          <a:p>
            <a:pPr lvl="1"/>
            <a:endParaRPr lang="en-US" dirty="0" smtClean="0"/>
          </a:p>
          <a:p>
            <a:pPr marL="457200" lvl="1" indent="0">
              <a:buNone/>
            </a:pPr>
            <a:endParaRPr lang="en-US" dirty="0" smtClean="0"/>
          </a:p>
          <a:p>
            <a:pPr marL="457200" lvl="1" indent="0">
              <a:buNone/>
            </a:pPr>
            <a:r>
              <a:rPr lang="en-US" dirty="0" smtClean="0"/>
              <a:t>	follows</a:t>
            </a:r>
          </a:p>
        </p:txBody>
      </p:sp>
      <p:sp>
        <p:nvSpPr>
          <p:cNvPr id="2" name="Foliennummernplatzhalter 1"/>
          <p:cNvSpPr>
            <a:spLocks noGrp="1"/>
          </p:cNvSpPr>
          <p:nvPr>
            <p:ph type="sldNum" sz="quarter" idx="12"/>
          </p:nvPr>
        </p:nvSpPr>
        <p:spPr/>
        <p:txBody>
          <a:bodyPr/>
          <a:lstStyle/>
          <a:p>
            <a:fld id="{32F36B79-3ACB-4ABE-9496-E272B2366BFF}" type="slidenum">
              <a:rPr lang="en-US" smtClean="0"/>
              <a:pPr/>
              <a:t>23</a:t>
            </a:fld>
            <a:endParaRPr lang="en-US" dirty="0"/>
          </a:p>
        </p:txBody>
      </p:sp>
      <p:grpSp>
        <p:nvGrpSpPr>
          <p:cNvPr id="15" name="Group 15"/>
          <p:cNvGrpSpPr>
            <a:grpSpLocks/>
          </p:cNvGrpSpPr>
          <p:nvPr/>
        </p:nvGrpSpPr>
        <p:grpSpPr bwMode="auto">
          <a:xfrm>
            <a:off x="7166981" y="1505826"/>
            <a:ext cx="1773237" cy="1304925"/>
            <a:chOff x="3929" y="2346"/>
            <a:chExt cx="1117" cy="822"/>
          </a:xfrm>
        </p:grpSpPr>
        <p:grpSp>
          <p:nvGrpSpPr>
            <p:cNvPr id="16" name="Group 16"/>
            <p:cNvGrpSpPr>
              <a:grpSpLocks/>
            </p:cNvGrpSpPr>
            <p:nvPr/>
          </p:nvGrpSpPr>
          <p:grpSpPr bwMode="auto">
            <a:xfrm>
              <a:off x="3929" y="2346"/>
              <a:ext cx="1117" cy="822"/>
              <a:chOff x="3929" y="2346"/>
              <a:chExt cx="1117" cy="822"/>
            </a:xfrm>
          </p:grpSpPr>
          <p:sp>
            <p:nvSpPr>
              <p:cNvPr id="18" name="Freeform 17"/>
              <p:cNvSpPr>
                <a:spLocks/>
              </p:cNvSpPr>
              <p:nvPr/>
            </p:nvSpPr>
            <p:spPr bwMode="auto">
              <a:xfrm flipV="1">
                <a:off x="4257" y="2763"/>
                <a:ext cx="125" cy="315"/>
              </a:xfrm>
              <a:custGeom>
                <a:avLst/>
                <a:gdLst/>
                <a:ahLst/>
                <a:cxnLst>
                  <a:cxn ang="0">
                    <a:pos x="0" y="0"/>
                  </a:cxn>
                  <a:cxn ang="0">
                    <a:pos x="78" y="0"/>
                  </a:cxn>
                  <a:cxn ang="0">
                    <a:pos x="125" y="53"/>
                  </a:cxn>
                  <a:cxn ang="0">
                    <a:pos x="119" y="597"/>
                  </a:cxn>
                  <a:cxn ang="0">
                    <a:pos x="171" y="643"/>
                  </a:cxn>
                  <a:cxn ang="0">
                    <a:pos x="261" y="643"/>
                  </a:cxn>
                  <a:cxn ang="0">
                    <a:pos x="307" y="643"/>
                  </a:cxn>
                </a:cxnLst>
                <a:rect l="0" t="0" r="r" b="b"/>
                <a:pathLst>
                  <a:path w="307" h="646">
                    <a:moveTo>
                      <a:pt x="0" y="0"/>
                    </a:moveTo>
                    <a:cubicBezTo>
                      <a:pt x="33" y="0"/>
                      <a:pt x="53" y="0"/>
                      <a:pt x="78" y="0"/>
                    </a:cubicBezTo>
                    <a:cubicBezTo>
                      <a:pt x="101" y="0"/>
                      <a:pt x="126" y="10"/>
                      <a:pt x="125" y="53"/>
                    </a:cubicBezTo>
                    <a:cubicBezTo>
                      <a:pt x="123" y="151"/>
                      <a:pt x="120" y="501"/>
                      <a:pt x="119" y="597"/>
                    </a:cubicBezTo>
                    <a:cubicBezTo>
                      <a:pt x="118" y="646"/>
                      <a:pt x="145" y="642"/>
                      <a:pt x="171" y="643"/>
                    </a:cubicBezTo>
                    <a:cubicBezTo>
                      <a:pt x="198" y="642"/>
                      <a:pt x="238" y="643"/>
                      <a:pt x="261" y="643"/>
                    </a:cubicBezTo>
                    <a:cubicBezTo>
                      <a:pt x="284" y="643"/>
                      <a:pt x="295" y="643"/>
                      <a:pt x="307" y="643"/>
                    </a:cubicBezTo>
                  </a:path>
                </a:pathLst>
              </a:custGeom>
              <a:noFill/>
              <a:ln w="9525" cmpd="sng">
                <a:solidFill>
                  <a:schemeClr val="tx1"/>
                </a:solidFill>
                <a:round/>
                <a:headEnd/>
                <a:tailEnd/>
              </a:ln>
              <a:effectLst/>
            </p:spPr>
            <p:txBody>
              <a:bodyPr/>
              <a:lstStyle/>
              <a:p>
                <a:endParaRPr lang="en-US" dirty="0"/>
              </a:p>
            </p:txBody>
          </p:sp>
          <p:grpSp>
            <p:nvGrpSpPr>
              <p:cNvPr id="19" name="Group 18"/>
              <p:cNvGrpSpPr>
                <a:grpSpLocks/>
              </p:cNvGrpSpPr>
              <p:nvPr/>
            </p:nvGrpSpPr>
            <p:grpSpPr bwMode="auto">
              <a:xfrm>
                <a:off x="4337" y="2346"/>
                <a:ext cx="676" cy="822"/>
                <a:chOff x="420" y="538"/>
                <a:chExt cx="2604" cy="3170"/>
              </a:xfrm>
            </p:grpSpPr>
            <p:sp>
              <p:nvSpPr>
                <p:cNvPr id="22" name="Oval 19"/>
                <p:cNvSpPr>
                  <a:spLocks noChangeArrowheads="1"/>
                </p:cNvSpPr>
                <p:nvPr/>
              </p:nvSpPr>
              <p:spPr bwMode="auto">
                <a:xfrm>
                  <a:off x="1463" y="1400"/>
                  <a:ext cx="1452" cy="1452"/>
                </a:xfrm>
                <a:prstGeom prst="ellipse">
                  <a:avLst/>
                </a:prstGeom>
                <a:noFill/>
                <a:ln w="9525">
                  <a:solidFill>
                    <a:schemeClr val="tx1"/>
                  </a:solidFill>
                  <a:round/>
                  <a:headEnd/>
                  <a:tailEnd/>
                </a:ln>
                <a:effectLst/>
              </p:spPr>
              <p:txBody>
                <a:bodyPr wrap="none" anchor="ctr"/>
                <a:lstStyle/>
                <a:p>
                  <a:endParaRPr lang="en-US" dirty="0"/>
                </a:p>
              </p:txBody>
            </p:sp>
            <p:grpSp>
              <p:nvGrpSpPr>
                <p:cNvPr id="23" name="Group 20"/>
                <p:cNvGrpSpPr>
                  <a:grpSpLocks/>
                </p:cNvGrpSpPr>
                <p:nvPr/>
              </p:nvGrpSpPr>
              <p:grpSpPr bwMode="auto">
                <a:xfrm>
                  <a:off x="420" y="1971"/>
                  <a:ext cx="1084" cy="336"/>
                  <a:chOff x="420" y="1971"/>
                  <a:chExt cx="1084" cy="336"/>
                </a:xfrm>
              </p:grpSpPr>
              <p:sp>
                <p:nvSpPr>
                  <p:cNvPr id="44" name="Rectangle 21"/>
                  <p:cNvSpPr>
                    <a:spLocks noChangeArrowheads="1"/>
                  </p:cNvSpPr>
                  <p:nvPr/>
                </p:nvSpPr>
                <p:spPr bwMode="auto">
                  <a:xfrm>
                    <a:off x="828" y="2035"/>
                    <a:ext cx="545" cy="227"/>
                  </a:xfrm>
                  <a:prstGeom prst="rect">
                    <a:avLst/>
                  </a:prstGeom>
                  <a:solidFill>
                    <a:srgbClr val="FFFFFF"/>
                  </a:solidFill>
                  <a:ln w="9525">
                    <a:solidFill>
                      <a:schemeClr val="tx1"/>
                    </a:solidFill>
                    <a:miter lim="800000"/>
                    <a:headEnd/>
                    <a:tailEnd/>
                  </a:ln>
                  <a:effectLst/>
                </p:spPr>
                <p:txBody>
                  <a:bodyPr wrap="none" anchor="ctr"/>
                  <a:lstStyle/>
                  <a:p>
                    <a:endParaRPr lang="en-US" dirty="0"/>
                  </a:p>
                </p:txBody>
              </p:sp>
              <p:sp>
                <p:nvSpPr>
                  <p:cNvPr id="45" name="Line 22"/>
                  <p:cNvSpPr>
                    <a:spLocks noChangeShapeType="1"/>
                  </p:cNvSpPr>
                  <p:nvPr/>
                </p:nvSpPr>
                <p:spPr bwMode="auto">
                  <a:xfrm flipV="1">
                    <a:off x="874" y="1989"/>
                    <a:ext cx="136" cy="318"/>
                  </a:xfrm>
                  <a:prstGeom prst="line">
                    <a:avLst/>
                  </a:prstGeom>
                  <a:noFill/>
                  <a:ln w="9525">
                    <a:solidFill>
                      <a:schemeClr val="tx1"/>
                    </a:solidFill>
                    <a:round/>
                    <a:headEnd/>
                    <a:tailEnd/>
                  </a:ln>
                  <a:effectLst/>
                </p:spPr>
                <p:txBody>
                  <a:bodyPr/>
                  <a:lstStyle/>
                  <a:p>
                    <a:endParaRPr lang="en-US" dirty="0"/>
                  </a:p>
                </p:txBody>
              </p:sp>
              <p:sp>
                <p:nvSpPr>
                  <p:cNvPr id="46" name="Line 23"/>
                  <p:cNvSpPr>
                    <a:spLocks noChangeShapeType="1"/>
                  </p:cNvSpPr>
                  <p:nvPr/>
                </p:nvSpPr>
                <p:spPr bwMode="auto">
                  <a:xfrm flipV="1">
                    <a:off x="964" y="1989"/>
                    <a:ext cx="136" cy="318"/>
                  </a:xfrm>
                  <a:prstGeom prst="line">
                    <a:avLst/>
                  </a:prstGeom>
                  <a:noFill/>
                  <a:ln w="9525">
                    <a:solidFill>
                      <a:schemeClr val="tx1"/>
                    </a:solidFill>
                    <a:round/>
                    <a:headEnd/>
                    <a:tailEnd/>
                  </a:ln>
                  <a:effectLst/>
                </p:spPr>
                <p:txBody>
                  <a:bodyPr/>
                  <a:lstStyle/>
                  <a:p>
                    <a:endParaRPr lang="en-US" dirty="0"/>
                  </a:p>
                </p:txBody>
              </p:sp>
              <p:sp>
                <p:nvSpPr>
                  <p:cNvPr id="47" name="Line 24"/>
                  <p:cNvSpPr>
                    <a:spLocks noChangeShapeType="1"/>
                  </p:cNvSpPr>
                  <p:nvPr/>
                </p:nvSpPr>
                <p:spPr bwMode="auto">
                  <a:xfrm flipV="1">
                    <a:off x="1055" y="1989"/>
                    <a:ext cx="136" cy="318"/>
                  </a:xfrm>
                  <a:prstGeom prst="line">
                    <a:avLst/>
                  </a:prstGeom>
                  <a:noFill/>
                  <a:ln w="9525">
                    <a:solidFill>
                      <a:schemeClr val="tx1"/>
                    </a:solidFill>
                    <a:round/>
                    <a:headEnd/>
                    <a:tailEnd/>
                  </a:ln>
                  <a:effectLst/>
                </p:spPr>
                <p:txBody>
                  <a:bodyPr/>
                  <a:lstStyle/>
                  <a:p>
                    <a:endParaRPr lang="en-US" dirty="0"/>
                  </a:p>
                </p:txBody>
              </p:sp>
              <p:sp>
                <p:nvSpPr>
                  <p:cNvPr id="48" name="Line 25"/>
                  <p:cNvSpPr>
                    <a:spLocks noChangeShapeType="1"/>
                  </p:cNvSpPr>
                  <p:nvPr/>
                </p:nvSpPr>
                <p:spPr bwMode="auto">
                  <a:xfrm flipV="1">
                    <a:off x="1146" y="1989"/>
                    <a:ext cx="136" cy="318"/>
                  </a:xfrm>
                  <a:prstGeom prst="line">
                    <a:avLst/>
                  </a:prstGeom>
                  <a:noFill/>
                  <a:ln w="9525">
                    <a:solidFill>
                      <a:schemeClr val="tx1"/>
                    </a:solidFill>
                    <a:round/>
                    <a:headEnd/>
                    <a:tailEnd/>
                  </a:ln>
                  <a:effectLst/>
                </p:spPr>
                <p:txBody>
                  <a:bodyPr/>
                  <a:lstStyle/>
                  <a:p>
                    <a:endParaRPr lang="en-US" dirty="0"/>
                  </a:p>
                </p:txBody>
              </p:sp>
              <p:sp>
                <p:nvSpPr>
                  <p:cNvPr id="49" name="Line 26"/>
                  <p:cNvSpPr>
                    <a:spLocks noChangeShapeType="1"/>
                  </p:cNvSpPr>
                  <p:nvPr/>
                </p:nvSpPr>
                <p:spPr bwMode="auto">
                  <a:xfrm>
                    <a:off x="465" y="2149"/>
                    <a:ext cx="363" cy="0"/>
                  </a:xfrm>
                  <a:prstGeom prst="line">
                    <a:avLst/>
                  </a:prstGeom>
                  <a:noFill/>
                  <a:ln w="9525">
                    <a:solidFill>
                      <a:schemeClr val="tx1"/>
                    </a:solidFill>
                    <a:round/>
                    <a:headEnd/>
                    <a:tailEnd/>
                  </a:ln>
                  <a:effectLst/>
                </p:spPr>
                <p:txBody>
                  <a:bodyPr/>
                  <a:lstStyle/>
                  <a:p>
                    <a:endParaRPr lang="en-US" dirty="0"/>
                  </a:p>
                </p:txBody>
              </p:sp>
              <p:sp>
                <p:nvSpPr>
                  <p:cNvPr id="50" name="Oval 27"/>
                  <p:cNvSpPr>
                    <a:spLocks noChangeArrowheads="1"/>
                  </p:cNvSpPr>
                  <p:nvPr/>
                </p:nvSpPr>
                <p:spPr bwMode="auto">
                  <a:xfrm>
                    <a:off x="420" y="2125"/>
                    <a:ext cx="45" cy="45"/>
                  </a:xfrm>
                  <a:prstGeom prst="ellipse">
                    <a:avLst/>
                  </a:prstGeom>
                  <a:solidFill>
                    <a:srgbClr val="FFFFFF"/>
                  </a:solidFill>
                  <a:ln w="9525">
                    <a:solidFill>
                      <a:schemeClr val="tx1"/>
                    </a:solidFill>
                    <a:round/>
                    <a:headEnd/>
                    <a:tailEnd/>
                  </a:ln>
                  <a:effectLst/>
                </p:spPr>
                <p:txBody>
                  <a:bodyPr wrap="none" anchor="ctr"/>
                  <a:lstStyle/>
                  <a:p>
                    <a:endParaRPr lang="en-US" dirty="0"/>
                  </a:p>
                </p:txBody>
              </p:sp>
              <p:sp>
                <p:nvSpPr>
                  <p:cNvPr id="51" name="Line 28"/>
                  <p:cNvSpPr>
                    <a:spLocks noChangeShapeType="1"/>
                  </p:cNvSpPr>
                  <p:nvPr/>
                </p:nvSpPr>
                <p:spPr bwMode="auto">
                  <a:xfrm>
                    <a:off x="1282" y="1989"/>
                    <a:ext cx="181" cy="0"/>
                  </a:xfrm>
                  <a:prstGeom prst="line">
                    <a:avLst/>
                  </a:prstGeom>
                  <a:noFill/>
                  <a:ln w="9525">
                    <a:solidFill>
                      <a:schemeClr val="tx1"/>
                    </a:solidFill>
                    <a:round/>
                    <a:headEnd/>
                    <a:tailEnd/>
                  </a:ln>
                  <a:effectLst/>
                </p:spPr>
                <p:txBody>
                  <a:bodyPr/>
                  <a:lstStyle/>
                  <a:p>
                    <a:endParaRPr lang="en-US" dirty="0"/>
                  </a:p>
                </p:txBody>
              </p:sp>
              <p:sp>
                <p:nvSpPr>
                  <p:cNvPr id="52" name="Oval 29"/>
                  <p:cNvSpPr>
                    <a:spLocks noChangeArrowheads="1"/>
                  </p:cNvSpPr>
                  <p:nvPr/>
                </p:nvSpPr>
                <p:spPr bwMode="auto">
                  <a:xfrm>
                    <a:off x="1459" y="1971"/>
                    <a:ext cx="45" cy="45"/>
                  </a:xfrm>
                  <a:prstGeom prst="ellipse">
                    <a:avLst/>
                  </a:prstGeom>
                  <a:solidFill>
                    <a:srgbClr val="FFFFFF"/>
                  </a:solidFill>
                  <a:ln w="9525">
                    <a:solidFill>
                      <a:schemeClr val="tx1"/>
                    </a:solidFill>
                    <a:round/>
                    <a:headEnd/>
                    <a:tailEnd/>
                  </a:ln>
                  <a:effectLst/>
                </p:spPr>
                <p:txBody>
                  <a:bodyPr wrap="none" anchor="ctr"/>
                  <a:lstStyle/>
                  <a:p>
                    <a:endParaRPr lang="en-US" dirty="0"/>
                  </a:p>
                </p:txBody>
              </p:sp>
            </p:grpSp>
            <p:grpSp>
              <p:nvGrpSpPr>
                <p:cNvPr id="24" name="Group 30"/>
                <p:cNvGrpSpPr>
                  <a:grpSpLocks/>
                </p:cNvGrpSpPr>
                <p:nvPr/>
              </p:nvGrpSpPr>
              <p:grpSpPr bwMode="auto">
                <a:xfrm rot="7200000">
                  <a:off x="2269" y="912"/>
                  <a:ext cx="1084" cy="336"/>
                  <a:chOff x="420" y="1971"/>
                  <a:chExt cx="1084" cy="336"/>
                </a:xfrm>
              </p:grpSpPr>
              <p:sp>
                <p:nvSpPr>
                  <p:cNvPr id="35" name="Rectangle 31"/>
                  <p:cNvSpPr>
                    <a:spLocks noChangeArrowheads="1"/>
                  </p:cNvSpPr>
                  <p:nvPr/>
                </p:nvSpPr>
                <p:spPr bwMode="auto">
                  <a:xfrm>
                    <a:off x="828" y="2035"/>
                    <a:ext cx="545" cy="227"/>
                  </a:xfrm>
                  <a:prstGeom prst="rect">
                    <a:avLst/>
                  </a:prstGeom>
                  <a:solidFill>
                    <a:srgbClr val="FFFFFF"/>
                  </a:solidFill>
                  <a:ln w="9525">
                    <a:solidFill>
                      <a:schemeClr val="tx1"/>
                    </a:solidFill>
                    <a:miter lim="800000"/>
                    <a:headEnd/>
                    <a:tailEnd/>
                  </a:ln>
                  <a:effectLst/>
                </p:spPr>
                <p:txBody>
                  <a:bodyPr wrap="none" anchor="ctr"/>
                  <a:lstStyle/>
                  <a:p>
                    <a:endParaRPr lang="en-US" dirty="0"/>
                  </a:p>
                </p:txBody>
              </p:sp>
              <p:sp>
                <p:nvSpPr>
                  <p:cNvPr id="36" name="Line 32"/>
                  <p:cNvSpPr>
                    <a:spLocks noChangeShapeType="1"/>
                  </p:cNvSpPr>
                  <p:nvPr/>
                </p:nvSpPr>
                <p:spPr bwMode="auto">
                  <a:xfrm flipV="1">
                    <a:off x="874" y="1989"/>
                    <a:ext cx="136" cy="318"/>
                  </a:xfrm>
                  <a:prstGeom prst="line">
                    <a:avLst/>
                  </a:prstGeom>
                  <a:noFill/>
                  <a:ln w="9525">
                    <a:solidFill>
                      <a:schemeClr val="tx1"/>
                    </a:solidFill>
                    <a:round/>
                    <a:headEnd/>
                    <a:tailEnd/>
                  </a:ln>
                  <a:effectLst/>
                </p:spPr>
                <p:txBody>
                  <a:bodyPr/>
                  <a:lstStyle/>
                  <a:p>
                    <a:endParaRPr lang="en-US" dirty="0"/>
                  </a:p>
                </p:txBody>
              </p:sp>
              <p:sp>
                <p:nvSpPr>
                  <p:cNvPr id="37" name="Line 33"/>
                  <p:cNvSpPr>
                    <a:spLocks noChangeShapeType="1"/>
                  </p:cNvSpPr>
                  <p:nvPr/>
                </p:nvSpPr>
                <p:spPr bwMode="auto">
                  <a:xfrm flipV="1">
                    <a:off x="964" y="1989"/>
                    <a:ext cx="136" cy="318"/>
                  </a:xfrm>
                  <a:prstGeom prst="line">
                    <a:avLst/>
                  </a:prstGeom>
                  <a:noFill/>
                  <a:ln w="9525">
                    <a:solidFill>
                      <a:schemeClr val="tx1"/>
                    </a:solidFill>
                    <a:round/>
                    <a:headEnd/>
                    <a:tailEnd/>
                  </a:ln>
                  <a:effectLst/>
                </p:spPr>
                <p:txBody>
                  <a:bodyPr/>
                  <a:lstStyle/>
                  <a:p>
                    <a:endParaRPr lang="en-US" dirty="0"/>
                  </a:p>
                </p:txBody>
              </p:sp>
              <p:sp>
                <p:nvSpPr>
                  <p:cNvPr id="38" name="Line 34"/>
                  <p:cNvSpPr>
                    <a:spLocks noChangeShapeType="1"/>
                  </p:cNvSpPr>
                  <p:nvPr/>
                </p:nvSpPr>
                <p:spPr bwMode="auto">
                  <a:xfrm flipV="1">
                    <a:off x="1055" y="1989"/>
                    <a:ext cx="136" cy="318"/>
                  </a:xfrm>
                  <a:prstGeom prst="line">
                    <a:avLst/>
                  </a:prstGeom>
                  <a:noFill/>
                  <a:ln w="9525">
                    <a:solidFill>
                      <a:schemeClr val="tx1"/>
                    </a:solidFill>
                    <a:round/>
                    <a:headEnd/>
                    <a:tailEnd/>
                  </a:ln>
                  <a:effectLst/>
                </p:spPr>
                <p:txBody>
                  <a:bodyPr/>
                  <a:lstStyle/>
                  <a:p>
                    <a:endParaRPr lang="en-US" dirty="0"/>
                  </a:p>
                </p:txBody>
              </p:sp>
              <p:sp>
                <p:nvSpPr>
                  <p:cNvPr id="39" name="Line 35"/>
                  <p:cNvSpPr>
                    <a:spLocks noChangeShapeType="1"/>
                  </p:cNvSpPr>
                  <p:nvPr/>
                </p:nvSpPr>
                <p:spPr bwMode="auto">
                  <a:xfrm flipV="1">
                    <a:off x="1146" y="1989"/>
                    <a:ext cx="136" cy="318"/>
                  </a:xfrm>
                  <a:prstGeom prst="line">
                    <a:avLst/>
                  </a:prstGeom>
                  <a:noFill/>
                  <a:ln w="9525">
                    <a:solidFill>
                      <a:schemeClr val="tx1"/>
                    </a:solidFill>
                    <a:round/>
                    <a:headEnd/>
                    <a:tailEnd/>
                  </a:ln>
                  <a:effectLst/>
                </p:spPr>
                <p:txBody>
                  <a:bodyPr/>
                  <a:lstStyle/>
                  <a:p>
                    <a:endParaRPr lang="en-US" dirty="0"/>
                  </a:p>
                </p:txBody>
              </p:sp>
              <p:sp>
                <p:nvSpPr>
                  <p:cNvPr id="40" name="Line 36"/>
                  <p:cNvSpPr>
                    <a:spLocks noChangeShapeType="1"/>
                  </p:cNvSpPr>
                  <p:nvPr/>
                </p:nvSpPr>
                <p:spPr bwMode="auto">
                  <a:xfrm>
                    <a:off x="465" y="2149"/>
                    <a:ext cx="363" cy="0"/>
                  </a:xfrm>
                  <a:prstGeom prst="line">
                    <a:avLst/>
                  </a:prstGeom>
                  <a:noFill/>
                  <a:ln w="9525">
                    <a:solidFill>
                      <a:schemeClr val="tx1"/>
                    </a:solidFill>
                    <a:round/>
                    <a:headEnd/>
                    <a:tailEnd/>
                  </a:ln>
                  <a:effectLst/>
                </p:spPr>
                <p:txBody>
                  <a:bodyPr/>
                  <a:lstStyle/>
                  <a:p>
                    <a:endParaRPr lang="en-US" dirty="0"/>
                  </a:p>
                </p:txBody>
              </p:sp>
              <p:sp>
                <p:nvSpPr>
                  <p:cNvPr id="41" name="Oval 37"/>
                  <p:cNvSpPr>
                    <a:spLocks noChangeArrowheads="1"/>
                  </p:cNvSpPr>
                  <p:nvPr/>
                </p:nvSpPr>
                <p:spPr bwMode="auto">
                  <a:xfrm>
                    <a:off x="420" y="2125"/>
                    <a:ext cx="45" cy="45"/>
                  </a:xfrm>
                  <a:prstGeom prst="ellipse">
                    <a:avLst/>
                  </a:prstGeom>
                  <a:solidFill>
                    <a:srgbClr val="FFFFFF"/>
                  </a:solidFill>
                  <a:ln w="9525">
                    <a:solidFill>
                      <a:schemeClr val="tx1"/>
                    </a:solidFill>
                    <a:round/>
                    <a:headEnd/>
                    <a:tailEnd/>
                  </a:ln>
                  <a:effectLst/>
                </p:spPr>
                <p:txBody>
                  <a:bodyPr wrap="none" anchor="ctr"/>
                  <a:lstStyle/>
                  <a:p>
                    <a:endParaRPr lang="en-US" dirty="0"/>
                  </a:p>
                </p:txBody>
              </p:sp>
              <p:sp>
                <p:nvSpPr>
                  <p:cNvPr id="42" name="Line 38"/>
                  <p:cNvSpPr>
                    <a:spLocks noChangeShapeType="1"/>
                  </p:cNvSpPr>
                  <p:nvPr/>
                </p:nvSpPr>
                <p:spPr bwMode="auto">
                  <a:xfrm>
                    <a:off x="1282" y="1989"/>
                    <a:ext cx="181" cy="0"/>
                  </a:xfrm>
                  <a:prstGeom prst="line">
                    <a:avLst/>
                  </a:prstGeom>
                  <a:noFill/>
                  <a:ln w="9525">
                    <a:solidFill>
                      <a:schemeClr val="tx1"/>
                    </a:solidFill>
                    <a:round/>
                    <a:headEnd/>
                    <a:tailEnd/>
                  </a:ln>
                  <a:effectLst/>
                </p:spPr>
                <p:txBody>
                  <a:bodyPr/>
                  <a:lstStyle/>
                  <a:p>
                    <a:endParaRPr lang="en-US" dirty="0"/>
                  </a:p>
                </p:txBody>
              </p:sp>
              <p:sp>
                <p:nvSpPr>
                  <p:cNvPr id="43" name="Oval 39"/>
                  <p:cNvSpPr>
                    <a:spLocks noChangeArrowheads="1"/>
                  </p:cNvSpPr>
                  <p:nvPr/>
                </p:nvSpPr>
                <p:spPr bwMode="auto">
                  <a:xfrm>
                    <a:off x="1459" y="1971"/>
                    <a:ext cx="45" cy="45"/>
                  </a:xfrm>
                  <a:prstGeom prst="ellipse">
                    <a:avLst/>
                  </a:prstGeom>
                  <a:solidFill>
                    <a:srgbClr val="FFFFFF"/>
                  </a:solidFill>
                  <a:ln w="9525">
                    <a:solidFill>
                      <a:schemeClr val="tx1"/>
                    </a:solidFill>
                    <a:round/>
                    <a:headEnd/>
                    <a:tailEnd/>
                  </a:ln>
                  <a:effectLst/>
                </p:spPr>
                <p:txBody>
                  <a:bodyPr wrap="none" anchor="ctr"/>
                  <a:lstStyle/>
                  <a:p>
                    <a:endParaRPr lang="en-US" dirty="0"/>
                  </a:p>
                </p:txBody>
              </p:sp>
            </p:grpSp>
            <p:grpSp>
              <p:nvGrpSpPr>
                <p:cNvPr id="25" name="Group 40"/>
                <p:cNvGrpSpPr>
                  <a:grpSpLocks/>
                </p:cNvGrpSpPr>
                <p:nvPr/>
              </p:nvGrpSpPr>
              <p:grpSpPr bwMode="auto">
                <a:xfrm rot="14400000">
                  <a:off x="2314" y="2998"/>
                  <a:ext cx="1084" cy="336"/>
                  <a:chOff x="420" y="1971"/>
                  <a:chExt cx="1084" cy="336"/>
                </a:xfrm>
              </p:grpSpPr>
              <p:sp>
                <p:nvSpPr>
                  <p:cNvPr id="26" name="Rectangle 41"/>
                  <p:cNvSpPr>
                    <a:spLocks noChangeArrowheads="1"/>
                  </p:cNvSpPr>
                  <p:nvPr/>
                </p:nvSpPr>
                <p:spPr bwMode="auto">
                  <a:xfrm>
                    <a:off x="828" y="2035"/>
                    <a:ext cx="545" cy="227"/>
                  </a:xfrm>
                  <a:prstGeom prst="rect">
                    <a:avLst/>
                  </a:prstGeom>
                  <a:solidFill>
                    <a:srgbClr val="FFFFFF"/>
                  </a:solidFill>
                  <a:ln w="9525">
                    <a:solidFill>
                      <a:schemeClr val="tx1"/>
                    </a:solidFill>
                    <a:miter lim="800000"/>
                    <a:headEnd/>
                    <a:tailEnd/>
                  </a:ln>
                  <a:effectLst/>
                </p:spPr>
                <p:txBody>
                  <a:bodyPr wrap="none" anchor="ctr"/>
                  <a:lstStyle/>
                  <a:p>
                    <a:endParaRPr lang="en-US" dirty="0"/>
                  </a:p>
                </p:txBody>
              </p:sp>
              <p:sp>
                <p:nvSpPr>
                  <p:cNvPr id="27" name="Line 42"/>
                  <p:cNvSpPr>
                    <a:spLocks noChangeShapeType="1"/>
                  </p:cNvSpPr>
                  <p:nvPr/>
                </p:nvSpPr>
                <p:spPr bwMode="auto">
                  <a:xfrm flipV="1">
                    <a:off x="874" y="1989"/>
                    <a:ext cx="136" cy="318"/>
                  </a:xfrm>
                  <a:prstGeom prst="line">
                    <a:avLst/>
                  </a:prstGeom>
                  <a:noFill/>
                  <a:ln w="9525">
                    <a:solidFill>
                      <a:schemeClr val="tx1"/>
                    </a:solidFill>
                    <a:round/>
                    <a:headEnd/>
                    <a:tailEnd/>
                  </a:ln>
                  <a:effectLst/>
                </p:spPr>
                <p:txBody>
                  <a:bodyPr/>
                  <a:lstStyle/>
                  <a:p>
                    <a:endParaRPr lang="en-US" dirty="0"/>
                  </a:p>
                </p:txBody>
              </p:sp>
              <p:sp>
                <p:nvSpPr>
                  <p:cNvPr id="28" name="Line 43"/>
                  <p:cNvSpPr>
                    <a:spLocks noChangeShapeType="1"/>
                  </p:cNvSpPr>
                  <p:nvPr/>
                </p:nvSpPr>
                <p:spPr bwMode="auto">
                  <a:xfrm flipV="1">
                    <a:off x="964" y="1989"/>
                    <a:ext cx="136" cy="318"/>
                  </a:xfrm>
                  <a:prstGeom prst="line">
                    <a:avLst/>
                  </a:prstGeom>
                  <a:noFill/>
                  <a:ln w="9525">
                    <a:solidFill>
                      <a:schemeClr val="tx1"/>
                    </a:solidFill>
                    <a:round/>
                    <a:headEnd/>
                    <a:tailEnd/>
                  </a:ln>
                  <a:effectLst/>
                </p:spPr>
                <p:txBody>
                  <a:bodyPr/>
                  <a:lstStyle/>
                  <a:p>
                    <a:endParaRPr lang="en-US" dirty="0"/>
                  </a:p>
                </p:txBody>
              </p:sp>
              <p:sp>
                <p:nvSpPr>
                  <p:cNvPr id="29" name="Line 44"/>
                  <p:cNvSpPr>
                    <a:spLocks noChangeShapeType="1"/>
                  </p:cNvSpPr>
                  <p:nvPr/>
                </p:nvSpPr>
                <p:spPr bwMode="auto">
                  <a:xfrm flipV="1">
                    <a:off x="1055" y="1989"/>
                    <a:ext cx="136" cy="318"/>
                  </a:xfrm>
                  <a:prstGeom prst="line">
                    <a:avLst/>
                  </a:prstGeom>
                  <a:noFill/>
                  <a:ln w="9525">
                    <a:solidFill>
                      <a:schemeClr val="tx1"/>
                    </a:solidFill>
                    <a:round/>
                    <a:headEnd/>
                    <a:tailEnd/>
                  </a:ln>
                  <a:effectLst/>
                </p:spPr>
                <p:txBody>
                  <a:bodyPr/>
                  <a:lstStyle/>
                  <a:p>
                    <a:endParaRPr lang="en-US" dirty="0"/>
                  </a:p>
                </p:txBody>
              </p:sp>
              <p:sp>
                <p:nvSpPr>
                  <p:cNvPr id="30" name="Line 45"/>
                  <p:cNvSpPr>
                    <a:spLocks noChangeShapeType="1"/>
                  </p:cNvSpPr>
                  <p:nvPr/>
                </p:nvSpPr>
                <p:spPr bwMode="auto">
                  <a:xfrm flipV="1">
                    <a:off x="1146" y="1989"/>
                    <a:ext cx="136" cy="318"/>
                  </a:xfrm>
                  <a:prstGeom prst="line">
                    <a:avLst/>
                  </a:prstGeom>
                  <a:noFill/>
                  <a:ln w="9525">
                    <a:solidFill>
                      <a:schemeClr val="tx1"/>
                    </a:solidFill>
                    <a:round/>
                    <a:headEnd/>
                    <a:tailEnd/>
                  </a:ln>
                  <a:effectLst/>
                </p:spPr>
                <p:txBody>
                  <a:bodyPr/>
                  <a:lstStyle/>
                  <a:p>
                    <a:endParaRPr lang="en-US" dirty="0"/>
                  </a:p>
                </p:txBody>
              </p:sp>
              <p:sp>
                <p:nvSpPr>
                  <p:cNvPr id="31" name="Line 46"/>
                  <p:cNvSpPr>
                    <a:spLocks noChangeShapeType="1"/>
                  </p:cNvSpPr>
                  <p:nvPr/>
                </p:nvSpPr>
                <p:spPr bwMode="auto">
                  <a:xfrm>
                    <a:off x="465" y="2149"/>
                    <a:ext cx="363" cy="0"/>
                  </a:xfrm>
                  <a:prstGeom prst="line">
                    <a:avLst/>
                  </a:prstGeom>
                  <a:noFill/>
                  <a:ln w="9525">
                    <a:solidFill>
                      <a:schemeClr val="tx1"/>
                    </a:solidFill>
                    <a:round/>
                    <a:headEnd/>
                    <a:tailEnd/>
                  </a:ln>
                  <a:effectLst/>
                </p:spPr>
                <p:txBody>
                  <a:bodyPr/>
                  <a:lstStyle/>
                  <a:p>
                    <a:endParaRPr lang="en-US" dirty="0"/>
                  </a:p>
                </p:txBody>
              </p:sp>
              <p:sp>
                <p:nvSpPr>
                  <p:cNvPr id="32" name="Oval 47"/>
                  <p:cNvSpPr>
                    <a:spLocks noChangeArrowheads="1"/>
                  </p:cNvSpPr>
                  <p:nvPr/>
                </p:nvSpPr>
                <p:spPr bwMode="auto">
                  <a:xfrm>
                    <a:off x="420" y="2125"/>
                    <a:ext cx="45" cy="45"/>
                  </a:xfrm>
                  <a:prstGeom prst="ellipse">
                    <a:avLst/>
                  </a:prstGeom>
                  <a:solidFill>
                    <a:srgbClr val="FFFFFF"/>
                  </a:solidFill>
                  <a:ln w="9525">
                    <a:solidFill>
                      <a:schemeClr val="tx1"/>
                    </a:solidFill>
                    <a:round/>
                    <a:headEnd/>
                    <a:tailEnd/>
                  </a:ln>
                  <a:effectLst/>
                </p:spPr>
                <p:txBody>
                  <a:bodyPr wrap="none" anchor="ctr"/>
                  <a:lstStyle/>
                  <a:p>
                    <a:endParaRPr lang="en-US" dirty="0"/>
                  </a:p>
                </p:txBody>
              </p:sp>
              <p:sp>
                <p:nvSpPr>
                  <p:cNvPr id="33" name="Line 48"/>
                  <p:cNvSpPr>
                    <a:spLocks noChangeShapeType="1"/>
                  </p:cNvSpPr>
                  <p:nvPr/>
                </p:nvSpPr>
                <p:spPr bwMode="auto">
                  <a:xfrm>
                    <a:off x="1282" y="1989"/>
                    <a:ext cx="181" cy="0"/>
                  </a:xfrm>
                  <a:prstGeom prst="line">
                    <a:avLst/>
                  </a:prstGeom>
                  <a:noFill/>
                  <a:ln w="9525">
                    <a:solidFill>
                      <a:schemeClr val="tx1"/>
                    </a:solidFill>
                    <a:round/>
                    <a:headEnd/>
                    <a:tailEnd/>
                  </a:ln>
                  <a:effectLst/>
                </p:spPr>
                <p:txBody>
                  <a:bodyPr/>
                  <a:lstStyle/>
                  <a:p>
                    <a:endParaRPr lang="en-US" dirty="0"/>
                  </a:p>
                </p:txBody>
              </p:sp>
              <p:sp>
                <p:nvSpPr>
                  <p:cNvPr id="34" name="Oval 49"/>
                  <p:cNvSpPr>
                    <a:spLocks noChangeArrowheads="1"/>
                  </p:cNvSpPr>
                  <p:nvPr/>
                </p:nvSpPr>
                <p:spPr bwMode="auto">
                  <a:xfrm>
                    <a:off x="1459" y="1971"/>
                    <a:ext cx="45" cy="45"/>
                  </a:xfrm>
                  <a:prstGeom prst="ellipse">
                    <a:avLst/>
                  </a:prstGeom>
                  <a:solidFill>
                    <a:srgbClr val="FFFFFF"/>
                  </a:solidFill>
                  <a:ln w="9525">
                    <a:solidFill>
                      <a:schemeClr val="tx1"/>
                    </a:solidFill>
                    <a:round/>
                    <a:headEnd/>
                    <a:tailEnd/>
                  </a:ln>
                  <a:effectLst/>
                </p:spPr>
                <p:txBody>
                  <a:bodyPr wrap="none" anchor="ctr"/>
                  <a:lstStyle/>
                  <a:p>
                    <a:endParaRPr lang="en-US" dirty="0"/>
                  </a:p>
                </p:txBody>
              </p:sp>
            </p:grpSp>
          </p:grpSp>
          <p:sp>
            <p:nvSpPr>
              <p:cNvPr id="20" name="Line 50"/>
              <p:cNvSpPr>
                <a:spLocks noChangeShapeType="1"/>
              </p:cNvSpPr>
              <p:nvPr/>
            </p:nvSpPr>
            <p:spPr bwMode="auto">
              <a:xfrm flipH="1">
                <a:off x="3929" y="3147"/>
                <a:ext cx="1117" cy="0"/>
              </a:xfrm>
              <a:prstGeom prst="line">
                <a:avLst/>
              </a:prstGeom>
              <a:noFill/>
              <a:ln w="9525">
                <a:solidFill>
                  <a:schemeClr val="tx1"/>
                </a:solidFill>
                <a:round/>
                <a:headEnd/>
                <a:tailEnd/>
              </a:ln>
              <a:effectLst/>
            </p:spPr>
            <p:txBody>
              <a:bodyPr/>
              <a:lstStyle/>
              <a:p>
                <a:endParaRPr lang="en-US" dirty="0"/>
              </a:p>
            </p:txBody>
          </p:sp>
          <p:sp>
            <p:nvSpPr>
              <p:cNvPr id="21" name="Freeform 51"/>
              <p:cNvSpPr>
                <a:spLocks/>
              </p:cNvSpPr>
              <p:nvPr/>
            </p:nvSpPr>
            <p:spPr bwMode="auto">
              <a:xfrm>
                <a:off x="3974" y="2367"/>
                <a:ext cx="1056" cy="649"/>
              </a:xfrm>
              <a:custGeom>
                <a:avLst/>
                <a:gdLst/>
                <a:ahLst/>
                <a:cxnLst>
                  <a:cxn ang="0">
                    <a:pos x="953" y="1"/>
                  </a:cxn>
                  <a:cxn ang="0">
                    <a:pos x="281" y="0"/>
                  </a:cxn>
                  <a:cxn ang="0">
                    <a:pos x="227" y="54"/>
                  </a:cxn>
                  <a:cxn ang="0">
                    <a:pos x="231" y="600"/>
                  </a:cxn>
                  <a:cxn ang="0">
                    <a:pos x="188" y="644"/>
                  </a:cxn>
                  <a:cxn ang="0">
                    <a:pos x="0" y="644"/>
                  </a:cxn>
                </a:cxnLst>
                <a:rect l="0" t="0" r="r" b="b"/>
                <a:pathLst>
                  <a:path w="953" h="649">
                    <a:moveTo>
                      <a:pt x="953" y="1"/>
                    </a:moveTo>
                    <a:cubicBezTo>
                      <a:pt x="761" y="1"/>
                      <a:pt x="427" y="0"/>
                      <a:pt x="281" y="0"/>
                    </a:cubicBezTo>
                    <a:cubicBezTo>
                      <a:pt x="256" y="0"/>
                      <a:pt x="221" y="11"/>
                      <a:pt x="227" y="54"/>
                    </a:cubicBezTo>
                    <a:cubicBezTo>
                      <a:pt x="239" y="152"/>
                      <a:pt x="226" y="504"/>
                      <a:pt x="231" y="600"/>
                    </a:cubicBezTo>
                    <a:cubicBezTo>
                      <a:pt x="237" y="649"/>
                      <a:pt x="213" y="639"/>
                      <a:pt x="188" y="644"/>
                    </a:cubicBezTo>
                    <a:cubicBezTo>
                      <a:pt x="32" y="644"/>
                      <a:pt x="125" y="644"/>
                      <a:pt x="0" y="644"/>
                    </a:cubicBezTo>
                  </a:path>
                </a:pathLst>
              </a:custGeom>
              <a:noFill/>
              <a:ln w="9525" cmpd="sng">
                <a:solidFill>
                  <a:schemeClr val="tx1"/>
                </a:solidFill>
                <a:round/>
                <a:headEnd/>
                <a:tailEnd/>
              </a:ln>
              <a:effectLst/>
            </p:spPr>
            <p:txBody>
              <a:bodyPr/>
              <a:lstStyle/>
              <a:p>
                <a:endParaRPr lang="en-US" dirty="0"/>
              </a:p>
            </p:txBody>
          </p:sp>
        </p:grpSp>
        <p:sp>
          <p:nvSpPr>
            <p:cNvPr id="17" name="Line 52"/>
            <p:cNvSpPr>
              <a:spLocks noChangeShapeType="1"/>
            </p:cNvSpPr>
            <p:nvPr/>
          </p:nvSpPr>
          <p:spPr bwMode="auto">
            <a:xfrm flipH="1">
              <a:off x="3929" y="3078"/>
              <a:ext cx="363" cy="0"/>
            </a:xfrm>
            <a:prstGeom prst="line">
              <a:avLst/>
            </a:prstGeom>
            <a:noFill/>
            <a:ln w="9525">
              <a:solidFill>
                <a:schemeClr val="tx1"/>
              </a:solidFill>
              <a:round/>
              <a:headEnd/>
              <a:tailEnd/>
            </a:ln>
            <a:effectLst/>
          </p:spPr>
          <p:txBody>
            <a:bodyPr/>
            <a:lstStyle/>
            <a:p>
              <a:endParaRPr lang="en-US" dirty="0"/>
            </a:p>
          </p:txBody>
        </p:sp>
      </p:grpSp>
      <p:grpSp>
        <p:nvGrpSpPr>
          <p:cNvPr id="53" name="Group 60"/>
          <p:cNvGrpSpPr>
            <a:grpSpLocks/>
          </p:cNvGrpSpPr>
          <p:nvPr/>
        </p:nvGrpSpPr>
        <p:grpSpPr bwMode="auto">
          <a:xfrm>
            <a:off x="6477276" y="2307514"/>
            <a:ext cx="647700" cy="647700"/>
            <a:chOff x="3777" y="2851"/>
            <a:chExt cx="408" cy="408"/>
          </a:xfrm>
        </p:grpSpPr>
        <p:sp>
          <p:nvSpPr>
            <p:cNvPr id="54" name="Rectangle 61"/>
            <p:cNvSpPr>
              <a:spLocks noChangeArrowheads="1"/>
            </p:cNvSpPr>
            <p:nvPr/>
          </p:nvSpPr>
          <p:spPr bwMode="auto">
            <a:xfrm>
              <a:off x="3777" y="2851"/>
              <a:ext cx="408" cy="408"/>
            </a:xfrm>
            <a:prstGeom prst="rect">
              <a:avLst/>
            </a:prstGeom>
            <a:solidFill>
              <a:schemeClr val="bg1"/>
            </a:solidFill>
            <a:ln w="9525">
              <a:noFill/>
              <a:miter lim="800000"/>
              <a:headEnd/>
              <a:tailEnd/>
            </a:ln>
            <a:effectLst/>
          </p:spPr>
          <p:txBody>
            <a:bodyPr wrap="none" anchor="ctr"/>
            <a:lstStyle/>
            <a:p>
              <a:endParaRPr lang="en-US" dirty="0"/>
            </a:p>
          </p:txBody>
        </p:sp>
        <p:sp>
          <p:nvSpPr>
            <p:cNvPr id="55" name="AutoShape 62"/>
            <p:cNvSpPr>
              <a:spLocks noChangeArrowheads="1"/>
            </p:cNvSpPr>
            <p:nvPr/>
          </p:nvSpPr>
          <p:spPr bwMode="auto">
            <a:xfrm>
              <a:off x="3821" y="3123"/>
              <a:ext cx="318" cy="91"/>
            </a:xfrm>
            <a:prstGeom prst="leftArrow">
              <a:avLst>
                <a:gd name="adj1" fmla="val 50000"/>
                <a:gd name="adj2" fmla="val 87363"/>
              </a:avLst>
            </a:prstGeom>
            <a:solidFill>
              <a:schemeClr val="bg1">
                <a:lumMod val="50000"/>
              </a:schemeClr>
            </a:solidFill>
            <a:ln w="9525">
              <a:noFill/>
              <a:miter lim="800000"/>
              <a:headEnd/>
              <a:tailEnd/>
            </a:ln>
            <a:effectLst/>
          </p:spPr>
          <p:txBody>
            <a:bodyPr wrap="none" anchor="ctr"/>
            <a:lstStyle/>
            <a:p>
              <a:endParaRPr lang="en-US" dirty="0"/>
            </a:p>
          </p:txBody>
        </p:sp>
        <p:sp>
          <p:nvSpPr>
            <p:cNvPr id="56" name="AutoShape 63"/>
            <p:cNvSpPr>
              <a:spLocks noChangeArrowheads="1"/>
            </p:cNvSpPr>
            <p:nvPr/>
          </p:nvSpPr>
          <p:spPr bwMode="auto">
            <a:xfrm rot="10800000">
              <a:off x="3958" y="3032"/>
              <a:ext cx="182" cy="91"/>
            </a:xfrm>
            <a:prstGeom prst="leftArrow">
              <a:avLst>
                <a:gd name="adj1" fmla="val 50000"/>
                <a:gd name="adj2" fmla="val 50000"/>
              </a:avLst>
            </a:prstGeom>
            <a:solidFill>
              <a:schemeClr val="bg1">
                <a:lumMod val="50000"/>
              </a:schemeClr>
            </a:solidFill>
            <a:ln w="9525">
              <a:noFill/>
              <a:miter lim="800000"/>
              <a:headEnd/>
              <a:tailEnd/>
            </a:ln>
            <a:effectLst/>
          </p:spPr>
          <p:txBody>
            <a:bodyPr wrap="none" anchor="ctr"/>
            <a:lstStyle/>
            <a:p>
              <a:endParaRPr lang="en-US" dirty="0"/>
            </a:p>
          </p:txBody>
        </p:sp>
        <p:sp>
          <p:nvSpPr>
            <p:cNvPr id="57" name="AutoShape 64"/>
            <p:cNvSpPr>
              <a:spLocks noChangeArrowheads="1"/>
            </p:cNvSpPr>
            <p:nvPr/>
          </p:nvSpPr>
          <p:spPr bwMode="auto">
            <a:xfrm rot="10800000">
              <a:off x="4003" y="2941"/>
              <a:ext cx="136" cy="91"/>
            </a:xfrm>
            <a:prstGeom prst="leftArrow">
              <a:avLst>
                <a:gd name="adj1" fmla="val 50000"/>
                <a:gd name="adj2" fmla="val 37363"/>
              </a:avLst>
            </a:prstGeom>
            <a:solidFill>
              <a:schemeClr val="bg1">
                <a:lumMod val="50000"/>
              </a:schemeClr>
            </a:solidFill>
            <a:ln w="9525">
              <a:noFill/>
              <a:miter lim="800000"/>
              <a:headEnd/>
              <a:tailEnd/>
            </a:ln>
            <a:effectLst/>
          </p:spPr>
          <p:txBody>
            <a:bodyPr wrap="none" anchor="ctr"/>
            <a:lstStyle/>
            <a:p>
              <a:endParaRPr lang="en-US" dirty="0"/>
            </a:p>
          </p:txBody>
        </p:sp>
        <p:grpSp>
          <p:nvGrpSpPr>
            <p:cNvPr id="58" name="Group 65"/>
            <p:cNvGrpSpPr>
              <a:grpSpLocks/>
            </p:cNvGrpSpPr>
            <p:nvPr/>
          </p:nvGrpSpPr>
          <p:grpSpPr bwMode="auto">
            <a:xfrm>
              <a:off x="3796" y="2932"/>
              <a:ext cx="273" cy="272"/>
              <a:chOff x="3959" y="2957"/>
              <a:chExt cx="428" cy="363"/>
            </a:xfrm>
          </p:grpSpPr>
          <p:grpSp>
            <p:nvGrpSpPr>
              <p:cNvPr id="59" name="Group 66"/>
              <p:cNvGrpSpPr>
                <a:grpSpLocks/>
              </p:cNvGrpSpPr>
              <p:nvPr/>
            </p:nvGrpSpPr>
            <p:grpSpPr bwMode="auto">
              <a:xfrm>
                <a:off x="4140" y="2957"/>
                <a:ext cx="247" cy="106"/>
                <a:chOff x="264" y="2065"/>
                <a:chExt cx="704" cy="584"/>
              </a:xfrm>
            </p:grpSpPr>
            <p:sp>
              <p:nvSpPr>
                <p:cNvPr id="66" name="Freeform 67"/>
                <p:cNvSpPr>
                  <a:spLocks/>
                </p:cNvSpPr>
                <p:nvPr/>
              </p:nvSpPr>
              <p:spPr bwMode="auto">
                <a:xfrm flipH="1">
                  <a:off x="264" y="2065"/>
                  <a:ext cx="352" cy="318"/>
                </a:xfrm>
                <a:custGeom>
                  <a:avLst/>
                  <a:gdLst/>
                  <a:ahLst/>
                  <a:cxnLst>
                    <a:cxn ang="0">
                      <a:pos x="0" y="259"/>
                    </a:cxn>
                    <a:cxn ang="0">
                      <a:pos x="185" y="4"/>
                    </a:cxn>
                    <a:cxn ang="0">
                      <a:pos x="372" y="282"/>
                    </a:cxn>
                  </a:cxnLst>
                  <a:rect l="0" t="0" r="r" b="b"/>
                  <a:pathLst>
                    <a:path w="372" h="282">
                      <a:moveTo>
                        <a:pt x="0" y="259"/>
                      </a:moveTo>
                      <a:cubicBezTo>
                        <a:pt x="61" y="129"/>
                        <a:pt x="123" y="0"/>
                        <a:pt x="185" y="4"/>
                      </a:cubicBezTo>
                      <a:cubicBezTo>
                        <a:pt x="247" y="8"/>
                        <a:pt x="309" y="145"/>
                        <a:pt x="372" y="282"/>
                      </a:cubicBezTo>
                    </a:path>
                  </a:pathLst>
                </a:custGeom>
                <a:noFill/>
                <a:ln w="9525">
                  <a:solidFill>
                    <a:schemeClr val="tx1"/>
                  </a:solidFill>
                  <a:round/>
                  <a:headEnd/>
                  <a:tailEnd/>
                </a:ln>
                <a:effectLst/>
              </p:spPr>
              <p:txBody>
                <a:bodyPr/>
                <a:lstStyle/>
                <a:p>
                  <a:endParaRPr lang="en-US" dirty="0"/>
                </a:p>
              </p:txBody>
            </p:sp>
            <p:sp>
              <p:nvSpPr>
                <p:cNvPr id="67" name="Freeform 68"/>
                <p:cNvSpPr>
                  <a:spLocks/>
                </p:cNvSpPr>
                <p:nvPr/>
              </p:nvSpPr>
              <p:spPr bwMode="auto">
                <a:xfrm flipH="1" flipV="1">
                  <a:off x="616" y="2352"/>
                  <a:ext cx="352" cy="297"/>
                </a:xfrm>
                <a:custGeom>
                  <a:avLst/>
                  <a:gdLst/>
                  <a:ahLst/>
                  <a:cxnLst>
                    <a:cxn ang="0">
                      <a:pos x="0" y="259"/>
                    </a:cxn>
                    <a:cxn ang="0">
                      <a:pos x="185" y="4"/>
                    </a:cxn>
                    <a:cxn ang="0">
                      <a:pos x="372" y="282"/>
                    </a:cxn>
                  </a:cxnLst>
                  <a:rect l="0" t="0" r="r" b="b"/>
                  <a:pathLst>
                    <a:path w="372" h="282">
                      <a:moveTo>
                        <a:pt x="0" y="259"/>
                      </a:moveTo>
                      <a:cubicBezTo>
                        <a:pt x="61" y="129"/>
                        <a:pt x="123" y="0"/>
                        <a:pt x="185" y="4"/>
                      </a:cubicBezTo>
                      <a:cubicBezTo>
                        <a:pt x="247" y="8"/>
                        <a:pt x="309" y="145"/>
                        <a:pt x="372" y="282"/>
                      </a:cubicBezTo>
                    </a:path>
                  </a:pathLst>
                </a:custGeom>
                <a:noFill/>
                <a:ln w="9525">
                  <a:solidFill>
                    <a:schemeClr val="tx1"/>
                  </a:solidFill>
                  <a:round/>
                  <a:headEnd/>
                  <a:tailEnd/>
                </a:ln>
                <a:effectLst/>
              </p:spPr>
              <p:txBody>
                <a:bodyPr/>
                <a:lstStyle/>
                <a:p>
                  <a:endParaRPr lang="en-US" dirty="0"/>
                </a:p>
              </p:txBody>
            </p:sp>
          </p:grpSp>
          <p:grpSp>
            <p:nvGrpSpPr>
              <p:cNvPr id="60" name="Group 69"/>
              <p:cNvGrpSpPr>
                <a:grpSpLocks/>
              </p:cNvGrpSpPr>
              <p:nvPr/>
            </p:nvGrpSpPr>
            <p:grpSpPr bwMode="auto">
              <a:xfrm>
                <a:off x="4049" y="3078"/>
                <a:ext cx="247" cy="106"/>
                <a:chOff x="264" y="2065"/>
                <a:chExt cx="704" cy="584"/>
              </a:xfrm>
            </p:grpSpPr>
            <p:sp>
              <p:nvSpPr>
                <p:cNvPr id="64" name="Freeform 70"/>
                <p:cNvSpPr>
                  <a:spLocks/>
                </p:cNvSpPr>
                <p:nvPr/>
              </p:nvSpPr>
              <p:spPr bwMode="auto">
                <a:xfrm flipH="1">
                  <a:off x="264" y="2065"/>
                  <a:ext cx="352" cy="318"/>
                </a:xfrm>
                <a:custGeom>
                  <a:avLst/>
                  <a:gdLst/>
                  <a:ahLst/>
                  <a:cxnLst>
                    <a:cxn ang="0">
                      <a:pos x="0" y="259"/>
                    </a:cxn>
                    <a:cxn ang="0">
                      <a:pos x="185" y="4"/>
                    </a:cxn>
                    <a:cxn ang="0">
                      <a:pos x="372" y="282"/>
                    </a:cxn>
                  </a:cxnLst>
                  <a:rect l="0" t="0" r="r" b="b"/>
                  <a:pathLst>
                    <a:path w="372" h="282">
                      <a:moveTo>
                        <a:pt x="0" y="259"/>
                      </a:moveTo>
                      <a:cubicBezTo>
                        <a:pt x="61" y="129"/>
                        <a:pt x="123" y="0"/>
                        <a:pt x="185" y="4"/>
                      </a:cubicBezTo>
                      <a:cubicBezTo>
                        <a:pt x="247" y="8"/>
                        <a:pt x="309" y="145"/>
                        <a:pt x="372" y="282"/>
                      </a:cubicBezTo>
                    </a:path>
                  </a:pathLst>
                </a:custGeom>
                <a:noFill/>
                <a:ln w="9525">
                  <a:solidFill>
                    <a:schemeClr val="tx1"/>
                  </a:solidFill>
                  <a:round/>
                  <a:headEnd/>
                  <a:tailEnd/>
                </a:ln>
                <a:effectLst/>
              </p:spPr>
              <p:txBody>
                <a:bodyPr/>
                <a:lstStyle/>
                <a:p>
                  <a:endParaRPr lang="en-US" dirty="0"/>
                </a:p>
              </p:txBody>
            </p:sp>
            <p:sp>
              <p:nvSpPr>
                <p:cNvPr id="65" name="Freeform 71"/>
                <p:cNvSpPr>
                  <a:spLocks/>
                </p:cNvSpPr>
                <p:nvPr/>
              </p:nvSpPr>
              <p:spPr bwMode="auto">
                <a:xfrm flipH="1" flipV="1">
                  <a:off x="616" y="2352"/>
                  <a:ext cx="352" cy="297"/>
                </a:xfrm>
                <a:custGeom>
                  <a:avLst/>
                  <a:gdLst/>
                  <a:ahLst/>
                  <a:cxnLst>
                    <a:cxn ang="0">
                      <a:pos x="0" y="259"/>
                    </a:cxn>
                    <a:cxn ang="0">
                      <a:pos x="185" y="4"/>
                    </a:cxn>
                    <a:cxn ang="0">
                      <a:pos x="372" y="282"/>
                    </a:cxn>
                  </a:cxnLst>
                  <a:rect l="0" t="0" r="r" b="b"/>
                  <a:pathLst>
                    <a:path w="372" h="282">
                      <a:moveTo>
                        <a:pt x="0" y="259"/>
                      </a:moveTo>
                      <a:cubicBezTo>
                        <a:pt x="61" y="129"/>
                        <a:pt x="123" y="0"/>
                        <a:pt x="185" y="4"/>
                      </a:cubicBezTo>
                      <a:cubicBezTo>
                        <a:pt x="247" y="8"/>
                        <a:pt x="309" y="145"/>
                        <a:pt x="372" y="282"/>
                      </a:cubicBezTo>
                    </a:path>
                  </a:pathLst>
                </a:custGeom>
                <a:noFill/>
                <a:ln w="9525">
                  <a:solidFill>
                    <a:schemeClr val="tx1"/>
                  </a:solidFill>
                  <a:round/>
                  <a:headEnd/>
                  <a:tailEnd/>
                </a:ln>
                <a:effectLst/>
              </p:spPr>
              <p:txBody>
                <a:bodyPr/>
                <a:lstStyle/>
                <a:p>
                  <a:endParaRPr lang="en-US" dirty="0"/>
                </a:p>
              </p:txBody>
            </p:sp>
          </p:grpSp>
          <p:grpSp>
            <p:nvGrpSpPr>
              <p:cNvPr id="61" name="Group 72"/>
              <p:cNvGrpSpPr>
                <a:grpSpLocks/>
              </p:cNvGrpSpPr>
              <p:nvPr/>
            </p:nvGrpSpPr>
            <p:grpSpPr bwMode="auto">
              <a:xfrm>
                <a:off x="3959" y="3214"/>
                <a:ext cx="247" cy="106"/>
                <a:chOff x="264" y="2065"/>
                <a:chExt cx="704" cy="584"/>
              </a:xfrm>
            </p:grpSpPr>
            <p:sp>
              <p:nvSpPr>
                <p:cNvPr id="62" name="Freeform 73"/>
                <p:cNvSpPr>
                  <a:spLocks/>
                </p:cNvSpPr>
                <p:nvPr/>
              </p:nvSpPr>
              <p:spPr bwMode="auto">
                <a:xfrm flipH="1">
                  <a:off x="264" y="2065"/>
                  <a:ext cx="352" cy="318"/>
                </a:xfrm>
                <a:custGeom>
                  <a:avLst/>
                  <a:gdLst/>
                  <a:ahLst/>
                  <a:cxnLst>
                    <a:cxn ang="0">
                      <a:pos x="0" y="259"/>
                    </a:cxn>
                    <a:cxn ang="0">
                      <a:pos x="185" y="4"/>
                    </a:cxn>
                    <a:cxn ang="0">
                      <a:pos x="372" y="282"/>
                    </a:cxn>
                  </a:cxnLst>
                  <a:rect l="0" t="0" r="r" b="b"/>
                  <a:pathLst>
                    <a:path w="372" h="282">
                      <a:moveTo>
                        <a:pt x="0" y="259"/>
                      </a:moveTo>
                      <a:cubicBezTo>
                        <a:pt x="61" y="129"/>
                        <a:pt x="123" y="0"/>
                        <a:pt x="185" y="4"/>
                      </a:cubicBezTo>
                      <a:cubicBezTo>
                        <a:pt x="247" y="8"/>
                        <a:pt x="309" y="145"/>
                        <a:pt x="372" y="282"/>
                      </a:cubicBezTo>
                    </a:path>
                  </a:pathLst>
                </a:custGeom>
                <a:noFill/>
                <a:ln w="9525">
                  <a:solidFill>
                    <a:schemeClr val="tx1"/>
                  </a:solidFill>
                  <a:round/>
                  <a:headEnd/>
                  <a:tailEnd/>
                </a:ln>
                <a:effectLst/>
              </p:spPr>
              <p:txBody>
                <a:bodyPr/>
                <a:lstStyle/>
                <a:p>
                  <a:endParaRPr lang="en-US" dirty="0"/>
                </a:p>
              </p:txBody>
            </p:sp>
            <p:sp>
              <p:nvSpPr>
                <p:cNvPr id="63" name="Freeform 74"/>
                <p:cNvSpPr>
                  <a:spLocks/>
                </p:cNvSpPr>
                <p:nvPr/>
              </p:nvSpPr>
              <p:spPr bwMode="auto">
                <a:xfrm flipH="1" flipV="1">
                  <a:off x="616" y="2352"/>
                  <a:ext cx="352" cy="297"/>
                </a:xfrm>
                <a:custGeom>
                  <a:avLst/>
                  <a:gdLst/>
                  <a:ahLst/>
                  <a:cxnLst>
                    <a:cxn ang="0">
                      <a:pos x="0" y="259"/>
                    </a:cxn>
                    <a:cxn ang="0">
                      <a:pos x="185" y="4"/>
                    </a:cxn>
                    <a:cxn ang="0">
                      <a:pos x="372" y="282"/>
                    </a:cxn>
                  </a:cxnLst>
                  <a:rect l="0" t="0" r="r" b="b"/>
                  <a:pathLst>
                    <a:path w="372" h="282">
                      <a:moveTo>
                        <a:pt x="0" y="259"/>
                      </a:moveTo>
                      <a:cubicBezTo>
                        <a:pt x="61" y="129"/>
                        <a:pt x="123" y="0"/>
                        <a:pt x="185" y="4"/>
                      </a:cubicBezTo>
                      <a:cubicBezTo>
                        <a:pt x="247" y="8"/>
                        <a:pt x="309" y="145"/>
                        <a:pt x="372" y="282"/>
                      </a:cubicBezTo>
                    </a:path>
                  </a:pathLst>
                </a:custGeom>
                <a:noFill/>
                <a:ln w="9525">
                  <a:solidFill>
                    <a:schemeClr val="tx1"/>
                  </a:solidFill>
                  <a:round/>
                  <a:headEnd/>
                  <a:tailEnd/>
                </a:ln>
                <a:effectLst/>
              </p:spPr>
              <p:txBody>
                <a:bodyPr/>
                <a:lstStyle/>
                <a:p>
                  <a:endParaRPr lang="en-US" dirty="0"/>
                </a:p>
              </p:txBody>
            </p:sp>
          </p:grpSp>
        </p:grpSp>
      </p:grpSp>
      <p:cxnSp>
        <p:nvCxnSpPr>
          <p:cNvPr id="4" name="Gerade Verbindung mit Pfeil 3"/>
          <p:cNvCxnSpPr/>
          <p:nvPr/>
        </p:nvCxnSpPr>
        <p:spPr>
          <a:xfrm>
            <a:off x="8543522" y="2164024"/>
            <a:ext cx="10912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Textfeld 72"/>
          <p:cNvSpPr txBox="1"/>
          <p:nvPr/>
        </p:nvSpPr>
        <p:spPr>
          <a:xfrm>
            <a:off x="9601279" y="1847519"/>
            <a:ext cx="295274" cy="369332"/>
          </a:xfrm>
          <a:prstGeom prst="rect">
            <a:avLst/>
          </a:prstGeom>
          <a:noFill/>
        </p:spPr>
        <p:txBody>
          <a:bodyPr wrap="none" rtlCol="0">
            <a:spAutoFit/>
          </a:bodyPr>
          <a:lstStyle/>
          <a:p>
            <a:r>
              <a:rPr lang="en-US" dirty="0" smtClean="0">
                <a:ln>
                  <a:solidFill>
                    <a:srgbClr val="0070C0"/>
                  </a:solidFill>
                </a:ln>
                <a:solidFill>
                  <a:srgbClr val="0070C0"/>
                </a:solidFill>
              </a:rPr>
              <a:t>a</a:t>
            </a:r>
            <a:endParaRPr lang="en-US" dirty="0">
              <a:ln>
                <a:solidFill>
                  <a:srgbClr val="0070C0"/>
                </a:solidFill>
              </a:ln>
              <a:solidFill>
                <a:srgbClr val="0070C0"/>
              </a:solidFill>
            </a:endParaRPr>
          </a:p>
        </p:txBody>
      </p:sp>
      <p:sp>
        <p:nvSpPr>
          <p:cNvPr id="74" name="Textfeld 73"/>
          <p:cNvSpPr txBox="1"/>
          <p:nvPr/>
        </p:nvSpPr>
        <p:spPr>
          <a:xfrm>
            <a:off x="8021347" y="1053306"/>
            <a:ext cx="311304" cy="369332"/>
          </a:xfrm>
          <a:prstGeom prst="rect">
            <a:avLst/>
          </a:prstGeom>
          <a:noFill/>
        </p:spPr>
        <p:txBody>
          <a:bodyPr wrap="none" rtlCol="0">
            <a:spAutoFit/>
          </a:bodyPr>
          <a:lstStyle/>
          <a:p>
            <a:r>
              <a:rPr lang="en-US" dirty="0" smtClean="0">
                <a:ln>
                  <a:solidFill>
                    <a:srgbClr val="0070C0"/>
                  </a:solidFill>
                </a:ln>
                <a:solidFill>
                  <a:srgbClr val="0070C0"/>
                </a:solidFill>
              </a:rPr>
              <a:t>b</a:t>
            </a:r>
            <a:endParaRPr lang="en-US" dirty="0">
              <a:ln>
                <a:solidFill>
                  <a:srgbClr val="0070C0"/>
                </a:solidFill>
              </a:ln>
              <a:solidFill>
                <a:srgbClr val="0070C0"/>
              </a:solidFill>
            </a:endParaRPr>
          </a:p>
        </p:txBody>
      </p:sp>
      <p:sp>
        <p:nvSpPr>
          <p:cNvPr id="75" name="Textfeld 74"/>
          <p:cNvSpPr txBox="1"/>
          <p:nvPr/>
        </p:nvSpPr>
        <p:spPr>
          <a:xfrm>
            <a:off x="8021347" y="2948750"/>
            <a:ext cx="282450" cy="369332"/>
          </a:xfrm>
          <a:prstGeom prst="rect">
            <a:avLst/>
          </a:prstGeom>
          <a:noFill/>
        </p:spPr>
        <p:txBody>
          <a:bodyPr wrap="none" rtlCol="0">
            <a:spAutoFit/>
          </a:bodyPr>
          <a:lstStyle/>
          <a:p>
            <a:r>
              <a:rPr lang="en-US" dirty="0" smtClean="0">
                <a:ln>
                  <a:solidFill>
                    <a:srgbClr val="0070C0"/>
                  </a:solidFill>
                </a:ln>
                <a:solidFill>
                  <a:srgbClr val="0070C0"/>
                </a:solidFill>
              </a:rPr>
              <a:t>c</a:t>
            </a:r>
            <a:endParaRPr lang="en-US" dirty="0">
              <a:ln>
                <a:solidFill>
                  <a:srgbClr val="0070C0"/>
                </a:solidFill>
              </a:ln>
              <a:solidFill>
                <a:srgbClr val="0070C0"/>
              </a:solidFill>
            </a:endParaRPr>
          </a:p>
        </p:txBody>
      </p:sp>
      <p:grpSp>
        <p:nvGrpSpPr>
          <p:cNvPr id="78" name="Group 11"/>
          <p:cNvGrpSpPr>
            <a:grpSpLocks/>
          </p:cNvGrpSpPr>
          <p:nvPr/>
        </p:nvGrpSpPr>
        <p:grpSpPr bwMode="auto">
          <a:xfrm rot="1800000">
            <a:off x="8346659" y="4492569"/>
            <a:ext cx="449262" cy="187325"/>
            <a:chOff x="2869" y="2125"/>
            <a:chExt cx="283" cy="118"/>
          </a:xfrm>
        </p:grpSpPr>
        <p:sp>
          <p:nvSpPr>
            <p:cNvPr id="79" name="Rectangle 12"/>
            <p:cNvSpPr>
              <a:spLocks noChangeArrowheads="1"/>
            </p:cNvSpPr>
            <p:nvPr/>
          </p:nvSpPr>
          <p:spPr bwMode="auto">
            <a:xfrm>
              <a:off x="2869" y="2125"/>
              <a:ext cx="283" cy="118"/>
            </a:xfrm>
            <a:prstGeom prst="rect">
              <a:avLst/>
            </a:prstGeom>
            <a:gradFill rotWithShape="1">
              <a:gsLst>
                <a:gs pos="0">
                  <a:schemeClr val="bg1">
                    <a:lumMod val="95000"/>
                  </a:schemeClr>
                </a:gs>
                <a:gs pos="100000">
                  <a:schemeClr val="bg1">
                    <a:lumMod val="50000"/>
                  </a:schemeClr>
                </a:gs>
              </a:gsLst>
              <a:lin ang="0" scaled="1"/>
            </a:gradFill>
            <a:ln w="9525">
              <a:solidFill>
                <a:schemeClr val="tx1"/>
              </a:solidFill>
              <a:miter lim="800000"/>
              <a:headEnd/>
              <a:tailEnd/>
            </a:ln>
            <a:effectLst/>
          </p:spPr>
          <p:txBody>
            <a:bodyPr wrap="none" anchor="ctr"/>
            <a:lstStyle/>
            <a:p>
              <a:endParaRPr lang="en-US" dirty="0"/>
            </a:p>
          </p:txBody>
        </p:sp>
        <p:sp>
          <p:nvSpPr>
            <p:cNvPr id="80" name="Text Box 13"/>
            <p:cNvSpPr txBox="1">
              <a:spLocks noChangeArrowheads="1"/>
            </p:cNvSpPr>
            <p:nvPr/>
          </p:nvSpPr>
          <p:spPr bwMode="auto">
            <a:xfrm>
              <a:off x="3098" y="2139"/>
              <a:ext cx="42" cy="78"/>
            </a:xfrm>
            <a:prstGeom prst="rect">
              <a:avLst/>
            </a:prstGeom>
            <a:noFill/>
            <a:ln w="9525">
              <a:noFill/>
              <a:miter lim="800000"/>
              <a:headEnd/>
              <a:tailEnd/>
            </a:ln>
            <a:effectLst/>
          </p:spPr>
          <p:txBody>
            <a:bodyPr wrap="none" lIns="0" tIns="0" rIns="0" bIns="0">
              <a:spAutoFit/>
            </a:bodyPr>
            <a:lstStyle/>
            <a:p>
              <a:pPr eaLnBrk="0" hangingPunct="0"/>
              <a:r>
                <a:rPr lang="en-US" altLang="ja-JP" sz="800" b="1" dirty="0" smtClean="0">
                  <a:solidFill>
                    <a:schemeClr val="tx1">
                      <a:lumMod val="95000"/>
                      <a:lumOff val="5000"/>
                    </a:schemeClr>
                  </a:solidFill>
                  <a:ea typeface="MS PGothic" pitchFamily="34" charset="-128"/>
                </a:rPr>
                <a:t>N</a:t>
              </a:r>
              <a:endParaRPr lang="en-US" sz="800" b="1" dirty="0">
                <a:solidFill>
                  <a:schemeClr val="tx1">
                    <a:lumMod val="95000"/>
                    <a:lumOff val="5000"/>
                  </a:schemeClr>
                </a:solidFill>
              </a:endParaRPr>
            </a:p>
          </p:txBody>
        </p:sp>
        <p:sp>
          <p:nvSpPr>
            <p:cNvPr id="81" name="Text Box 14"/>
            <p:cNvSpPr txBox="1">
              <a:spLocks noChangeArrowheads="1"/>
            </p:cNvSpPr>
            <p:nvPr/>
          </p:nvSpPr>
          <p:spPr bwMode="auto">
            <a:xfrm>
              <a:off x="2887" y="2139"/>
              <a:ext cx="30" cy="78"/>
            </a:xfrm>
            <a:prstGeom prst="rect">
              <a:avLst/>
            </a:prstGeom>
            <a:noFill/>
            <a:ln w="9525">
              <a:noFill/>
              <a:miter lim="800000"/>
              <a:headEnd/>
              <a:tailEnd/>
            </a:ln>
            <a:effectLst/>
          </p:spPr>
          <p:txBody>
            <a:bodyPr wrap="none" lIns="0" tIns="0" rIns="0" bIns="0">
              <a:spAutoFit/>
            </a:bodyPr>
            <a:lstStyle/>
            <a:p>
              <a:pPr eaLnBrk="0" hangingPunct="0"/>
              <a:r>
                <a:rPr lang="en-US" altLang="ja-JP" sz="800" b="1" dirty="0" smtClean="0">
                  <a:solidFill>
                    <a:schemeClr val="tx1">
                      <a:lumMod val="95000"/>
                      <a:lumOff val="5000"/>
                    </a:schemeClr>
                  </a:solidFill>
                  <a:ea typeface="MS PGothic" pitchFamily="34" charset="-128"/>
                </a:rPr>
                <a:t>S</a:t>
              </a:r>
              <a:endParaRPr lang="en-US" sz="800" b="1" dirty="0">
                <a:solidFill>
                  <a:schemeClr val="tx1">
                    <a:lumMod val="95000"/>
                    <a:lumOff val="5000"/>
                  </a:schemeClr>
                </a:solidFill>
              </a:endParaRPr>
            </a:p>
          </p:txBody>
        </p:sp>
      </p:grpSp>
      <p:sp>
        <p:nvSpPr>
          <p:cNvPr id="83" name="Textfeld 82"/>
          <p:cNvSpPr txBox="1"/>
          <p:nvPr/>
        </p:nvSpPr>
        <p:spPr>
          <a:xfrm>
            <a:off x="9083864" y="4847356"/>
            <a:ext cx="306494" cy="369332"/>
          </a:xfrm>
          <a:prstGeom prst="rect">
            <a:avLst/>
          </a:prstGeom>
          <a:noFill/>
        </p:spPr>
        <p:txBody>
          <a:bodyPr wrap="none" rtlCol="0">
            <a:spAutoFit/>
          </a:bodyPr>
          <a:lstStyle/>
          <a:p>
            <a:r>
              <a:rPr lang="en-US" dirty="0" smtClean="0">
                <a:ln>
                  <a:solidFill>
                    <a:srgbClr val="7030A0"/>
                  </a:solidFill>
                </a:ln>
                <a:solidFill>
                  <a:srgbClr val="7030A0"/>
                </a:solidFill>
              </a:rPr>
              <a:t>d</a:t>
            </a:r>
            <a:endParaRPr lang="en-US" dirty="0">
              <a:ln>
                <a:solidFill>
                  <a:srgbClr val="7030A0"/>
                </a:solidFill>
              </a:ln>
              <a:solidFill>
                <a:srgbClr val="7030A0"/>
              </a:solidFill>
            </a:endParaRPr>
          </a:p>
        </p:txBody>
      </p:sp>
      <p:sp>
        <p:nvSpPr>
          <p:cNvPr id="87" name="Textfeld 86"/>
          <p:cNvSpPr txBox="1"/>
          <p:nvPr/>
        </p:nvSpPr>
        <p:spPr>
          <a:xfrm>
            <a:off x="8903942" y="3774544"/>
            <a:ext cx="306494" cy="369332"/>
          </a:xfrm>
          <a:prstGeom prst="rect">
            <a:avLst/>
          </a:prstGeom>
          <a:noFill/>
        </p:spPr>
        <p:txBody>
          <a:bodyPr wrap="none" rtlCol="0">
            <a:spAutoFit/>
          </a:bodyPr>
          <a:lstStyle/>
          <a:p>
            <a:r>
              <a:rPr lang="en-US" dirty="0" smtClean="0">
                <a:ln>
                  <a:solidFill>
                    <a:srgbClr val="7030A0"/>
                  </a:solidFill>
                </a:ln>
                <a:solidFill>
                  <a:srgbClr val="7030A0"/>
                </a:solidFill>
              </a:rPr>
              <a:t>q</a:t>
            </a:r>
            <a:endParaRPr lang="en-US" dirty="0">
              <a:ln>
                <a:solidFill>
                  <a:srgbClr val="7030A0"/>
                </a:solidFill>
              </a:ln>
              <a:solidFill>
                <a:srgbClr val="7030A0"/>
              </a:solidFill>
            </a:endParaRPr>
          </a:p>
        </p:txBody>
      </p:sp>
      <p:cxnSp>
        <p:nvCxnSpPr>
          <p:cNvPr id="88" name="Gerade Verbindung mit Pfeil 87"/>
          <p:cNvCxnSpPr/>
          <p:nvPr/>
        </p:nvCxnSpPr>
        <p:spPr>
          <a:xfrm rot="7200000">
            <a:off x="7724952" y="2641197"/>
            <a:ext cx="10912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Gerade Verbindung mit Pfeil 88"/>
          <p:cNvCxnSpPr/>
          <p:nvPr/>
        </p:nvCxnSpPr>
        <p:spPr>
          <a:xfrm rot="14400000">
            <a:off x="7721322" y="1695639"/>
            <a:ext cx="10912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Textfeld 89"/>
              <p:cNvSpPr txBox="1"/>
              <p:nvPr/>
            </p:nvSpPr>
            <p:spPr>
              <a:xfrm>
                <a:off x="1533573" y="1931464"/>
                <a:ext cx="3005375" cy="8917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i="1" smtClean="0">
                              <a:solidFill>
                                <a:srgbClr val="0070C0"/>
                              </a:solidFill>
                              <a:latin typeface="Cambria Math" panose="02040503050406030204" pitchFamily="18" charset="0"/>
                            </a:rPr>
                          </m:ctrlPr>
                        </m:dPr>
                        <m:e>
                          <m:m>
                            <m:mPr>
                              <m:mcs>
                                <m:mc>
                                  <m:mcPr>
                                    <m:count m:val="1"/>
                                    <m:mcJc m:val="center"/>
                                  </m:mcPr>
                                </m:mc>
                              </m:mcs>
                              <m:ctrlPr>
                                <a:rPr lang="en-US" i="1" smtClean="0">
                                  <a:solidFill>
                                    <a:srgbClr val="0070C0"/>
                                  </a:solidFill>
                                  <a:latin typeface="Cambria Math" panose="02040503050406030204" pitchFamily="18" charset="0"/>
                                </a:rPr>
                              </m:ctrlPr>
                            </m:mPr>
                            <m:mr>
                              <m:e>
                                <m:sSub>
                                  <m:sSubPr>
                                    <m:ctrlPr>
                                      <a:rPr lang="en-US" b="0" i="1" smtClean="0">
                                        <a:solidFill>
                                          <a:srgbClr val="0070C0"/>
                                        </a:solidFill>
                                        <a:latin typeface="Cambria Math" panose="02040503050406030204" pitchFamily="18" charset="0"/>
                                      </a:rPr>
                                    </m:ctrlPr>
                                  </m:sSubPr>
                                  <m:e>
                                    <m:r>
                                      <m:rPr>
                                        <m:brk m:alnAt="7"/>
                                      </m:rPr>
                                      <a:rPr lang="en-US" b="0" i="1" smtClean="0">
                                        <a:solidFill>
                                          <a:srgbClr val="0070C0"/>
                                        </a:solidFill>
                                        <a:latin typeface="Cambria Math" panose="02040503050406030204" pitchFamily="18" charset="0"/>
                                      </a:rPr>
                                      <m:t>𝑢</m:t>
                                    </m:r>
                                  </m:e>
                                  <m:sub>
                                    <m:r>
                                      <a:rPr lang="en-US" b="0" i="1" smtClean="0">
                                        <a:solidFill>
                                          <a:srgbClr val="0070C0"/>
                                        </a:solidFill>
                                        <a:latin typeface="Cambria Math" panose="02040503050406030204" pitchFamily="18" charset="0"/>
                                      </a:rPr>
                                      <m:t>𝑎</m:t>
                                    </m:r>
                                  </m:sub>
                                </m:sSub>
                              </m:e>
                            </m:mr>
                            <m:mr>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𝑢</m:t>
                                    </m:r>
                                  </m:e>
                                  <m:sub>
                                    <m:r>
                                      <a:rPr lang="en-US" b="0" i="1" smtClean="0">
                                        <a:solidFill>
                                          <a:srgbClr val="0070C0"/>
                                        </a:solidFill>
                                        <a:latin typeface="Cambria Math" panose="02040503050406030204" pitchFamily="18" charset="0"/>
                                      </a:rPr>
                                      <m:t>𝑏</m:t>
                                    </m:r>
                                  </m:sub>
                                </m:sSub>
                              </m:e>
                            </m:mr>
                            <m:mr>
                              <m:e>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𝑢</m:t>
                                    </m:r>
                                  </m:e>
                                  <m:sub>
                                    <m:r>
                                      <a:rPr lang="en-US" b="0" i="1" smtClean="0">
                                        <a:solidFill>
                                          <a:srgbClr val="0070C0"/>
                                        </a:solidFill>
                                        <a:latin typeface="Cambria Math" panose="02040503050406030204" pitchFamily="18" charset="0"/>
                                      </a:rPr>
                                      <m:t>𝑐</m:t>
                                    </m:r>
                                  </m:sub>
                                </m:sSub>
                              </m:e>
                            </m:mr>
                          </m:m>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𝑎</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𝑏</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𝑐</m:t>
                                    </m:r>
                                  </m:sub>
                                </m:sSub>
                              </m:e>
                            </m:mr>
                          </m:m>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𝑑𝑡</m:t>
                          </m:r>
                        </m:den>
                      </m:f>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𝑎</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𝑏</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𝑐</m:t>
                                    </m:r>
                                  </m:sub>
                                </m:sSub>
                              </m:e>
                            </m:mr>
                          </m:m>
                        </m:e>
                      </m:d>
                    </m:oMath>
                  </m:oMathPara>
                </a14:m>
                <a:endParaRPr lang="en-US" dirty="0"/>
              </a:p>
            </p:txBody>
          </p:sp>
        </mc:Choice>
        <mc:Fallback xmlns="">
          <p:sp>
            <p:nvSpPr>
              <p:cNvPr id="90" name="Textfeld 89"/>
              <p:cNvSpPr txBox="1">
                <a:spLocks noRot="1" noChangeAspect="1" noMove="1" noResize="1" noEditPoints="1" noAdjustHandles="1" noChangeArrowheads="1" noChangeShapeType="1" noTextEdit="1"/>
              </p:cNvSpPr>
              <p:nvPr/>
            </p:nvSpPr>
            <p:spPr>
              <a:xfrm>
                <a:off x="1533573" y="1931464"/>
                <a:ext cx="3005375" cy="891719"/>
              </a:xfrm>
              <a:prstGeom prst="rect">
                <a:avLst/>
              </a:prstGeom>
              <a:blipFill rotWithShape="0">
                <a:blip r:embed="rId3"/>
                <a:stretch>
                  <a:fillRect/>
                </a:stretch>
              </a:blipFill>
            </p:spPr>
            <p:txBody>
              <a:bodyPr/>
              <a:lstStyle/>
              <a:p>
                <a:r>
                  <a:rPr lang="en-US">
                    <a:noFill/>
                  </a:rPr>
                  <a:t> </a:t>
                </a:r>
              </a:p>
            </p:txBody>
          </p:sp>
        </mc:Fallback>
      </mc:AlternateContent>
      <p:grpSp>
        <p:nvGrpSpPr>
          <p:cNvPr id="5" name="Gruppieren 4"/>
          <p:cNvGrpSpPr/>
          <p:nvPr/>
        </p:nvGrpSpPr>
        <p:grpSpPr>
          <a:xfrm>
            <a:off x="8481454" y="1197393"/>
            <a:ext cx="1062908" cy="1019458"/>
            <a:chOff x="8221703" y="1191938"/>
            <a:chExt cx="1062908" cy="1019458"/>
          </a:xfrm>
        </p:grpSpPr>
        <p:cxnSp>
          <p:nvCxnSpPr>
            <p:cNvPr id="84" name="Gerade Verbindung mit Pfeil 83"/>
            <p:cNvCxnSpPr/>
            <p:nvPr/>
          </p:nvCxnSpPr>
          <p:spPr>
            <a:xfrm>
              <a:off x="8283254" y="2151275"/>
              <a:ext cx="727200" cy="0"/>
            </a:xfrm>
            <a:prstGeom prst="straightConnector1">
              <a:avLst/>
            </a:prstGeom>
            <a:ln w="6350">
              <a:solidFill>
                <a:schemeClr val="accent6">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5" name="Gerade Verbindung mit Pfeil 84"/>
            <p:cNvCxnSpPr/>
            <p:nvPr/>
          </p:nvCxnSpPr>
          <p:spPr>
            <a:xfrm rot="-5400000">
              <a:off x="7921921" y="1793217"/>
              <a:ext cx="727200" cy="0"/>
            </a:xfrm>
            <a:prstGeom prst="straightConnector1">
              <a:avLst/>
            </a:prstGeom>
            <a:ln w="6350">
              <a:solidFill>
                <a:schemeClr val="accent6">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2" name="Textfeld 91"/>
            <p:cNvSpPr txBox="1"/>
            <p:nvPr/>
          </p:nvSpPr>
          <p:spPr>
            <a:xfrm>
              <a:off x="8954071" y="1842064"/>
              <a:ext cx="330540" cy="369332"/>
            </a:xfrm>
            <a:prstGeom prst="rect">
              <a:avLst/>
            </a:prstGeom>
            <a:noFill/>
          </p:spPr>
          <p:txBody>
            <a:bodyPr wrap="none" rtlCol="0">
              <a:spAutoFit/>
            </a:bodyPr>
            <a:lstStyle/>
            <a:p>
              <a:r>
                <a:rPr lang="en-US" dirty="0" smtClean="0">
                  <a:ln>
                    <a:solidFill>
                      <a:schemeClr val="accent6">
                        <a:lumMod val="75000"/>
                      </a:schemeClr>
                    </a:solidFill>
                  </a:ln>
                  <a:solidFill>
                    <a:schemeClr val="accent6">
                      <a:lumMod val="75000"/>
                    </a:schemeClr>
                  </a:solidFill>
                  <a:latin typeface="Symbol" panose="05050102010706020507" pitchFamily="18" charset="2"/>
                </a:rPr>
                <a:t>a</a:t>
              </a:r>
              <a:endParaRPr lang="en-US" dirty="0">
                <a:ln>
                  <a:solidFill>
                    <a:schemeClr val="accent6">
                      <a:lumMod val="75000"/>
                    </a:schemeClr>
                  </a:solidFill>
                </a:ln>
                <a:solidFill>
                  <a:schemeClr val="accent6">
                    <a:lumMod val="75000"/>
                  </a:schemeClr>
                </a:solidFill>
                <a:latin typeface="Symbol" panose="05050102010706020507" pitchFamily="18" charset="2"/>
              </a:endParaRPr>
            </a:p>
          </p:txBody>
        </p:sp>
        <p:sp>
          <p:nvSpPr>
            <p:cNvPr id="93" name="Textfeld 92"/>
            <p:cNvSpPr txBox="1"/>
            <p:nvPr/>
          </p:nvSpPr>
          <p:spPr>
            <a:xfrm>
              <a:off x="8221703" y="1191938"/>
              <a:ext cx="311304" cy="369332"/>
            </a:xfrm>
            <a:prstGeom prst="rect">
              <a:avLst/>
            </a:prstGeom>
            <a:noFill/>
          </p:spPr>
          <p:txBody>
            <a:bodyPr wrap="none" rtlCol="0">
              <a:spAutoFit/>
            </a:bodyPr>
            <a:lstStyle/>
            <a:p>
              <a:r>
                <a:rPr lang="en-US" dirty="0" smtClean="0">
                  <a:ln>
                    <a:solidFill>
                      <a:schemeClr val="accent6">
                        <a:lumMod val="75000"/>
                      </a:schemeClr>
                    </a:solidFill>
                  </a:ln>
                  <a:solidFill>
                    <a:schemeClr val="accent6">
                      <a:lumMod val="75000"/>
                    </a:schemeClr>
                  </a:solidFill>
                  <a:latin typeface="Symbol" panose="05050102010706020507" pitchFamily="18" charset="2"/>
                </a:rPr>
                <a:t>b</a:t>
              </a:r>
              <a:endParaRPr lang="en-US" dirty="0">
                <a:ln>
                  <a:solidFill>
                    <a:schemeClr val="accent6">
                      <a:lumMod val="75000"/>
                    </a:schemeClr>
                  </a:solidFill>
                </a:ln>
                <a:solidFill>
                  <a:schemeClr val="accent6">
                    <a:lumMod val="75000"/>
                  </a:schemeClr>
                </a:solidFill>
                <a:latin typeface="Symbol" panose="05050102010706020507" pitchFamily="18" charset="2"/>
              </a:endParaRPr>
            </a:p>
          </p:txBody>
        </p:sp>
      </p:grpSp>
      <p:grpSp>
        <p:nvGrpSpPr>
          <p:cNvPr id="100" name="Gruppieren 99"/>
          <p:cNvGrpSpPr/>
          <p:nvPr/>
        </p:nvGrpSpPr>
        <p:grpSpPr>
          <a:xfrm>
            <a:off x="8481454" y="3625008"/>
            <a:ext cx="1062908" cy="1019458"/>
            <a:chOff x="8221703" y="1191938"/>
            <a:chExt cx="1062908" cy="1019458"/>
          </a:xfrm>
        </p:grpSpPr>
        <p:cxnSp>
          <p:nvCxnSpPr>
            <p:cNvPr id="101" name="Gerade Verbindung mit Pfeil 100"/>
            <p:cNvCxnSpPr/>
            <p:nvPr/>
          </p:nvCxnSpPr>
          <p:spPr>
            <a:xfrm>
              <a:off x="8283254" y="2151275"/>
              <a:ext cx="727200" cy="0"/>
            </a:xfrm>
            <a:prstGeom prst="straightConnector1">
              <a:avLst/>
            </a:prstGeom>
            <a:ln w="6350">
              <a:solidFill>
                <a:schemeClr val="accent6">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2" name="Gerade Verbindung mit Pfeil 101"/>
            <p:cNvCxnSpPr/>
            <p:nvPr/>
          </p:nvCxnSpPr>
          <p:spPr>
            <a:xfrm rot="-5400000">
              <a:off x="7921921" y="1793217"/>
              <a:ext cx="727200" cy="0"/>
            </a:xfrm>
            <a:prstGeom prst="straightConnector1">
              <a:avLst/>
            </a:prstGeom>
            <a:ln w="6350">
              <a:solidFill>
                <a:schemeClr val="accent6">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3" name="Textfeld 102"/>
            <p:cNvSpPr txBox="1"/>
            <p:nvPr/>
          </p:nvSpPr>
          <p:spPr>
            <a:xfrm>
              <a:off x="8954071" y="1842064"/>
              <a:ext cx="330540" cy="369332"/>
            </a:xfrm>
            <a:prstGeom prst="rect">
              <a:avLst/>
            </a:prstGeom>
            <a:noFill/>
          </p:spPr>
          <p:txBody>
            <a:bodyPr wrap="none" rtlCol="0">
              <a:spAutoFit/>
            </a:bodyPr>
            <a:lstStyle/>
            <a:p>
              <a:r>
                <a:rPr lang="en-US" dirty="0" smtClean="0">
                  <a:ln>
                    <a:solidFill>
                      <a:schemeClr val="accent6">
                        <a:lumMod val="75000"/>
                      </a:schemeClr>
                    </a:solidFill>
                  </a:ln>
                  <a:solidFill>
                    <a:schemeClr val="accent6">
                      <a:lumMod val="75000"/>
                    </a:schemeClr>
                  </a:solidFill>
                  <a:latin typeface="Symbol" panose="05050102010706020507" pitchFamily="18" charset="2"/>
                </a:rPr>
                <a:t>a</a:t>
              </a:r>
              <a:endParaRPr lang="en-US" dirty="0">
                <a:ln>
                  <a:solidFill>
                    <a:schemeClr val="accent6">
                      <a:lumMod val="75000"/>
                    </a:schemeClr>
                  </a:solidFill>
                </a:ln>
                <a:solidFill>
                  <a:schemeClr val="accent6">
                    <a:lumMod val="75000"/>
                  </a:schemeClr>
                </a:solidFill>
                <a:latin typeface="Symbol" panose="05050102010706020507" pitchFamily="18" charset="2"/>
              </a:endParaRPr>
            </a:p>
          </p:txBody>
        </p:sp>
        <p:sp>
          <p:nvSpPr>
            <p:cNvPr id="104" name="Textfeld 103"/>
            <p:cNvSpPr txBox="1"/>
            <p:nvPr/>
          </p:nvSpPr>
          <p:spPr>
            <a:xfrm>
              <a:off x="8221703" y="1191938"/>
              <a:ext cx="311304" cy="369332"/>
            </a:xfrm>
            <a:prstGeom prst="rect">
              <a:avLst/>
            </a:prstGeom>
            <a:noFill/>
          </p:spPr>
          <p:txBody>
            <a:bodyPr wrap="none" rtlCol="0">
              <a:spAutoFit/>
            </a:bodyPr>
            <a:lstStyle/>
            <a:p>
              <a:r>
                <a:rPr lang="en-US" dirty="0" smtClean="0">
                  <a:ln>
                    <a:solidFill>
                      <a:schemeClr val="accent6">
                        <a:lumMod val="75000"/>
                      </a:schemeClr>
                    </a:solidFill>
                  </a:ln>
                  <a:solidFill>
                    <a:schemeClr val="accent6">
                      <a:lumMod val="75000"/>
                    </a:schemeClr>
                  </a:solidFill>
                  <a:latin typeface="Symbol" panose="05050102010706020507" pitchFamily="18" charset="2"/>
                </a:rPr>
                <a:t>b</a:t>
              </a:r>
              <a:endParaRPr lang="en-US" dirty="0">
                <a:ln>
                  <a:solidFill>
                    <a:schemeClr val="accent6">
                      <a:lumMod val="75000"/>
                    </a:schemeClr>
                  </a:solidFill>
                </a:ln>
                <a:solidFill>
                  <a:schemeClr val="accent6">
                    <a:lumMod val="75000"/>
                  </a:schemeClr>
                </a:solidFill>
                <a:latin typeface="Symbol" panose="05050102010706020507" pitchFamily="18" charset="2"/>
              </a:endParaRPr>
            </a:p>
          </p:txBody>
        </p:sp>
      </p:grpSp>
      <p:grpSp>
        <p:nvGrpSpPr>
          <p:cNvPr id="105" name="Gruppieren 104"/>
          <p:cNvGrpSpPr/>
          <p:nvPr/>
        </p:nvGrpSpPr>
        <p:grpSpPr>
          <a:xfrm rot="1800000">
            <a:off x="8676916" y="4092341"/>
            <a:ext cx="727200" cy="727200"/>
            <a:chOff x="8283254" y="1429617"/>
            <a:chExt cx="727200" cy="727200"/>
          </a:xfrm>
        </p:grpSpPr>
        <p:cxnSp>
          <p:nvCxnSpPr>
            <p:cNvPr id="106" name="Gerade Verbindung mit Pfeil 105"/>
            <p:cNvCxnSpPr/>
            <p:nvPr/>
          </p:nvCxnSpPr>
          <p:spPr>
            <a:xfrm>
              <a:off x="8283254" y="2151275"/>
              <a:ext cx="727200" cy="0"/>
            </a:xfrm>
            <a:prstGeom prst="straightConnector1">
              <a:avLst/>
            </a:prstGeom>
            <a:ln w="635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7" name="Gerade Verbindung mit Pfeil 106"/>
            <p:cNvCxnSpPr/>
            <p:nvPr/>
          </p:nvCxnSpPr>
          <p:spPr>
            <a:xfrm rot="-5400000">
              <a:off x="7921921" y="1793217"/>
              <a:ext cx="727200" cy="0"/>
            </a:xfrm>
            <a:prstGeom prst="straightConnector1">
              <a:avLst/>
            </a:prstGeom>
            <a:ln w="635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6" name="Rechteck 5"/>
          <p:cNvSpPr/>
          <p:nvPr/>
        </p:nvSpPr>
        <p:spPr>
          <a:xfrm>
            <a:off x="7236192" y="2513871"/>
            <a:ext cx="275039" cy="8156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hteck 109"/>
          <p:cNvSpPr/>
          <p:nvPr/>
        </p:nvSpPr>
        <p:spPr>
          <a:xfrm>
            <a:off x="7236192" y="2624761"/>
            <a:ext cx="275039" cy="8156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hteck 110"/>
          <p:cNvSpPr/>
          <p:nvPr/>
        </p:nvSpPr>
        <p:spPr>
          <a:xfrm>
            <a:off x="7236192" y="2735466"/>
            <a:ext cx="275039" cy="8156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0" name="Gruppieren 119"/>
          <p:cNvGrpSpPr/>
          <p:nvPr/>
        </p:nvGrpSpPr>
        <p:grpSpPr>
          <a:xfrm rot="7200000">
            <a:off x="7950248" y="3988376"/>
            <a:ext cx="1212595" cy="1212590"/>
            <a:chOff x="7220973" y="4753947"/>
            <a:chExt cx="476487" cy="476487"/>
          </a:xfrm>
        </p:grpSpPr>
        <p:sp>
          <p:nvSpPr>
            <p:cNvPr id="121" name="Bogen 120"/>
            <p:cNvSpPr/>
            <p:nvPr/>
          </p:nvSpPr>
          <p:spPr>
            <a:xfrm>
              <a:off x="7234934" y="4765217"/>
              <a:ext cx="451259" cy="451259"/>
            </a:xfrm>
            <a:prstGeom prst="arc">
              <a:avLst>
                <a:gd name="adj1" fmla="val 16200000"/>
                <a:gd name="adj2" fmla="val 16797578"/>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2" name="Bogen 121"/>
            <p:cNvSpPr/>
            <p:nvPr/>
          </p:nvSpPr>
          <p:spPr>
            <a:xfrm>
              <a:off x="7243565" y="4776540"/>
              <a:ext cx="431304" cy="431303"/>
            </a:xfrm>
            <a:prstGeom prst="arc">
              <a:avLst>
                <a:gd name="adj1" fmla="val 16200000"/>
                <a:gd name="adj2" fmla="val 16519019"/>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3" name="Bogen 122"/>
            <p:cNvSpPr/>
            <p:nvPr/>
          </p:nvSpPr>
          <p:spPr>
            <a:xfrm>
              <a:off x="7220973" y="4753947"/>
              <a:ext cx="476487" cy="476487"/>
            </a:xfrm>
            <a:prstGeom prst="arc">
              <a:avLst>
                <a:gd name="adj1" fmla="val 16200000"/>
                <a:gd name="adj2" fmla="val 17061572"/>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24" name="Gruppieren 123"/>
          <p:cNvGrpSpPr/>
          <p:nvPr/>
        </p:nvGrpSpPr>
        <p:grpSpPr>
          <a:xfrm rot="1800000">
            <a:off x="7942692" y="3983919"/>
            <a:ext cx="1212595" cy="1212590"/>
            <a:chOff x="7220973" y="4753947"/>
            <a:chExt cx="476487" cy="476487"/>
          </a:xfrm>
        </p:grpSpPr>
        <p:sp>
          <p:nvSpPr>
            <p:cNvPr id="125" name="Bogen 124"/>
            <p:cNvSpPr/>
            <p:nvPr/>
          </p:nvSpPr>
          <p:spPr>
            <a:xfrm>
              <a:off x="7234934" y="4765217"/>
              <a:ext cx="451259" cy="451259"/>
            </a:xfrm>
            <a:prstGeom prst="arc">
              <a:avLst>
                <a:gd name="adj1" fmla="val 16200000"/>
                <a:gd name="adj2" fmla="val 16797578"/>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6" name="Bogen 125"/>
            <p:cNvSpPr/>
            <p:nvPr/>
          </p:nvSpPr>
          <p:spPr>
            <a:xfrm>
              <a:off x="7243565" y="4776540"/>
              <a:ext cx="431304" cy="431303"/>
            </a:xfrm>
            <a:prstGeom prst="arc">
              <a:avLst>
                <a:gd name="adj1" fmla="val 16200000"/>
                <a:gd name="adj2" fmla="val 16519019"/>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7" name="Bogen 126"/>
            <p:cNvSpPr/>
            <p:nvPr/>
          </p:nvSpPr>
          <p:spPr>
            <a:xfrm>
              <a:off x="7220973" y="4753947"/>
              <a:ext cx="476487" cy="476487"/>
            </a:xfrm>
            <a:prstGeom prst="arc">
              <a:avLst>
                <a:gd name="adj1" fmla="val 16200000"/>
                <a:gd name="adj2" fmla="val 17061572"/>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128" name="Textfeld 90"/>
              <p:cNvSpPr txBox="1"/>
              <p:nvPr/>
            </p:nvSpPr>
            <p:spPr>
              <a:xfrm>
                <a:off x="1533573" y="5418430"/>
                <a:ext cx="2728055" cy="564129"/>
              </a:xfrm>
              <a:prstGeom prst="rect">
                <a:avLst/>
              </a:prstGeom>
              <a:noFill/>
            </p:spPr>
            <p:txBody>
              <a:bodyPr wrap="non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i="1" smtClean="0">
                              <a:solidFill>
                                <a:schemeClr val="accent6">
                                  <a:lumMod val="75000"/>
                                </a:schemeClr>
                              </a:solidFill>
                              <a:latin typeface="Cambria Math" panose="02040503050406030204" pitchFamily="18" charset="0"/>
                            </a:rPr>
                          </m:ctrlPr>
                        </m:dPr>
                        <m:e>
                          <m:m>
                            <m:mPr>
                              <m:mcs>
                                <m:mc>
                                  <m:mcPr>
                                    <m:count m:val="1"/>
                                    <m:mcJc m:val="center"/>
                                  </m:mcPr>
                                </m:mc>
                              </m:mcs>
                              <m:ctrlPr>
                                <a:rPr lang="en-US" i="1" smtClean="0">
                                  <a:solidFill>
                                    <a:schemeClr val="accent6">
                                      <a:lumMod val="75000"/>
                                    </a:schemeClr>
                                  </a:solidFill>
                                  <a:latin typeface="Cambria Math" panose="02040503050406030204" pitchFamily="18" charset="0"/>
                                </a:rPr>
                              </m:ctrlPr>
                            </m:mPr>
                            <m:mr>
                              <m:e>
                                <m:sSub>
                                  <m:sSubPr>
                                    <m:ctrlPr>
                                      <a:rPr lang="en-US" i="1">
                                        <a:solidFill>
                                          <a:schemeClr val="accent6">
                                            <a:lumMod val="75000"/>
                                          </a:schemeClr>
                                        </a:solidFill>
                                        <a:latin typeface="Cambria Math" panose="02040503050406030204" pitchFamily="18" charset="0"/>
                                      </a:rPr>
                                    </m:ctrlPr>
                                  </m:sSubPr>
                                  <m:e>
                                    <m:r>
                                      <m:rPr>
                                        <m:brk m:alnAt="7"/>
                                      </m:rPr>
                                      <a:rPr lang="en-US" i="1">
                                        <a:solidFill>
                                          <a:schemeClr val="accent6">
                                            <a:lumMod val="75000"/>
                                          </a:schemeClr>
                                        </a:solidFill>
                                        <a:latin typeface="Cambria Math" panose="02040503050406030204" pitchFamily="18" charset="0"/>
                                      </a:rPr>
                                      <m:t>𝑢</m:t>
                                    </m:r>
                                  </m:e>
                                  <m:sub>
                                    <m:r>
                                      <m:rPr>
                                        <m:brk m:alnAt="7"/>
                                      </m:rPr>
                                      <a:rPr lang="en-US" i="1" smtClean="0">
                                        <a:solidFill>
                                          <a:schemeClr val="accent6">
                                            <a:lumMod val="75000"/>
                                          </a:schemeClr>
                                        </a:solidFill>
                                        <a:latin typeface="Cambria Math" panose="02040503050406030204" pitchFamily="18" charset="0"/>
                                        <a:ea typeface="Cambria Math" panose="02040503050406030204" pitchFamily="18" charset="0"/>
                                      </a:rPr>
                                      <m:t>𝛼</m:t>
                                    </m:r>
                                  </m:sub>
                                </m:sSub>
                              </m:e>
                            </m:mr>
                            <m:mr>
                              <m:e>
                                <m:sSub>
                                  <m:sSubPr>
                                    <m:ctrlPr>
                                      <a:rPr lang="en-US" b="0" i="1" smtClean="0">
                                        <a:solidFill>
                                          <a:schemeClr val="accent6">
                                            <a:lumMod val="75000"/>
                                          </a:schemeClr>
                                        </a:solidFill>
                                        <a:latin typeface="Cambria Math" panose="02040503050406030204" pitchFamily="18" charset="0"/>
                                        <a:ea typeface="Cambria Math" panose="02040503050406030204" pitchFamily="18" charset="0"/>
                                      </a:rPr>
                                    </m:ctrlPr>
                                  </m:sSubPr>
                                  <m:e>
                                    <m:r>
                                      <a:rPr lang="en-US" b="0" i="1" smtClean="0">
                                        <a:solidFill>
                                          <a:schemeClr val="accent6">
                                            <a:lumMod val="75000"/>
                                          </a:schemeClr>
                                        </a:solidFill>
                                        <a:latin typeface="Cambria Math" panose="02040503050406030204" pitchFamily="18" charset="0"/>
                                      </a:rPr>
                                      <m:t>𝑢</m:t>
                                    </m:r>
                                  </m:e>
                                  <m:sub>
                                    <m:r>
                                      <a:rPr lang="en-US" b="0" i="1" smtClean="0">
                                        <a:solidFill>
                                          <a:schemeClr val="accent6">
                                            <a:lumMod val="75000"/>
                                          </a:schemeClr>
                                        </a:solidFill>
                                        <a:latin typeface="Cambria Math" panose="02040503050406030204" pitchFamily="18" charset="0"/>
                                        <a:ea typeface="Cambria Math" panose="02040503050406030204" pitchFamily="18" charset="0"/>
                                      </a:rPr>
                                      <m:t>𝛽</m:t>
                                    </m:r>
                                  </m:sub>
                                </m:sSub>
                              </m:e>
                            </m:mr>
                          </m:m>
                        </m:e>
                      </m:d>
                      <m:r>
                        <a:rPr lang="en-US" b="0" i="1" smtClean="0">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𝑠</m:t>
                          </m:r>
                        </m:sub>
                      </m:sSub>
                      <m:r>
                        <a:rPr lang="en-US" i="1">
                          <a:latin typeface="Cambria Math" panose="02040503050406030204" pitchFamily="18" charset="0"/>
                          <a:ea typeface="Cambria Math" panose="02040503050406030204" pitchFamily="18" charset="0"/>
                        </a:rPr>
                        <m:t>∙</m:t>
                      </m:r>
                      <m:d>
                        <m:dPr>
                          <m:ctrlPr>
                            <a:rPr lang="en-US" b="0" i="1">
                              <a:latin typeface="Cambria Math" panose="02040503050406030204" pitchFamily="18" charset="0"/>
                            </a:rPr>
                          </m:ctrlPr>
                        </m:dPr>
                        <m:e>
                          <m:m>
                            <m:mPr>
                              <m:mcs>
                                <m:mc>
                                  <m:mcPr>
                                    <m:count m:val="1"/>
                                    <m:mcJc m:val="center"/>
                                  </m:mcPr>
                                </m:mc>
                              </m:mcs>
                              <m:ctrlPr>
                                <a:rPr lang="en-US" b="0" i="1">
                                  <a:latin typeface="Cambria Math" panose="02040503050406030204" pitchFamily="18" charset="0"/>
                                </a:rPr>
                              </m:ctrlPr>
                            </m:mPr>
                            <m:mr>
                              <m:e>
                                <m:sSub>
                                  <m:sSubPr>
                                    <m:ctrlPr>
                                      <a:rPr lang="en-US" b="0" i="1">
                                        <a:latin typeface="Cambria Math" panose="02040503050406030204" pitchFamily="18" charset="0"/>
                                      </a:rPr>
                                    </m:ctrlPr>
                                  </m:sSubPr>
                                  <m:e>
                                    <m:r>
                                      <a:rPr lang="en-US" b="0" i="1" smtClean="0">
                                        <a:latin typeface="Cambria Math" panose="02040503050406030204" pitchFamily="18" charset="0"/>
                                      </a:rPr>
                                      <m:t>𝑖</m:t>
                                    </m:r>
                                  </m:e>
                                  <m:sub>
                                    <m:r>
                                      <m:rPr>
                                        <m:brk m:alnAt="7"/>
                                      </m:rPr>
                                      <a:rPr lang="en-US" i="1">
                                        <a:latin typeface="Cambria Math" panose="02040503050406030204" pitchFamily="18" charset="0"/>
                                        <a:ea typeface="Cambria Math" panose="02040503050406030204" pitchFamily="18" charset="0"/>
                                      </a:rPr>
                                      <m:t>𝛼</m:t>
                                    </m:r>
                                  </m:sub>
                                </m:sSub>
                              </m:e>
                            </m:mr>
                            <m:mr>
                              <m:e>
                                <m:sSub>
                                  <m:sSubPr>
                                    <m:ctrlPr>
                                      <a:rPr lang="en-US" b="0"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rPr>
                                      <m:t>𝑖</m:t>
                                    </m:r>
                                  </m:e>
                                  <m:sub>
                                    <m:r>
                                      <a:rPr lang="en-US" i="1">
                                        <a:latin typeface="Cambria Math" panose="02040503050406030204" pitchFamily="18" charset="0"/>
                                        <a:ea typeface="Cambria Math" panose="02040503050406030204" pitchFamily="18" charset="0"/>
                                      </a:rPr>
                                      <m:t>𝛽</m:t>
                                    </m:r>
                                  </m:sub>
                                </m:sSub>
                              </m:e>
                            </m:mr>
                          </m:m>
                        </m:e>
                      </m:d>
                      <m:r>
                        <a:rPr lang="en-US" b="0" i="1" smtClean="0">
                          <a:latin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𝑑𝑡</m:t>
                          </m:r>
                        </m:den>
                      </m:f>
                      <m:d>
                        <m:dPr>
                          <m:ctrlPr>
                            <a:rPr lang="en-US" b="0" i="1">
                              <a:latin typeface="Cambria Math" panose="02040503050406030204" pitchFamily="18" charset="0"/>
                            </a:rPr>
                          </m:ctrlPr>
                        </m:dPr>
                        <m:e>
                          <m:m>
                            <m:mPr>
                              <m:mcs>
                                <m:mc>
                                  <m:mcPr>
                                    <m:count m:val="1"/>
                                    <m:mcJc m:val="center"/>
                                  </m:mcPr>
                                </m:mc>
                              </m:mcs>
                              <m:ctrlPr>
                                <a:rPr lang="en-US" b="0" i="1">
                                  <a:latin typeface="Cambria Math" panose="02040503050406030204" pitchFamily="18" charset="0"/>
                                </a:rPr>
                              </m:ctrlPr>
                            </m:mPr>
                            <m:mr>
                              <m:e>
                                <m:sSub>
                                  <m:sSubPr>
                                    <m:ctrlPr>
                                      <a:rPr lang="en-US" i="1">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brk m:alnAt="7"/>
                                      </m:rPr>
                                      <a:rPr lang="en-US" i="1">
                                        <a:latin typeface="Cambria Math" panose="02040503050406030204" pitchFamily="18" charset="0"/>
                                        <a:ea typeface="Cambria Math" panose="02040503050406030204" pitchFamily="18" charset="0"/>
                                      </a:rPr>
                                      <m:t>𝛼</m:t>
                                    </m:r>
                                  </m:sub>
                                </m:sSub>
                              </m:e>
                            </m:mr>
                            <m:mr>
                              <m:e>
                                <m:sSub>
                                  <m:sSubPr>
                                    <m:ctrlPr>
                                      <a:rPr lang="en-US" i="1">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a:rPr lang="en-US" i="1">
                                        <a:latin typeface="Cambria Math" panose="02040503050406030204" pitchFamily="18" charset="0"/>
                                        <a:ea typeface="Cambria Math" panose="02040503050406030204" pitchFamily="18" charset="0"/>
                                      </a:rPr>
                                      <m:t>𝛽</m:t>
                                    </m:r>
                                  </m:sub>
                                </m:sSub>
                              </m:e>
                            </m:mr>
                          </m:m>
                        </m:e>
                      </m:d>
                    </m:oMath>
                  </m:oMathPara>
                </a14:m>
                <a:endParaRPr lang="en-US" dirty="0"/>
              </a:p>
            </p:txBody>
          </p:sp>
        </mc:Choice>
        <mc:Fallback xmlns="">
          <p:sp>
            <p:nvSpPr>
              <p:cNvPr id="128" name="Textfeld 90"/>
              <p:cNvSpPr txBox="1">
                <a:spLocks noRot="1" noChangeAspect="1" noMove="1" noResize="1" noEditPoints="1" noAdjustHandles="1" noChangeArrowheads="1" noChangeShapeType="1" noTextEdit="1"/>
              </p:cNvSpPr>
              <p:nvPr/>
            </p:nvSpPr>
            <p:spPr>
              <a:xfrm>
                <a:off x="1533573" y="5418430"/>
                <a:ext cx="2728055" cy="564129"/>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feld 90"/>
              <p:cNvSpPr txBox="1"/>
              <p:nvPr/>
            </p:nvSpPr>
            <p:spPr>
              <a:xfrm>
                <a:off x="1533573" y="3338091"/>
                <a:ext cx="3403368" cy="782715"/>
              </a:xfrm>
              <a:prstGeom prst="rect">
                <a:avLst/>
              </a:prstGeom>
              <a:noFill/>
            </p:spPr>
            <p:txBody>
              <a:bodyPr wrap="non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𝑖</m:t>
                                    </m:r>
                                  </m:e>
                                  <m:sub>
                                    <m:r>
                                      <m:rPr>
                                        <m:brk m:alnAt="7"/>
                                      </m:rPr>
                                      <a:rPr lang="en-US" i="1" smtClean="0">
                                        <a:latin typeface="Cambria Math" panose="02040503050406030204" pitchFamily="18" charset="0"/>
                                        <a:ea typeface="Cambria Math" panose="02040503050406030204" pitchFamily="18" charset="0"/>
                                      </a:rPr>
                                      <m:t>𝛼</m:t>
                                    </m:r>
                                  </m:sub>
                                </m:sSub>
                              </m:e>
                            </m:mr>
                            <m:m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𝛽</m:t>
                                    </m:r>
                                  </m:sub>
                                </m:sSub>
                              </m:e>
                            </m:mr>
                          </m:m>
                        </m:e>
                      </m:d>
                      <m:r>
                        <a:rPr lang="en-US" b="0" i="1" smtClean="0">
                          <a:latin typeface="Cambria Math" panose="02040503050406030204" pitchFamily="18" charset="0"/>
                        </a:rPr>
                        <m:t>=      </m:t>
                      </m:r>
                      <m:d>
                        <m:dPr>
                          <m:ctrlPr>
                            <a:rPr lang="en-US" i="1">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box>
                              </m:e>
                              <m:e>
                                <m:r>
                                  <a:rPr lang="en-US" i="1">
                                    <a:latin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box>
                              </m:e>
                            </m:mr>
                            <m:mr>
                              <m:e>
                                <m:r>
                                  <a:rPr lang="en-US" b="0" i="1" smtClean="0">
                                    <a:latin typeface="Cambria Math" panose="02040503050406030204" pitchFamily="18" charset="0"/>
                                  </a:rPr>
                                  <m:t>0</m:t>
                                </m:r>
                              </m:e>
                              <m:e>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box>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3</m:t>
                                    </m:r>
                                  </m:e>
                                </m:rad>
                              </m:e>
                              <m:e>
                                <m:r>
                                  <a:rPr lang="en-US" b="0" i="1" smtClean="0">
                                    <a:latin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box>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e>
                            </m:mr>
                          </m:m>
                        </m:e>
                      </m:d>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𝑎</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𝑖</m:t>
                                    </m:r>
                                  </m:e>
                                  <m:sub>
                                    <m:r>
                                      <a:rPr lang="en-US" i="1">
                                        <a:latin typeface="Cambria Math" panose="02040503050406030204" pitchFamily="18" charset="0"/>
                                      </a:rPr>
                                      <m:t>𝑏</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𝑖</m:t>
                                    </m:r>
                                  </m:e>
                                  <m:sub>
                                    <m:r>
                                      <a:rPr lang="en-US" i="1">
                                        <a:latin typeface="Cambria Math" panose="02040503050406030204" pitchFamily="18" charset="0"/>
                                      </a:rPr>
                                      <m:t>𝑐</m:t>
                                    </m:r>
                                  </m:sub>
                                </m:sSub>
                              </m:e>
                            </m:mr>
                          </m:m>
                        </m:e>
                      </m:d>
                    </m:oMath>
                  </m:oMathPara>
                </a14:m>
                <a:endParaRPr lang="en-US" dirty="0"/>
              </a:p>
            </p:txBody>
          </p:sp>
        </mc:Choice>
        <mc:Fallback xmlns="">
          <p:sp>
            <p:nvSpPr>
              <p:cNvPr id="129" name="Textfeld 90"/>
              <p:cNvSpPr txBox="1">
                <a:spLocks noRot="1" noChangeAspect="1" noMove="1" noResize="1" noEditPoints="1" noAdjustHandles="1" noChangeArrowheads="1" noChangeShapeType="1" noTextEdit="1"/>
              </p:cNvSpPr>
              <p:nvPr/>
            </p:nvSpPr>
            <p:spPr>
              <a:xfrm>
                <a:off x="1533573" y="3338091"/>
                <a:ext cx="3403368" cy="78271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Textfeld 90"/>
              <p:cNvSpPr txBox="1"/>
              <p:nvPr/>
            </p:nvSpPr>
            <p:spPr>
              <a:xfrm>
                <a:off x="1535014" y="4145658"/>
                <a:ext cx="3498650" cy="733278"/>
              </a:xfrm>
              <a:prstGeom prst="rect">
                <a:avLst/>
              </a:prstGeom>
              <a:noFill/>
            </p:spPr>
            <p:txBody>
              <a:bodyPr wrap="non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m:rPr>
                                        <m:brk m:alnAt="7"/>
                                      </m:rPr>
                                      <a:rPr lang="en-US" i="1">
                                        <a:latin typeface="Cambria Math" panose="02040503050406030204" pitchFamily="18" charset="0"/>
                                      </a:rPr>
                                      <m:t>𝑢</m:t>
                                    </m:r>
                                  </m:e>
                                  <m:sub>
                                    <m:r>
                                      <m:rPr>
                                        <m:brk m:alnAt="7"/>
                                      </m:rPr>
                                      <a:rPr lang="en-US" i="1" smtClean="0">
                                        <a:latin typeface="Cambria Math" panose="02040503050406030204" pitchFamily="18" charset="0"/>
                                        <a:ea typeface="Cambria Math" panose="02040503050406030204" pitchFamily="18" charset="0"/>
                                      </a:rPr>
                                      <m:t>𝛼</m:t>
                                    </m:r>
                                  </m:sub>
                                </m:sSub>
                              </m:e>
                            </m:mr>
                            <m:m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ea typeface="Cambria Math" panose="02040503050406030204" pitchFamily="18" charset="0"/>
                                      </a:rPr>
                                      <m:t>𝛽</m:t>
                                    </m:r>
                                  </m:sub>
                                </m:sSub>
                              </m:e>
                            </m:mr>
                          </m:m>
                        </m:e>
                      </m:d>
                      <m:r>
                        <a:rPr lang="en-US" b="0" i="1" smtClean="0">
                          <a:latin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3</m:t>
                          </m:r>
                        </m:den>
                      </m:f>
                      <m:r>
                        <a:rPr lang="en-US" b="0" i="1" smtClean="0">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m:t>
                                </m:r>
                                <m:box>
                                  <m:boxPr>
                                    <m:ctrlPr>
                                      <a:rPr lang="en-US" b="0" i="1" smtClean="0">
                                        <a:latin typeface="Cambria Math" panose="02040503050406030204" pitchFamily="18" charset="0"/>
                                      </a:rPr>
                                    </m:ctrlPr>
                                  </m:boxPr>
                                  <m:e>
                                    <m:argPr>
                                      <m:argSz m:val="-1"/>
                                    </m:argP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box>
                              </m:e>
                              <m:e>
                                <m:r>
                                  <a:rPr lang="en-US" i="1">
                                    <a:latin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box>
                              </m:e>
                            </m:mr>
                            <m:mr>
                              <m:e>
                                <m:r>
                                  <a:rPr lang="en-US" b="0" i="1" smtClean="0">
                                    <a:latin typeface="Cambria Math" panose="02040503050406030204" pitchFamily="18" charset="0"/>
                                  </a:rPr>
                                  <m:t>0</m:t>
                                </m:r>
                              </m:e>
                              <m:e>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box>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3</m:t>
                                    </m:r>
                                  </m:e>
                                </m:rad>
                              </m:e>
                              <m:e>
                                <m:r>
                                  <a:rPr lang="en-US" b="0" i="1" smtClean="0">
                                    <a:latin typeface="Cambria Math" panose="02040503050406030204" pitchFamily="18" charset="0"/>
                                  </a:rPr>
                                  <m:t>−</m:t>
                                </m:r>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e>
                                </m:box>
                                <m:rad>
                                  <m:radPr>
                                    <m:degHide m:val="on"/>
                                    <m:ctrlPr>
                                      <a:rPr lang="en-US" i="1">
                                        <a:latin typeface="Cambria Math" panose="02040503050406030204" pitchFamily="18" charset="0"/>
                                      </a:rPr>
                                    </m:ctrlPr>
                                  </m:radPr>
                                  <m:deg/>
                                  <m:e>
                                    <m:r>
                                      <a:rPr lang="en-US" i="1">
                                        <a:latin typeface="Cambria Math" panose="02040503050406030204" pitchFamily="18" charset="0"/>
                                      </a:rPr>
                                      <m:t>3</m:t>
                                    </m:r>
                                  </m:e>
                                </m:rad>
                              </m:e>
                            </m:mr>
                          </m:m>
                        </m:e>
                      </m:d>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m:rPr>
                                        <m:brk m:alnAt="7"/>
                                      </m:rPr>
                                      <a:rPr lang="en-US" i="1">
                                        <a:latin typeface="Cambria Math" panose="02040503050406030204" pitchFamily="18" charset="0"/>
                                      </a:rPr>
                                      <m:t>𝑢</m:t>
                                    </m:r>
                                  </m:e>
                                  <m:sub>
                                    <m:r>
                                      <a:rPr lang="en-US" i="1">
                                        <a:latin typeface="Cambria Math" panose="02040503050406030204" pitchFamily="18" charset="0"/>
                                      </a:rPr>
                                      <m:t>𝑎</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𝑏</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𝑐</m:t>
                                    </m:r>
                                  </m:sub>
                                </m:sSub>
                              </m:e>
                            </m:mr>
                          </m:m>
                        </m:e>
                      </m:d>
                    </m:oMath>
                  </m:oMathPara>
                </a14:m>
                <a:endParaRPr lang="en-US" dirty="0"/>
              </a:p>
            </p:txBody>
          </p:sp>
        </mc:Choice>
        <mc:Fallback xmlns="">
          <p:sp>
            <p:nvSpPr>
              <p:cNvPr id="130" name="Textfeld 90"/>
              <p:cNvSpPr txBox="1">
                <a:spLocks noRot="1" noChangeAspect="1" noMove="1" noResize="1" noEditPoints="1" noAdjustHandles="1" noChangeArrowheads="1" noChangeShapeType="1" noTextEdit="1"/>
              </p:cNvSpPr>
              <p:nvPr/>
            </p:nvSpPr>
            <p:spPr>
              <a:xfrm>
                <a:off x="1535014" y="4145658"/>
                <a:ext cx="3498650" cy="733278"/>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48409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el 1"/>
          <p:cNvSpPr>
            <a:spLocks noGrp="1"/>
          </p:cNvSpPr>
          <p:nvPr>
            <p:ph type="title"/>
          </p:nvPr>
        </p:nvSpPr>
        <p:spPr>
          <a:xfrm>
            <a:off x="0" y="444500"/>
            <a:ext cx="9226253" cy="368300"/>
          </a:xfrm>
        </p:spPr>
        <p:txBody>
          <a:bodyPr>
            <a:normAutofit fontScale="90000"/>
          </a:bodyPr>
          <a:lstStyle/>
          <a:p>
            <a:r>
              <a:rPr lang="en-US" dirty="0" smtClean="0"/>
              <a:t>Field oriented Control</a:t>
            </a:r>
            <a:endParaRPr lang="en-US" dirty="0"/>
          </a:p>
        </p:txBody>
      </p:sp>
      <p:sp>
        <p:nvSpPr>
          <p:cNvPr id="8" name="Textplatzhalter 2"/>
          <p:cNvSpPr>
            <a:spLocks noGrp="1"/>
          </p:cNvSpPr>
          <p:nvPr>
            <p:ph type="body" idx="1"/>
          </p:nvPr>
        </p:nvSpPr>
        <p:spPr>
          <a:xfrm>
            <a:off x="0" y="1053306"/>
            <a:ext cx="9906000" cy="332584"/>
          </a:xfrm>
        </p:spPr>
        <p:txBody>
          <a:bodyPr/>
          <a:lstStyle/>
          <a:p>
            <a:r>
              <a:rPr lang="en-US" dirty="0" smtClean="0"/>
              <a:t>… from another angle</a:t>
            </a:r>
            <a:endParaRPr lang="en-US" dirty="0"/>
          </a:p>
        </p:txBody>
      </p:sp>
      <p:sp>
        <p:nvSpPr>
          <p:cNvPr id="9" name="Inhaltsplatzhalter 3"/>
          <p:cNvSpPr>
            <a:spLocks noGrp="1"/>
          </p:cNvSpPr>
          <p:nvPr>
            <p:ph sz="half" idx="2"/>
          </p:nvPr>
        </p:nvSpPr>
        <p:spPr>
          <a:xfrm>
            <a:off x="0" y="1396999"/>
            <a:ext cx="9906000" cy="5127376"/>
          </a:xfrm>
        </p:spPr>
        <p:txBody>
          <a:bodyPr>
            <a:normAutofit/>
          </a:bodyPr>
          <a:lstStyle/>
          <a:p>
            <a:pPr lvl="1"/>
            <a:r>
              <a:rPr lang="en-US" dirty="0" smtClean="0"/>
              <a:t>Transformation from </a:t>
            </a:r>
            <a:br>
              <a:rPr lang="en-US" dirty="0" smtClean="0"/>
            </a:br>
            <a:r>
              <a:rPr lang="en-US" dirty="0" smtClean="0"/>
              <a:t>stator-oriented to rotor-oriented</a:t>
            </a:r>
          </a:p>
          <a:p>
            <a:pPr lvl="1"/>
            <a:endParaRPr lang="en-US" dirty="0" smtClean="0"/>
          </a:p>
          <a:p>
            <a:pPr lvl="1"/>
            <a:endParaRPr lang="en-US" dirty="0" smtClean="0"/>
          </a:p>
          <a:p>
            <a:pPr marL="457200" lvl="1" indent="0">
              <a:buNone/>
            </a:pPr>
            <a:r>
              <a:rPr lang="en-US" dirty="0" smtClean="0"/>
              <a:t>	with</a:t>
            </a:r>
          </a:p>
          <a:p>
            <a:pPr marL="457200" lvl="1" indent="0">
              <a:buNone/>
            </a:pPr>
            <a:endParaRPr lang="en-US" dirty="0" smtClean="0"/>
          </a:p>
          <a:p>
            <a:pPr marL="457200" lvl="1" indent="0">
              <a:buNone/>
            </a:pPr>
            <a:endParaRPr lang="en-US" dirty="0" smtClean="0"/>
          </a:p>
          <a:p>
            <a:pPr marL="457200" lvl="1" indent="0">
              <a:buNone/>
            </a:pPr>
            <a:endParaRPr lang="en-US" dirty="0" smtClean="0"/>
          </a:p>
          <a:p>
            <a:pPr marL="457200" lvl="1" indent="0">
              <a:buNone/>
            </a:pPr>
            <a:r>
              <a:rPr lang="en-US" dirty="0" smtClean="0"/>
              <a:t>	and expansion of  </a:t>
            </a:r>
            <a:r>
              <a:rPr lang="en-US" baseline="30000" dirty="0" smtClean="0"/>
              <a:t>d</a:t>
            </a:r>
            <a:r>
              <a:rPr lang="en-US" dirty="0" smtClean="0"/>
              <a:t>/</a:t>
            </a:r>
            <a:r>
              <a:rPr lang="en-US" baseline="-25000" dirty="0" err="1" smtClean="0"/>
              <a:t>dt</a:t>
            </a:r>
            <a:r>
              <a:rPr lang="en-US" dirty="0" smtClean="0"/>
              <a:t>  follows </a:t>
            </a:r>
          </a:p>
        </p:txBody>
      </p:sp>
      <p:sp>
        <p:nvSpPr>
          <p:cNvPr id="2" name="Foliennummernplatzhalter 1"/>
          <p:cNvSpPr>
            <a:spLocks noGrp="1"/>
          </p:cNvSpPr>
          <p:nvPr>
            <p:ph type="sldNum" sz="quarter" idx="12"/>
          </p:nvPr>
        </p:nvSpPr>
        <p:spPr/>
        <p:txBody>
          <a:bodyPr/>
          <a:lstStyle/>
          <a:p>
            <a:fld id="{32F36B79-3ACB-4ABE-9496-E272B2366BFF}" type="slidenum">
              <a:rPr lang="en-US" smtClean="0"/>
              <a:pPr/>
              <a:t>24</a:t>
            </a:fld>
            <a:endParaRPr lang="en-US" dirty="0"/>
          </a:p>
        </p:txBody>
      </p:sp>
      <p:grpSp>
        <p:nvGrpSpPr>
          <p:cNvPr id="14" name="Gruppieren 13"/>
          <p:cNvGrpSpPr/>
          <p:nvPr/>
        </p:nvGrpSpPr>
        <p:grpSpPr>
          <a:xfrm>
            <a:off x="7940277" y="1188991"/>
            <a:ext cx="1601670" cy="1591680"/>
            <a:chOff x="7942692" y="3625008"/>
            <a:chExt cx="1601670" cy="1591680"/>
          </a:xfrm>
        </p:grpSpPr>
        <p:grpSp>
          <p:nvGrpSpPr>
            <p:cNvPr id="10" name="Gruppieren 9"/>
            <p:cNvGrpSpPr/>
            <p:nvPr/>
          </p:nvGrpSpPr>
          <p:grpSpPr>
            <a:xfrm>
              <a:off x="8346607" y="3625008"/>
              <a:ext cx="1197755" cy="1591680"/>
              <a:chOff x="8346607" y="3625008"/>
              <a:chExt cx="1197755" cy="1591680"/>
            </a:xfrm>
          </p:grpSpPr>
          <p:grpSp>
            <p:nvGrpSpPr>
              <p:cNvPr id="116" name="Gruppieren 115"/>
              <p:cNvGrpSpPr/>
              <p:nvPr/>
            </p:nvGrpSpPr>
            <p:grpSpPr>
              <a:xfrm rot="18000000">
                <a:off x="8365588" y="4377416"/>
                <a:ext cx="429277" cy="429277"/>
                <a:chOff x="7195361" y="4728335"/>
                <a:chExt cx="527712" cy="527712"/>
              </a:xfrm>
            </p:grpSpPr>
            <p:sp>
              <p:nvSpPr>
                <p:cNvPr id="117" name="Bogen 116"/>
                <p:cNvSpPr/>
                <p:nvPr/>
              </p:nvSpPr>
              <p:spPr>
                <a:xfrm>
                  <a:off x="7234934" y="4767907"/>
                  <a:ext cx="448566" cy="448566"/>
                </a:xfrm>
                <a:prstGeom prst="arc">
                  <a:avLst>
                    <a:gd name="adj1" fmla="val 16200000"/>
                    <a:gd name="adj2" fmla="val 203199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8" name="Bogen 117"/>
                <p:cNvSpPr/>
                <p:nvPr/>
              </p:nvSpPr>
              <p:spPr>
                <a:xfrm>
                  <a:off x="7266618" y="4799591"/>
                  <a:ext cx="385198" cy="385198"/>
                </a:xfrm>
                <a:prstGeom prst="arc">
                  <a:avLst>
                    <a:gd name="adj1" fmla="val 16200000"/>
                    <a:gd name="adj2" fmla="val 1956982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9" name="Bogen 118"/>
                <p:cNvSpPr/>
                <p:nvPr/>
              </p:nvSpPr>
              <p:spPr>
                <a:xfrm>
                  <a:off x="7195361" y="4728335"/>
                  <a:ext cx="527712" cy="52771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3" name="Gruppieren 12"/>
              <p:cNvGrpSpPr/>
              <p:nvPr/>
            </p:nvGrpSpPr>
            <p:grpSpPr>
              <a:xfrm rot="7200000">
                <a:off x="8346607" y="4384496"/>
                <a:ext cx="429277" cy="429277"/>
                <a:chOff x="7195361" y="4728335"/>
                <a:chExt cx="527712" cy="527712"/>
              </a:xfrm>
            </p:grpSpPr>
            <p:sp>
              <p:nvSpPr>
                <p:cNvPr id="12" name="Bogen 11"/>
                <p:cNvSpPr/>
                <p:nvPr/>
              </p:nvSpPr>
              <p:spPr>
                <a:xfrm>
                  <a:off x="7234934" y="4767909"/>
                  <a:ext cx="448566" cy="448566"/>
                </a:xfrm>
                <a:prstGeom prst="arc">
                  <a:avLst>
                    <a:gd name="adj1" fmla="val 16200000"/>
                    <a:gd name="adj2" fmla="val 2044442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4" name="Bogen 113"/>
                <p:cNvSpPr/>
                <p:nvPr/>
              </p:nvSpPr>
              <p:spPr>
                <a:xfrm>
                  <a:off x="7266618" y="4799593"/>
                  <a:ext cx="385198" cy="385198"/>
                </a:xfrm>
                <a:prstGeom prst="arc">
                  <a:avLst>
                    <a:gd name="adj1" fmla="val 16200000"/>
                    <a:gd name="adj2" fmla="val 1889565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5" name="Bogen 114"/>
                <p:cNvSpPr/>
                <p:nvPr/>
              </p:nvSpPr>
              <p:spPr>
                <a:xfrm>
                  <a:off x="7195361" y="4728335"/>
                  <a:ext cx="527712" cy="52771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78" name="Group 11"/>
              <p:cNvGrpSpPr>
                <a:grpSpLocks/>
              </p:cNvGrpSpPr>
              <p:nvPr/>
            </p:nvGrpSpPr>
            <p:grpSpPr bwMode="auto">
              <a:xfrm rot="1800000">
                <a:off x="8346659" y="4492569"/>
                <a:ext cx="449262" cy="187325"/>
                <a:chOff x="2869" y="2125"/>
                <a:chExt cx="283" cy="118"/>
              </a:xfrm>
            </p:grpSpPr>
            <p:sp>
              <p:nvSpPr>
                <p:cNvPr id="79" name="Rectangle 12"/>
                <p:cNvSpPr>
                  <a:spLocks noChangeArrowheads="1"/>
                </p:cNvSpPr>
                <p:nvPr/>
              </p:nvSpPr>
              <p:spPr bwMode="auto">
                <a:xfrm>
                  <a:off x="2869" y="2125"/>
                  <a:ext cx="283" cy="118"/>
                </a:xfrm>
                <a:prstGeom prst="rect">
                  <a:avLst/>
                </a:prstGeom>
                <a:gradFill rotWithShape="1">
                  <a:gsLst>
                    <a:gs pos="0">
                      <a:schemeClr val="bg1">
                        <a:lumMod val="95000"/>
                      </a:schemeClr>
                    </a:gs>
                    <a:gs pos="100000">
                      <a:schemeClr val="bg1">
                        <a:lumMod val="50000"/>
                      </a:schemeClr>
                    </a:gs>
                  </a:gsLst>
                  <a:lin ang="0" scaled="1"/>
                </a:gradFill>
                <a:ln w="9525">
                  <a:solidFill>
                    <a:schemeClr val="tx1"/>
                  </a:solidFill>
                  <a:miter lim="800000"/>
                  <a:headEnd/>
                  <a:tailEnd/>
                </a:ln>
                <a:effectLst/>
              </p:spPr>
              <p:txBody>
                <a:bodyPr wrap="none" anchor="ctr"/>
                <a:lstStyle/>
                <a:p>
                  <a:endParaRPr lang="en-US" dirty="0"/>
                </a:p>
              </p:txBody>
            </p:sp>
            <p:sp>
              <p:nvSpPr>
                <p:cNvPr id="80" name="Text Box 13"/>
                <p:cNvSpPr txBox="1">
                  <a:spLocks noChangeArrowheads="1"/>
                </p:cNvSpPr>
                <p:nvPr/>
              </p:nvSpPr>
              <p:spPr bwMode="auto">
                <a:xfrm>
                  <a:off x="3098" y="2139"/>
                  <a:ext cx="42" cy="78"/>
                </a:xfrm>
                <a:prstGeom prst="rect">
                  <a:avLst/>
                </a:prstGeom>
                <a:noFill/>
                <a:ln w="9525">
                  <a:noFill/>
                  <a:miter lim="800000"/>
                  <a:headEnd/>
                  <a:tailEnd/>
                </a:ln>
                <a:effectLst/>
              </p:spPr>
              <p:txBody>
                <a:bodyPr wrap="none" lIns="0" tIns="0" rIns="0" bIns="0">
                  <a:spAutoFit/>
                </a:bodyPr>
                <a:lstStyle/>
                <a:p>
                  <a:pPr eaLnBrk="0" hangingPunct="0"/>
                  <a:r>
                    <a:rPr lang="en-US" altLang="ja-JP" sz="800" b="1" dirty="0" smtClean="0">
                      <a:solidFill>
                        <a:schemeClr val="tx1">
                          <a:lumMod val="95000"/>
                          <a:lumOff val="5000"/>
                        </a:schemeClr>
                      </a:solidFill>
                      <a:ea typeface="MS PGothic" pitchFamily="34" charset="-128"/>
                    </a:rPr>
                    <a:t>N</a:t>
                  </a:r>
                  <a:endParaRPr lang="en-US" sz="800" b="1" dirty="0">
                    <a:solidFill>
                      <a:schemeClr val="tx1">
                        <a:lumMod val="95000"/>
                        <a:lumOff val="5000"/>
                      </a:schemeClr>
                    </a:solidFill>
                  </a:endParaRPr>
                </a:p>
              </p:txBody>
            </p:sp>
            <p:sp>
              <p:nvSpPr>
                <p:cNvPr id="81" name="Text Box 14"/>
                <p:cNvSpPr txBox="1">
                  <a:spLocks noChangeArrowheads="1"/>
                </p:cNvSpPr>
                <p:nvPr/>
              </p:nvSpPr>
              <p:spPr bwMode="auto">
                <a:xfrm>
                  <a:off x="2887" y="2139"/>
                  <a:ext cx="30" cy="78"/>
                </a:xfrm>
                <a:prstGeom prst="rect">
                  <a:avLst/>
                </a:prstGeom>
                <a:noFill/>
                <a:ln w="9525">
                  <a:noFill/>
                  <a:miter lim="800000"/>
                  <a:headEnd/>
                  <a:tailEnd/>
                </a:ln>
                <a:effectLst/>
              </p:spPr>
              <p:txBody>
                <a:bodyPr wrap="none" lIns="0" tIns="0" rIns="0" bIns="0">
                  <a:spAutoFit/>
                </a:bodyPr>
                <a:lstStyle/>
                <a:p>
                  <a:pPr eaLnBrk="0" hangingPunct="0"/>
                  <a:r>
                    <a:rPr lang="en-US" altLang="ja-JP" sz="800" b="1" dirty="0" smtClean="0">
                      <a:solidFill>
                        <a:schemeClr val="tx1">
                          <a:lumMod val="95000"/>
                          <a:lumOff val="5000"/>
                        </a:schemeClr>
                      </a:solidFill>
                      <a:ea typeface="MS PGothic" pitchFamily="34" charset="-128"/>
                    </a:rPr>
                    <a:t>S</a:t>
                  </a:r>
                  <a:endParaRPr lang="en-US" sz="800" b="1" dirty="0">
                    <a:solidFill>
                      <a:schemeClr val="tx1">
                        <a:lumMod val="95000"/>
                        <a:lumOff val="5000"/>
                      </a:schemeClr>
                    </a:solidFill>
                  </a:endParaRPr>
                </a:p>
              </p:txBody>
            </p:sp>
          </p:grpSp>
          <p:sp>
            <p:nvSpPr>
              <p:cNvPr id="83" name="Textfeld 82"/>
              <p:cNvSpPr txBox="1"/>
              <p:nvPr/>
            </p:nvSpPr>
            <p:spPr>
              <a:xfrm>
                <a:off x="9083864" y="4847356"/>
                <a:ext cx="306494" cy="369332"/>
              </a:xfrm>
              <a:prstGeom prst="rect">
                <a:avLst/>
              </a:prstGeom>
              <a:noFill/>
            </p:spPr>
            <p:txBody>
              <a:bodyPr wrap="none" rtlCol="0">
                <a:spAutoFit/>
              </a:bodyPr>
              <a:lstStyle/>
              <a:p>
                <a:r>
                  <a:rPr lang="en-US" dirty="0" smtClean="0">
                    <a:ln>
                      <a:solidFill>
                        <a:srgbClr val="7030A0"/>
                      </a:solidFill>
                    </a:ln>
                    <a:solidFill>
                      <a:srgbClr val="7030A0"/>
                    </a:solidFill>
                  </a:rPr>
                  <a:t>d</a:t>
                </a:r>
                <a:endParaRPr lang="en-US" dirty="0">
                  <a:ln>
                    <a:solidFill>
                      <a:srgbClr val="7030A0"/>
                    </a:solidFill>
                  </a:ln>
                  <a:solidFill>
                    <a:srgbClr val="7030A0"/>
                  </a:solidFill>
                </a:endParaRPr>
              </a:p>
            </p:txBody>
          </p:sp>
          <p:sp>
            <p:nvSpPr>
              <p:cNvPr id="87" name="Textfeld 86"/>
              <p:cNvSpPr txBox="1"/>
              <p:nvPr/>
            </p:nvSpPr>
            <p:spPr>
              <a:xfrm>
                <a:off x="8903942" y="3774544"/>
                <a:ext cx="306494" cy="369332"/>
              </a:xfrm>
              <a:prstGeom prst="rect">
                <a:avLst/>
              </a:prstGeom>
              <a:noFill/>
            </p:spPr>
            <p:txBody>
              <a:bodyPr wrap="none" rtlCol="0">
                <a:spAutoFit/>
              </a:bodyPr>
              <a:lstStyle/>
              <a:p>
                <a:r>
                  <a:rPr lang="en-US" dirty="0" smtClean="0">
                    <a:ln>
                      <a:solidFill>
                        <a:srgbClr val="7030A0"/>
                      </a:solidFill>
                    </a:ln>
                    <a:solidFill>
                      <a:srgbClr val="7030A0"/>
                    </a:solidFill>
                  </a:rPr>
                  <a:t>q</a:t>
                </a:r>
                <a:endParaRPr lang="en-US" dirty="0">
                  <a:ln>
                    <a:solidFill>
                      <a:srgbClr val="7030A0"/>
                    </a:solidFill>
                  </a:ln>
                  <a:solidFill>
                    <a:srgbClr val="7030A0"/>
                  </a:solidFill>
                </a:endParaRPr>
              </a:p>
            </p:txBody>
          </p:sp>
          <p:grpSp>
            <p:nvGrpSpPr>
              <p:cNvPr id="100" name="Gruppieren 99"/>
              <p:cNvGrpSpPr/>
              <p:nvPr/>
            </p:nvGrpSpPr>
            <p:grpSpPr>
              <a:xfrm>
                <a:off x="8481454" y="3625008"/>
                <a:ext cx="1062908" cy="1019458"/>
                <a:chOff x="8221703" y="1191938"/>
                <a:chExt cx="1062908" cy="1019458"/>
              </a:xfrm>
            </p:grpSpPr>
            <p:cxnSp>
              <p:nvCxnSpPr>
                <p:cNvPr id="101" name="Gerade Verbindung mit Pfeil 100"/>
                <p:cNvCxnSpPr/>
                <p:nvPr/>
              </p:nvCxnSpPr>
              <p:spPr>
                <a:xfrm>
                  <a:off x="8283254" y="2151275"/>
                  <a:ext cx="727200" cy="0"/>
                </a:xfrm>
                <a:prstGeom prst="straightConnector1">
                  <a:avLst/>
                </a:prstGeom>
                <a:ln w="6350">
                  <a:solidFill>
                    <a:schemeClr val="accent6">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2" name="Gerade Verbindung mit Pfeil 101"/>
                <p:cNvCxnSpPr/>
                <p:nvPr/>
              </p:nvCxnSpPr>
              <p:spPr>
                <a:xfrm rot="-5400000">
                  <a:off x="7921921" y="1793217"/>
                  <a:ext cx="727200" cy="0"/>
                </a:xfrm>
                <a:prstGeom prst="straightConnector1">
                  <a:avLst/>
                </a:prstGeom>
                <a:ln w="6350">
                  <a:solidFill>
                    <a:schemeClr val="accent6">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3" name="Textfeld 102"/>
                <p:cNvSpPr txBox="1"/>
                <p:nvPr/>
              </p:nvSpPr>
              <p:spPr>
                <a:xfrm>
                  <a:off x="8954071" y="1842064"/>
                  <a:ext cx="330540" cy="369332"/>
                </a:xfrm>
                <a:prstGeom prst="rect">
                  <a:avLst/>
                </a:prstGeom>
                <a:noFill/>
              </p:spPr>
              <p:txBody>
                <a:bodyPr wrap="none" rtlCol="0">
                  <a:spAutoFit/>
                </a:bodyPr>
                <a:lstStyle/>
                <a:p>
                  <a:r>
                    <a:rPr lang="en-US" dirty="0" smtClean="0">
                      <a:ln>
                        <a:solidFill>
                          <a:schemeClr val="accent6">
                            <a:lumMod val="75000"/>
                          </a:schemeClr>
                        </a:solidFill>
                      </a:ln>
                      <a:solidFill>
                        <a:schemeClr val="accent6">
                          <a:lumMod val="75000"/>
                        </a:schemeClr>
                      </a:solidFill>
                      <a:latin typeface="Symbol" panose="05050102010706020507" pitchFamily="18" charset="2"/>
                    </a:rPr>
                    <a:t>a</a:t>
                  </a:r>
                  <a:endParaRPr lang="en-US" dirty="0">
                    <a:ln>
                      <a:solidFill>
                        <a:schemeClr val="accent6">
                          <a:lumMod val="75000"/>
                        </a:schemeClr>
                      </a:solidFill>
                    </a:ln>
                    <a:solidFill>
                      <a:schemeClr val="accent6">
                        <a:lumMod val="75000"/>
                      </a:schemeClr>
                    </a:solidFill>
                    <a:latin typeface="Symbol" panose="05050102010706020507" pitchFamily="18" charset="2"/>
                  </a:endParaRPr>
                </a:p>
              </p:txBody>
            </p:sp>
            <p:sp>
              <p:nvSpPr>
                <p:cNvPr id="104" name="Textfeld 103"/>
                <p:cNvSpPr txBox="1"/>
                <p:nvPr/>
              </p:nvSpPr>
              <p:spPr>
                <a:xfrm>
                  <a:off x="8221703" y="1191938"/>
                  <a:ext cx="311304" cy="369332"/>
                </a:xfrm>
                <a:prstGeom prst="rect">
                  <a:avLst/>
                </a:prstGeom>
                <a:noFill/>
              </p:spPr>
              <p:txBody>
                <a:bodyPr wrap="none" rtlCol="0">
                  <a:spAutoFit/>
                </a:bodyPr>
                <a:lstStyle/>
                <a:p>
                  <a:r>
                    <a:rPr lang="en-US" dirty="0" smtClean="0">
                      <a:ln>
                        <a:solidFill>
                          <a:schemeClr val="accent6">
                            <a:lumMod val="75000"/>
                          </a:schemeClr>
                        </a:solidFill>
                      </a:ln>
                      <a:solidFill>
                        <a:schemeClr val="accent6">
                          <a:lumMod val="75000"/>
                        </a:schemeClr>
                      </a:solidFill>
                      <a:latin typeface="Symbol" panose="05050102010706020507" pitchFamily="18" charset="2"/>
                    </a:rPr>
                    <a:t>b</a:t>
                  </a:r>
                  <a:endParaRPr lang="en-US" dirty="0">
                    <a:ln>
                      <a:solidFill>
                        <a:schemeClr val="accent6">
                          <a:lumMod val="75000"/>
                        </a:schemeClr>
                      </a:solidFill>
                    </a:ln>
                    <a:solidFill>
                      <a:schemeClr val="accent6">
                        <a:lumMod val="75000"/>
                      </a:schemeClr>
                    </a:solidFill>
                    <a:latin typeface="Symbol" panose="05050102010706020507" pitchFamily="18" charset="2"/>
                  </a:endParaRPr>
                </a:p>
              </p:txBody>
            </p:sp>
          </p:grpSp>
          <p:grpSp>
            <p:nvGrpSpPr>
              <p:cNvPr id="105" name="Gruppieren 104"/>
              <p:cNvGrpSpPr/>
              <p:nvPr/>
            </p:nvGrpSpPr>
            <p:grpSpPr>
              <a:xfrm rot="1800000">
                <a:off x="8676916" y="4092341"/>
                <a:ext cx="727200" cy="727200"/>
                <a:chOff x="8283254" y="1429617"/>
                <a:chExt cx="727200" cy="727200"/>
              </a:xfrm>
            </p:grpSpPr>
            <p:cxnSp>
              <p:nvCxnSpPr>
                <p:cNvPr id="106" name="Gerade Verbindung mit Pfeil 105"/>
                <p:cNvCxnSpPr/>
                <p:nvPr/>
              </p:nvCxnSpPr>
              <p:spPr>
                <a:xfrm>
                  <a:off x="8283254" y="2151275"/>
                  <a:ext cx="727200" cy="0"/>
                </a:xfrm>
                <a:prstGeom prst="straightConnector1">
                  <a:avLst/>
                </a:prstGeom>
                <a:ln w="635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7" name="Gerade Verbindung mit Pfeil 106"/>
                <p:cNvCxnSpPr/>
                <p:nvPr/>
              </p:nvCxnSpPr>
              <p:spPr>
                <a:xfrm rot="-5400000">
                  <a:off x="7921921" y="1793217"/>
                  <a:ext cx="727200" cy="0"/>
                </a:xfrm>
                <a:prstGeom prst="straightConnector1">
                  <a:avLst/>
                </a:prstGeom>
                <a:ln w="635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grpSp>
          <p:nvGrpSpPr>
            <p:cNvPr id="120" name="Gruppieren 119"/>
            <p:cNvGrpSpPr/>
            <p:nvPr/>
          </p:nvGrpSpPr>
          <p:grpSpPr>
            <a:xfrm rot="7200000">
              <a:off x="7950248" y="3988376"/>
              <a:ext cx="1212595" cy="1212590"/>
              <a:chOff x="7220973" y="4753947"/>
              <a:chExt cx="476487" cy="476487"/>
            </a:xfrm>
          </p:grpSpPr>
          <p:sp>
            <p:nvSpPr>
              <p:cNvPr id="121" name="Bogen 120"/>
              <p:cNvSpPr/>
              <p:nvPr/>
            </p:nvSpPr>
            <p:spPr>
              <a:xfrm>
                <a:off x="7234934" y="4765217"/>
                <a:ext cx="451259" cy="451259"/>
              </a:xfrm>
              <a:prstGeom prst="arc">
                <a:avLst>
                  <a:gd name="adj1" fmla="val 16200000"/>
                  <a:gd name="adj2" fmla="val 16797578"/>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2" name="Bogen 121"/>
              <p:cNvSpPr/>
              <p:nvPr/>
            </p:nvSpPr>
            <p:spPr>
              <a:xfrm>
                <a:off x="7243565" y="4776540"/>
                <a:ext cx="431304" cy="431303"/>
              </a:xfrm>
              <a:prstGeom prst="arc">
                <a:avLst>
                  <a:gd name="adj1" fmla="val 16200000"/>
                  <a:gd name="adj2" fmla="val 16519019"/>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3" name="Bogen 122"/>
              <p:cNvSpPr/>
              <p:nvPr/>
            </p:nvSpPr>
            <p:spPr>
              <a:xfrm>
                <a:off x="7220973" y="4753947"/>
                <a:ext cx="476487" cy="476487"/>
              </a:xfrm>
              <a:prstGeom prst="arc">
                <a:avLst>
                  <a:gd name="adj1" fmla="val 16200000"/>
                  <a:gd name="adj2" fmla="val 17061572"/>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24" name="Gruppieren 123"/>
            <p:cNvGrpSpPr/>
            <p:nvPr/>
          </p:nvGrpSpPr>
          <p:grpSpPr>
            <a:xfrm rot="1800000">
              <a:off x="7942692" y="3983919"/>
              <a:ext cx="1212595" cy="1212590"/>
              <a:chOff x="7220973" y="4753947"/>
              <a:chExt cx="476487" cy="476487"/>
            </a:xfrm>
          </p:grpSpPr>
          <p:sp>
            <p:nvSpPr>
              <p:cNvPr id="125" name="Bogen 124"/>
              <p:cNvSpPr/>
              <p:nvPr/>
            </p:nvSpPr>
            <p:spPr>
              <a:xfrm>
                <a:off x="7234934" y="4765217"/>
                <a:ext cx="451259" cy="451259"/>
              </a:xfrm>
              <a:prstGeom prst="arc">
                <a:avLst>
                  <a:gd name="adj1" fmla="val 16200000"/>
                  <a:gd name="adj2" fmla="val 16797578"/>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6" name="Bogen 125"/>
              <p:cNvSpPr/>
              <p:nvPr/>
            </p:nvSpPr>
            <p:spPr>
              <a:xfrm>
                <a:off x="7243565" y="4776540"/>
                <a:ext cx="431304" cy="431303"/>
              </a:xfrm>
              <a:prstGeom prst="arc">
                <a:avLst>
                  <a:gd name="adj1" fmla="val 16200000"/>
                  <a:gd name="adj2" fmla="val 16519019"/>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7" name="Bogen 126"/>
              <p:cNvSpPr/>
              <p:nvPr/>
            </p:nvSpPr>
            <p:spPr>
              <a:xfrm>
                <a:off x="7220973" y="4753947"/>
                <a:ext cx="476487" cy="476487"/>
              </a:xfrm>
              <a:prstGeom prst="arc">
                <a:avLst>
                  <a:gd name="adj1" fmla="val 16200000"/>
                  <a:gd name="adj2" fmla="val 17061572"/>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mc:AlternateContent xmlns:mc="http://schemas.openxmlformats.org/markup-compatibility/2006" xmlns:a14="http://schemas.microsoft.com/office/drawing/2010/main">
        <mc:Choice Requires="a14">
          <p:sp>
            <p:nvSpPr>
              <p:cNvPr id="128" name="Textfeld 90"/>
              <p:cNvSpPr txBox="1"/>
              <p:nvPr/>
            </p:nvSpPr>
            <p:spPr>
              <a:xfrm>
                <a:off x="1622529" y="2130280"/>
                <a:ext cx="2728055" cy="564129"/>
              </a:xfrm>
              <a:prstGeom prst="rect">
                <a:avLst/>
              </a:prstGeom>
              <a:noFill/>
            </p:spPr>
            <p:txBody>
              <a:bodyPr wrap="non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i="1" smtClean="0">
                              <a:solidFill>
                                <a:schemeClr val="accent6">
                                  <a:lumMod val="75000"/>
                                </a:schemeClr>
                              </a:solidFill>
                              <a:latin typeface="Cambria Math" panose="02040503050406030204" pitchFamily="18" charset="0"/>
                            </a:rPr>
                          </m:ctrlPr>
                        </m:dPr>
                        <m:e>
                          <m:m>
                            <m:mPr>
                              <m:mcs>
                                <m:mc>
                                  <m:mcPr>
                                    <m:count m:val="1"/>
                                    <m:mcJc m:val="center"/>
                                  </m:mcPr>
                                </m:mc>
                              </m:mcs>
                              <m:ctrlPr>
                                <a:rPr lang="en-US" i="1" smtClean="0">
                                  <a:solidFill>
                                    <a:schemeClr val="accent6">
                                      <a:lumMod val="75000"/>
                                    </a:schemeClr>
                                  </a:solidFill>
                                  <a:latin typeface="Cambria Math" panose="02040503050406030204" pitchFamily="18" charset="0"/>
                                </a:rPr>
                              </m:ctrlPr>
                            </m:mPr>
                            <m:mr>
                              <m:e>
                                <m:sSub>
                                  <m:sSubPr>
                                    <m:ctrlPr>
                                      <a:rPr lang="en-US" i="1">
                                        <a:solidFill>
                                          <a:schemeClr val="accent6">
                                            <a:lumMod val="75000"/>
                                          </a:schemeClr>
                                        </a:solidFill>
                                        <a:latin typeface="Cambria Math" panose="02040503050406030204" pitchFamily="18" charset="0"/>
                                      </a:rPr>
                                    </m:ctrlPr>
                                  </m:sSubPr>
                                  <m:e>
                                    <m:r>
                                      <m:rPr>
                                        <m:brk m:alnAt="7"/>
                                      </m:rPr>
                                      <a:rPr lang="en-US" i="1">
                                        <a:solidFill>
                                          <a:schemeClr val="accent6">
                                            <a:lumMod val="75000"/>
                                          </a:schemeClr>
                                        </a:solidFill>
                                        <a:latin typeface="Cambria Math" panose="02040503050406030204" pitchFamily="18" charset="0"/>
                                      </a:rPr>
                                      <m:t>𝑢</m:t>
                                    </m:r>
                                  </m:e>
                                  <m:sub>
                                    <m:r>
                                      <m:rPr>
                                        <m:brk m:alnAt="7"/>
                                      </m:rPr>
                                      <a:rPr lang="en-US" i="1" smtClean="0">
                                        <a:solidFill>
                                          <a:schemeClr val="accent6">
                                            <a:lumMod val="75000"/>
                                          </a:schemeClr>
                                        </a:solidFill>
                                        <a:latin typeface="Cambria Math" panose="02040503050406030204" pitchFamily="18" charset="0"/>
                                        <a:ea typeface="Cambria Math" panose="02040503050406030204" pitchFamily="18" charset="0"/>
                                      </a:rPr>
                                      <m:t>𝛼</m:t>
                                    </m:r>
                                  </m:sub>
                                </m:sSub>
                              </m:e>
                            </m:mr>
                            <m:mr>
                              <m:e>
                                <m:sSub>
                                  <m:sSubPr>
                                    <m:ctrlPr>
                                      <a:rPr lang="en-US" b="0" i="1" smtClean="0">
                                        <a:solidFill>
                                          <a:schemeClr val="accent6">
                                            <a:lumMod val="75000"/>
                                          </a:schemeClr>
                                        </a:solidFill>
                                        <a:latin typeface="Cambria Math" panose="02040503050406030204" pitchFamily="18" charset="0"/>
                                        <a:ea typeface="Cambria Math" panose="02040503050406030204" pitchFamily="18" charset="0"/>
                                      </a:rPr>
                                    </m:ctrlPr>
                                  </m:sSubPr>
                                  <m:e>
                                    <m:r>
                                      <a:rPr lang="en-US" b="0" i="1" smtClean="0">
                                        <a:solidFill>
                                          <a:schemeClr val="accent6">
                                            <a:lumMod val="75000"/>
                                          </a:schemeClr>
                                        </a:solidFill>
                                        <a:latin typeface="Cambria Math" panose="02040503050406030204" pitchFamily="18" charset="0"/>
                                      </a:rPr>
                                      <m:t>𝑢</m:t>
                                    </m:r>
                                  </m:e>
                                  <m:sub>
                                    <m:r>
                                      <a:rPr lang="en-US" b="0" i="1" smtClean="0">
                                        <a:solidFill>
                                          <a:schemeClr val="accent6">
                                            <a:lumMod val="75000"/>
                                          </a:schemeClr>
                                        </a:solidFill>
                                        <a:latin typeface="Cambria Math" panose="02040503050406030204" pitchFamily="18" charset="0"/>
                                        <a:ea typeface="Cambria Math" panose="02040503050406030204" pitchFamily="18" charset="0"/>
                                      </a:rPr>
                                      <m:t>𝛽</m:t>
                                    </m:r>
                                  </m:sub>
                                </m:sSub>
                              </m:e>
                            </m:mr>
                          </m:m>
                        </m:e>
                      </m:d>
                      <m:r>
                        <a:rPr lang="en-US" b="0" i="1" smtClean="0">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𝑠</m:t>
                          </m:r>
                        </m:sub>
                      </m:sSub>
                      <m:r>
                        <a:rPr lang="en-US" i="1">
                          <a:latin typeface="Cambria Math" panose="02040503050406030204" pitchFamily="18" charset="0"/>
                          <a:ea typeface="Cambria Math" panose="02040503050406030204" pitchFamily="18" charset="0"/>
                        </a:rPr>
                        <m:t>∙</m:t>
                      </m:r>
                      <m:d>
                        <m:dPr>
                          <m:ctrlPr>
                            <a:rPr lang="en-US" b="0" i="1">
                              <a:latin typeface="Cambria Math" panose="02040503050406030204" pitchFamily="18" charset="0"/>
                            </a:rPr>
                          </m:ctrlPr>
                        </m:dPr>
                        <m:e>
                          <m:m>
                            <m:mPr>
                              <m:mcs>
                                <m:mc>
                                  <m:mcPr>
                                    <m:count m:val="1"/>
                                    <m:mcJc m:val="center"/>
                                  </m:mcPr>
                                </m:mc>
                              </m:mcs>
                              <m:ctrlPr>
                                <a:rPr lang="en-US" b="0" i="1">
                                  <a:latin typeface="Cambria Math" panose="02040503050406030204" pitchFamily="18" charset="0"/>
                                </a:rPr>
                              </m:ctrlPr>
                            </m:mPr>
                            <m:mr>
                              <m:e>
                                <m:sSub>
                                  <m:sSubPr>
                                    <m:ctrlPr>
                                      <a:rPr lang="en-US" b="0" i="1">
                                        <a:latin typeface="Cambria Math" panose="02040503050406030204" pitchFamily="18" charset="0"/>
                                      </a:rPr>
                                    </m:ctrlPr>
                                  </m:sSubPr>
                                  <m:e>
                                    <m:r>
                                      <a:rPr lang="en-US" b="0" i="1" smtClean="0">
                                        <a:latin typeface="Cambria Math" panose="02040503050406030204" pitchFamily="18" charset="0"/>
                                      </a:rPr>
                                      <m:t>𝑖</m:t>
                                    </m:r>
                                  </m:e>
                                  <m:sub>
                                    <m:r>
                                      <m:rPr>
                                        <m:brk m:alnAt="7"/>
                                      </m:rPr>
                                      <a:rPr lang="en-US" i="1">
                                        <a:latin typeface="Cambria Math" panose="02040503050406030204" pitchFamily="18" charset="0"/>
                                        <a:ea typeface="Cambria Math" panose="02040503050406030204" pitchFamily="18" charset="0"/>
                                      </a:rPr>
                                      <m:t>𝛼</m:t>
                                    </m:r>
                                  </m:sub>
                                </m:sSub>
                              </m:e>
                            </m:mr>
                            <m:mr>
                              <m:e>
                                <m:sSub>
                                  <m:sSubPr>
                                    <m:ctrlPr>
                                      <a:rPr lang="en-US" b="0"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rPr>
                                      <m:t>𝑖</m:t>
                                    </m:r>
                                  </m:e>
                                  <m:sub>
                                    <m:r>
                                      <a:rPr lang="en-US" i="1">
                                        <a:latin typeface="Cambria Math" panose="02040503050406030204" pitchFamily="18" charset="0"/>
                                        <a:ea typeface="Cambria Math" panose="02040503050406030204" pitchFamily="18" charset="0"/>
                                      </a:rPr>
                                      <m:t>𝛽</m:t>
                                    </m:r>
                                  </m:sub>
                                </m:sSub>
                              </m:e>
                            </m:mr>
                          </m:m>
                        </m:e>
                      </m:d>
                      <m:r>
                        <a:rPr lang="en-US" b="0" i="1" smtClean="0">
                          <a:latin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𝑑𝑡</m:t>
                          </m:r>
                        </m:den>
                      </m:f>
                      <m:d>
                        <m:dPr>
                          <m:ctrlPr>
                            <a:rPr lang="en-US" b="0" i="1">
                              <a:latin typeface="Cambria Math" panose="02040503050406030204" pitchFamily="18" charset="0"/>
                            </a:rPr>
                          </m:ctrlPr>
                        </m:dPr>
                        <m:e>
                          <m:m>
                            <m:mPr>
                              <m:mcs>
                                <m:mc>
                                  <m:mcPr>
                                    <m:count m:val="1"/>
                                    <m:mcJc m:val="center"/>
                                  </m:mcPr>
                                </m:mc>
                              </m:mcs>
                              <m:ctrlPr>
                                <a:rPr lang="en-US" b="0" i="1">
                                  <a:latin typeface="Cambria Math" panose="02040503050406030204" pitchFamily="18" charset="0"/>
                                </a:rPr>
                              </m:ctrlPr>
                            </m:mPr>
                            <m:mr>
                              <m:e>
                                <m:sSub>
                                  <m:sSubPr>
                                    <m:ctrlPr>
                                      <a:rPr lang="en-US" i="1">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brk m:alnAt="7"/>
                                      </m:rPr>
                                      <a:rPr lang="en-US" i="1">
                                        <a:latin typeface="Cambria Math" panose="02040503050406030204" pitchFamily="18" charset="0"/>
                                        <a:ea typeface="Cambria Math" panose="02040503050406030204" pitchFamily="18" charset="0"/>
                                      </a:rPr>
                                      <m:t>𝛼</m:t>
                                    </m:r>
                                  </m:sub>
                                </m:sSub>
                              </m:e>
                            </m:mr>
                            <m:mr>
                              <m:e>
                                <m:sSub>
                                  <m:sSubPr>
                                    <m:ctrlPr>
                                      <a:rPr lang="en-US" i="1">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a:rPr lang="en-US" i="1">
                                        <a:latin typeface="Cambria Math" panose="02040503050406030204" pitchFamily="18" charset="0"/>
                                        <a:ea typeface="Cambria Math" panose="02040503050406030204" pitchFamily="18" charset="0"/>
                                      </a:rPr>
                                      <m:t>𝛽</m:t>
                                    </m:r>
                                  </m:sub>
                                </m:sSub>
                              </m:e>
                            </m:mr>
                          </m:m>
                        </m:e>
                      </m:d>
                    </m:oMath>
                  </m:oMathPara>
                </a14:m>
                <a:endParaRPr lang="en-US" dirty="0"/>
              </a:p>
            </p:txBody>
          </p:sp>
        </mc:Choice>
        <mc:Fallback xmlns="">
          <p:sp>
            <p:nvSpPr>
              <p:cNvPr id="128" name="Textfeld 90"/>
              <p:cNvSpPr txBox="1">
                <a:spLocks noRot="1" noChangeAspect="1" noMove="1" noResize="1" noEditPoints="1" noAdjustHandles="1" noChangeArrowheads="1" noChangeShapeType="1" noTextEdit="1"/>
              </p:cNvSpPr>
              <p:nvPr/>
            </p:nvSpPr>
            <p:spPr>
              <a:xfrm>
                <a:off x="1622529" y="2130280"/>
                <a:ext cx="2728055" cy="56412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Textfeld 90"/>
              <p:cNvSpPr txBox="1"/>
              <p:nvPr/>
            </p:nvSpPr>
            <p:spPr>
              <a:xfrm>
                <a:off x="1622529" y="4960388"/>
                <a:ext cx="4000967" cy="562462"/>
              </a:xfrm>
              <a:prstGeom prst="rect">
                <a:avLst/>
              </a:prstGeom>
              <a:noFill/>
            </p:spPr>
            <p:txBody>
              <a:bodyPr wrap="non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14:m>
                  <m:oMathPara xmlns:m="http://schemas.openxmlformats.org/officeDocument/2006/math">
                    <m:oMathParaPr>
                      <m:jc m:val="centerGroup"/>
                    </m:oMathParaPr>
                    <m:oMath xmlns:m="http://schemas.openxmlformats.org/officeDocument/2006/math">
                      <m:d>
                        <m:dPr>
                          <m:ctrlPr>
                            <a:rPr lang="en-US" i="1" smtClean="0">
                              <a:solidFill>
                                <a:srgbClr val="7030A0"/>
                              </a:solidFill>
                              <a:latin typeface="Cambria Math" panose="02040503050406030204" pitchFamily="18" charset="0"/>
                            </a:rPr>
                          </m:ctrlPr>
                        </m:dPr>
                        <m:e>
                          <m:m>
                            <m:mPr>
                              <m:mcs>
                                <m:mc>
                                  <m:mcPr>
                                    <m:count m:val="1"/>
                                    <m:mcJc m:val="center"/>
                                  </m:mcPr>
                                </m:mc>
                              </m:mcs>
                              <m:ctrlPr>
                                <a:rPr lang="en-US" i="1" smtClean="0">
                                  <a:solidFill>
                                    <a:srgbClr val="7030A0"/>
                                  </a:solidFill>
                                  <a:latin typeface="Cambria Math" panose="02040503050406030204" pitchFamily="18" charset="0"/>
                                </a:rPr>
                              </m:ctrlPr>
                            </m:mPr>
                            <m:mr>
                              <m:e>
                                <m:sSub>
                                  <m:sSubPr>
                                    <m:ctrlPr>
                                      <a:rPr lang="en-US" i="1">
                                        <a:solidFill>
                                          <a:srgbClr val="7030A0"/>
                                        </a:solidFill>
                                        <a:latin typeface="Cambria Math" panose="02040503050406030204" pitchFamily="18" charset="0"/>
                                      </a:rPr>
                                    </m:ctrlPr>
                                  </m:sSubPr>
                                  <m:e>
                                    <m:r>
                                      <m:rPr>
                                        <m:brk m:alnAt="7"/>
                                      </m:rPr>
                                      <a:rPr lang="en-US" i="1">
                                        <a:solidFill>
                                          <a:srgbClr val="7030A0"/>
                                        </a:solidFill>
                                        <a:latin typeface="Cambria Math" panose="02040503050406030204" pitchFamily="18" charset="0"/>
                                      </a:rPr>
                                      <m:t>𝑢</m:t>
                                    </m:r>
                                  </m:e>
                                  <m:sub>
                                    <m:r>
                                      <m:rPr>
                                        <m:brk m:alnAt="7"/>
                                      </m:rPr>
                                      <a:rPr lang="en-US" b="0" i="1" smtClean="0">
                                        <a:solidFill>
                                          <a:srgbClr val="7030A0"/>
                                        </a:solidFill>
                                        <a:latin typeface="Cambria Math" panose="02040503050406030204" pitchFamily="18" charset="0"/>
                                        <a:ea typeface="Cambria Math" panose="02040503050406030204" pitchFamily="18" charset="0"/>
                                      </a:rPr>
                                      <m:t>𝑑</m:t>
                                    </m:r>
                                  </m:sub>
                                </m:sSub>
                              </m:e>
                            </m:mr>
                            <m:mr>
                              <m:e>
                                <m:sSub>
                                  <m:sSubPr>
                                    <m:ctrlPr>
                                      <a:rPr lang="en-US" b="0" i="1" smtClean="0">
                                        <a:solidFill>
                                          <a:srgbClr val="7030A0"/>
                                        </a:solidFill>
                                        <a:latin typeface="Cambria Math" panose="02040503050406030204" pitchFamily="18" charset="0"/>
                                        <a:ea typeface="Cambria Math" panose="02040503050406030204" pitchFamily="18" charset="0"/>
                                      </a:rPr>
                                    </m:ctrlPr>
                                  </m:sSubPr>
                                  <m:e>
                                    <m:r>
                                      <a:rPr lang="en-US" b="0" i="1" smtClean="0">
                                        <a:solidFill>
                                          <a:srgbClr val="7030A0"/>
                                        </a:solidFill>
                                        <a:latin typeface="Cambria Math" panose="02040503050406030204" pitchFamily="18" charset="0"/>
                                      </a:rPr>
                                      <m:t>𝑢</m:t>
                                    </m:r>
                                  </m:e>
                                  <m:sub>
                                    <m:r>
                                      <a:rPr lang="en-US" b="0" i="1" smtClean="0">
                                        <a:solidFill>
                                          <a:srgbClr val="7030A0"/>
                                        </a:solidFill>
                                        <a:latin typeface="Cambria Math" panose="02040503050406030204" pitchFamily="18" charset="0"/>
                                        <a:ea typeface="Cambria Math" panose="02040503050406030204" pitchFamily="18" charset="0"/>
                                      </a:rPr>
                                      <m:t>𝑞</m:t>
                                    </m:r>
                                  </m:sub>
                                </m:sSub>
                              </m:e>
                            </m:mr>
                          </m:m>
                        </m:e>
                      </m:d>
                      <m:r>
                        <a:rPr lang="en-US" b="0" i="1" smtClean="0">
                          <a:latin typeface="Cambria Math" panose="02040503050406030204" pitchFamily="18" charset="0"/>
                        </a:rPr>
                        <m:t>=</m:t>
                      </m:r>
                      <m:sSub>
                        <m:sSubPr>
                          <m:ctrlPr>
                            <a:rPr lang="en-US" b="0"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𝑠</m:t>
                          </m:r>
                        </m:sub>
                      </m:sSub>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b="0" i="1">
                                        <a:latin typeface="Cambria Math" panose="02040503050406030204" pitchFamily="18" charset="0"/>
                                      </a:rPr>
                                    </m:ctrlPr>
                                  </m:sSubPr>
                                  <m:e>
                                    <m:r>
                                      <a:rPr lang="en-US" b="0" i="1" smtClean="0">
                                        <a:latin typeface="Cambria Math" panose="02040503050406030204" pitchFamily="18" charset="0"/>
                                      </a:rPr>
                                      <m:t>𝑖</m:t>
                                    </m:r>
                                  </m:e>
                                  <m:sub>
                                    <m:r>
                                      <m:rPr>
                                        <m:brk m:alnAt="7"/>
                                      </m:rPr>
                                      <a:rPr lang="en-US" b="0" i="1" smtClean="0">
                                        <a:latin typeface="Cambria Math" panose="02040503050406030204" pitchFamily="18" charset="0"/>
                                        <a:ea typeface="Cambria Math" panose="02040503050406030204" pitchFamily="18" charset="0"/>
                                      </a:rPr>
                                      <m:t>𝑑</m:t>
                                    </m:r>
                                  </m:sub>
                                </m:sSub>
                              </m:e>
                            </m:mr>
                            <m:mr>
                              <m:e>
                                <m:sSub>
                                  <m:sSubPr>
                                    <m:ctrlPr>
                                      <a:rPr lang="en-US" b="0"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𝑞</m:t>
                                    </m:r>
                                  </m:sub>
                                </m:sSub>
                              </m:e>
                            </m:mr>
                          </m:m>
                        </m:e>
                      </m:d>
                      <m:r>
                        <a:rPr lang="en-US" b="0" i="1" smtClean="0">
                          <a:latin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𝑑𝑡</m:t>
                          </m:r>
                        </m:den>
                      </m:f>
                      <m:d>
                        <m:dPr>
                          <m:ctrlPr>
                            <a:rPr lang="en-US" b="0" i="1">
                              <a:latin typeface="Cambria Math" panose="02040503050406030204" pitchFamily="18" charset="0"/>
                            </a:rPr>
                          </m:ctrlPr>
                        </m:dPr>
                        <m:e>
                          <m:m>
                            <m:mPr>
                              <m:mcs>
                                <m:mc>
                                  <m:mcPr>
                                    <m:count m:val="1"/>
                                    <m:mcJc m:val="center"/>
                                  </m:mcPr>
                                </m:mc>
                              </m:mcs>
                              <m:ctrlPr>
                                <a:rPr lang="en-US" b="0" i="1">
                                  <a:latin typeface="Cambria Math" panose="02040503050406030204" pitchFamily="18" charset="0"/>
                                </a:rPr>
                              </m:ctrlPr>
                            </m:mPr>
                            <m:mr>
                              <m:e>
                                <m:sSub>
                                  <m:sSubPr>
                                    <m:ctrlPr>
                                      <a:rPr lang="en-US" i="1">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brk m:alnAt="7"/>
                                      </m:rPr>
                                      <a:rPr lang="en-US" b="0" i="1" smtClean="0">
                                        <a:latin typeface="Cambria Math" panose="02040503050406030204" pitchFamily="18" charset="0"/>
                                        <a:ea typeface="Cambria Math" panose="02040503050406030204" pitchFamily="18" charset="0"/>
                                      </a:rPr>
                                      <m:t>𝑑</m:t>
                                    </m:r>
                                  </m:sub>
                                </m:sSub>
                              </m:e>
                            </m:mr>
                            <m:mr>
                              <m:e>
                                <m:sSub>
                                  <m:sSubPr>
                                    <m:ctrlPr>
                                      <a:rPr lang="en-US" b="0" i="1">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rPr>
                                      <m:t>𝑞</m:t>
                                    </m:r>
                                  </m:sub>
                                </m:sSub>
                              </m:e>
                            </m:mr>
                          </m:m>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m:t>
                      </m:r>
                      <m:d>
                        <m:dPr>
                          <m:ctrlPr>
                            <a:rPr lang="en-US" b="0" i="1">
                              <a:latin typeface="Cambria Math" panose="02040503050406030204" pitchFamily="18" charset="0"/>
                              <a:ea typeface="Cambria Math" panose="02040503050406030204" pitchFamily="18" charset="0"/>
                            </a:rPr>
                          </m:ctrlPr>
                        </m:dPr>
                        <m:e>
                          <m:m>
                            <m:mPr>
                              <m:mcs>
                                <m:mc>
                                  <m:mcPr>
                                    <m:count m:val="1"/>
                                    <m:mcJc m:val="center"/>
                                  </m:mcPr>
                                </m:mc>
                              </m:mcs>
                              <m:ctrlPr>
                                <a:rPr lang="en-US" b="0" i="1">
                                  <a:latin typeface="Cambria Math" panose="02040503050406030204" pitchFamily="18" charset="0"/>
                                  <a:ea typeface="Cambria Math" panose="02040503050406030204" pitchFamily="18" charset="0"/>
                                </a:rPr>
                              </m:ctrlPr>
                            </m:mPr>
                            <m:mr>
                              <m:e>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𝜙</m:t>
                                    </m:r>
                                  </m:e>
                                  <m:sub>
                                    <m:r>
                                      <m:rPr>
                                        <m:brk m:alnAt="7"/>
                                      </m:rPr>
                                      <a:rPr lang="en-US" b="0" i="1" smtClean="0">
                                        <a:latin typeface="Cambria Math" panose="02040503050406030204" pitchFamily="18" charset="0"/>
                                        <a:ea typeface="Cambria Math" panose="02040503050406030204" pitchFamily="18" charset="0"/>
                                      </a:rPr>
                                      <m:t>𝑞</m:t>
                                    </m:r>
                                  </m:sub>
                                </m:sSub>
                              </m:e>
                            </m:mr>
                            <m:mr>
                              <m:e>
                                <m:sSub>
                                  <m:sSubPr>
                                    <m:ctrlPr>
                                      <a:rPr lang="en-US" b="0"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𝑑</m:t>
                                    </m:r>
                                  </m:sub>
                                </m:sSub>
                              </m:e>
                            </m:mr>
                          </m:m>
                        </m:e>
                      </m:d>
                    </m:oMath>
                  </m:oMathPara>
                </a14:m>
                <a:endParaRPr lang="en-US" dirty="0"/>
              </a:p>
            </p:txBody>
          </p:sp>
        </mc:Choice>
        <mc:Fallback xmlns="">
          <p:sp>
            <p:nvSpPr>
              <p:cNvPr id="109" name="Textfeld 90"/>
              <p:cNvSpPr txBox="1">
                <a:spLocks noRot="1" noChangeAspect="1" noMove="1" noResize="1" noEditPoints="1" noAdjustHandles="1" noChangeArrowheads="1" noChangeShapeType="1" noTextEdit="1"/>
              </p:cNvSpPr>
              <p:nvPr/>
            </p:nvSpPr>
            <p:spPr>
              <a:xfrm>
                <a:off x="1622529" y="4960388"/>
                <a:ext cx="4000967" cy="56246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feld 90"/>
              <p:cNvSpPr txBox="1"/>
              <p:nvPr/>
            </p:nvSpPr>
            <p:spPr>
              <a:xfrm>
                <a:off x="1622529" y="3466010"/>
                <a:ext cx="2601481" cy="622350"/>
              </a:xfrm>
              <a:prstGeom prst="rect">
                <a:avLst/>
              </a:prstGeom>
              <a:noFill/>
            </p:spPr>
            <p:txBody>
              <a:bodyPr wrap="non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i="1" smtClean="0">
                              <a:solidFill>
                                <a:srgbClr val="7030A0"/>
                              </a:solidFill>
                              <a:latin typeface="Cambria Math" panose="02040503050406030204" pitchFamily="18" charset="0"/>
                            </a:rPr>
                          </m:ctrlPr>
                        </m:dPr>
                        <m:e>
                          <m:m>
                            <m:mPr>
                              <m:mcs>
                                <m:mc>
                                  <m:mcPr>
                                    <m:count m:val="1"/>
                                    <m:mcJc m:val="center"/>
                                  </m:mcPr>
                                </m:mc>
                              </m:mcs>
                              <m:ctrlPr>
                                <a:rPr lang="en-US" i="1">
                                  <a:solidFill>
                                    <a:srgbClr val="7030A0"/>
                                  </a:solidFill>
                                  <a:latin typeface="Cambria Math" panose="02040503050406030204" pitchFamily="18" charset="0"/>
                                </a:rPr>
                              </m:ctrlPr>
                            </m:mPr>
                            <m:mr>
                              <m:e>
                                <m:sSub>
                                  <m:sSubPr>
                                    <m:ctrlPr>
                                      <a:rPr lang="en-US" i="1">
                                        <a:solidFill>
                                          <a:srgbClr val="7030A0"/>
                                        </a:solidFill>
                                        <a:latin typeface="Cambria Math" panose="02040503050406030204" pitchFamily="18" charset="0"/>
                                      </a:rPr>
                                    </m:ctrlPr>
                                  </m:sSubPr>
                                  <m:e>
                                    <m:d>
                                      <m:dPr>
                                        <m:begChr m:val="["/>
                                        <m:endChr m:val="]"/>
                                        <m:ctrlPr>
                                          <a:rPr lang="en-US" i="1" smtClean="0">
                                            <a:solidFill>
                                              <a:srgbClr val="7030A0"/>
                                            </a:solidFill>
                                            <a:latin typeface="Cambria Math" panose="02040503050406030204" pitchFamily="18" charset="0"/>
                                          </a:rPr>
                                        </m:ctrlPr>
                                      </m:dPr>
                                      <m:e/>
                                    </m:d>
                                  </m:e>
                                  <m:sub>
                                    <m:r>
                                      <m:rPr>
                                        <m:brk m:alnAt="7"/>
                                      </m:rPr>
                                      <a:rPr lang="en-US" b="0" i="1" smtClean="0">
                                        <a:solidFill>
                                          <a:srgbClr val="7030A0"/>
                                        </a:solidFill>
                                        <a:latin typeface="Cambria Math" panose="02040503050406030204" pitchFamily="18" charset="0"/>
                                        <a:ea typeface="Cambria Math" panose="02040503050406030204" pitchFamily="18" charset="0"/>
                                      </a:rPr>
                                      <m:t>𝑑</m:t>
                                    </m:r>
                                  </m:sub>
                                </m:sSub>
                              </m:e>
                            </m:mr>
                            <m:mr>
                              <m:e>
                                <m:sSub>
                                  <m:sSubPr>
                                    <m:ctrlPr>
                                      <a:rPr lang="en-US" i="1">
                                        <a:solidFill>
                                          <a:srgbClr val="7030A0"/>
                                        </a:solidFill>
                                        <a:latin typeface="Cambria Math" panose="02040503050406030204" pitchFamily="18" charset="0"/>
                                      </a:rPr>
                                    </m:ctrlPr>
                                  </m:sSubPr>
                                  <m:e>
                                    <m:d>
                                      <m:dPr>
                                        <m:begChr m:val="["/>
                                        <m:endChr m:val="]"/>
                                        <m:ctrlPr>
                                          <a:rPr lang="en-US" i="1">
                                            <a:solidFill>
                                              <a:srgbClr val="7030A0"/>
                                            </a:solidFill>
                                            <a:latin typeface="Cambria Math" panose="02040503050406030204" pitchFamily="18" charset="0"/>
                                          </a:rPr>
                                        </m:ctrlPr>
                                      </m:dPr>
                                      <m:e/>
                                    </m:d>
                                  </m:e>
                                  <m:sub>
                                    <m:r>
                                      <a:rPr lang="en-US" b="0" i="1" smtClean="0">
                                        <a:solidFill>
                                          <a:srgbClr val="7030A0"/>
                                        </a:solidFill>
                                        <a:latin typeface="Cambria Math" panose="02040503050406030204" pitchFamily="18" charset="0"/>
                                        <a:ea typeface="Cambria Math" panose="02040503050406030204" pitchFamily="18" charset="0"/>
                                      </a:rPr>
                                      <m:t>𝑞</m:t>
                                    </m:r>
                                  </m:sub>
                                </m:sSub>
                              </m:e>
                            </m:mr>
                          </m:m>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r>
                            <a:rPr lang="en-US" i="1">
                              <a:latin typeface="Cambria Math" panose="02040503050406030204" pitchFamily="18" charset="0"/>
                              <a:ea typeface="Cambria Math" panose="02040503050406030204" pitchFamily="18" charset="0"/>
                            </a:rPr>
                            <m:t>𝜑</m:t>
                          </m:r>
                        </m:sup>
                      </m:sSup>
                      <m:r>
                        <a:rPr lang="en-US" i="1">
                          <a:latin typeface="Cambria Math" panose="02040503050406030204" pitchFamily="18" charset="0"/>
                          <a:ea typeface="Cambria Math" panose="02040503050406030204" pitchFamily="18" charset="0"/>
                        </a:rPr>
                        <m:t>∙</m:t>
                      </m:r>
                      <m:d>
                        <m:dPr>
                          <m:ctrlPr>
                            <a:rPr lang="en-US" i="1" smtClean="0">
                              <a:solidFill>
                                <a:schemeClr val="accent6">
                                  <a:lumMod val="75000"/>
                                </a:schemeClr>
                              </a:solidFill>
                              <a:latin typeface="Cambria Math" panose="02040503050406030204" pitchFamily="18" charset="0"/>
                            </a:rPr>
                          </m:ctrlPr>
                        </m:dPr>
                        <m:e>
                          <m:m>
                            <m:mPr>
                              <m:mcs>
                                <m:mc>
                                  <m:mcPr>
                                    <m:count m:val="1"/>
                                    <m:mcJc m:val="center"/>
                                  </m:mcPr>
                                </m:mc>
                              </m:mcs>
                              <m:ctrlPr>
                                <a:rPr lang="en-US" i="1">
                                  <a:solidFill>
                                    <a:schemeClr val="accent6">
                                      <a:lumMod val="75000"/>
                                    </a:schemeClr>
                                  </a:solidFill>
                                  <a:latin typeface="Cambria Math" panose="02040503050406030204" pitchFamily="18" charset="0"/>
                                </a:rPr>
                              </m:ctrlPr>
                            </m:mPr>
                            <m:mr>
                              <m:e>
                                <m:sSub>
                                  <m:sSubPr>
                                    <m:ctrlPr>
                                      <a:rPr lang="en-US" i="1">
                                        <a:solidFill>
                                          <a:schemeClr val="accent6">
                                            <a:lumMod val="75000"/>
                                          </a:schemeClr>
                                        </a:solidFill>
                                        <a:latin typeface="Cambria Math" panose="02040503050406030204" pitchFamily="18" charset="0"/>
                                      </a:rPr>
                                    </m:ctrlPr>
                                  </m:sSubPr>
                                  <m:e>
                                    <m:d>
                                      <m:dPr>
                                        <m:begChr m:val="["/>
                                        <m:endChr m:val="]"/>
                                        <m:ctrlPr>
                                          <a:rPr lang="en-US" i="1">
                                            <a:solidFill>
                                              <a:schemeClr val="accent6">
                                                <a:lumMod val="75000"/>
                                              </a:schemeClr>
                                            </a:solidFill>
                                            <a:latin typeface="Cambria Math" panose="02040503050406030204" pitchFamily="18" charset="0"/>
                                          </a:rPr>
                                        </m:ctrlPr>
                                      </m:dPr>
                                      <m:e/>
                                    </m:d>
                                  </m:e>
                                  <m:sub>
                                    <m:r>
                                      <m:rPr>
                                        <m:brk m:alnAt="7"/>
                                      </m:rPr>
                                      <a:rPr lang="en-US" i="1">
                                        <a:solidFill>
                                          <a:schemeClr val="accent6">
                                            <a:lumMod val="75000"/>
                                          </a:schemeClr>
                                        </a:solidFill>
                                        <a:latin typeface="Cambria Math" panose="02040503050406030204" pitchFamily="18" charset="0"/>
                                        <a:ea typeface="Cambria Math" panose="02040503050406030204" pitchFamily="18" charset="0"/>
                                      </a:rPr>
                                      <m:t>𝛼</m:t>
                                    </m:r>
                                  </m:sub>
                                </m:sSub>
                              </m:e>
                            </m:mr>
                            <m:mr>
                              <m:e>
                                <m:sSub>
                                  <m:sSubPr>
                                    <m:ctrlPr>
                                      <a:rPr lang="en-US" i="1">
                                        <a:solidFill>
                                          <a:schemeClr val="accent6">
                                            <a:lumMod val="75000"/>
                                          </a:schemeClr>
                                        </a:solidFill>
                                        <a:latin typeface="Cambria Math" panose="02040503050406030204" pitchFamily="18" charset="0"/>
                                      </a:rPr>
                                    </m:ctrlPr>
                                  </m:sSubPr>
                                  <m:e>
                                    <m:d>
                                      <m:dPr>
                                        <m:begChr m:val="["/>
                                        <m:endChr m:val="]"/>
                                        <m:ctrlPr>
                                          <a:rPr lang="en-US" i="1">
                                            <a:solidFill>
                                              <a:schemeClr val="accent6">
                                                <a:lumMod val="75000"/>
                                              </a:schemeClr>
                                            </a:solidFill>
                                            <a:latin typeface="Cambria Math" panose="02040503050406030204" pitchFamily="18" charset="0"/>
                                          </a:rPr>
                                        </m:ctrlPr>
                                      </m:dPr>
                                      <m:e/>
                                    </m:d>
                                  </m:e>
                                  <m:sub>
                                    <m:r>
                                      <a:rPr lang="en-US" i="1">
                                        <a:solidFill>
                                          <a:schemeClr val="accent6">
                                            <a:lumMod val="75000"/>
                                          </a:schemeClr>
                                        </a:solidFill>
                                        <a:latin typeface="Cambria Math" panose="02040503050406030204" pitchFamily="18" charset="0"/>
                                        <a:ea typeface="Cambria Math" panose="02040503050406030204" pitchFamily="18" charset="0"/>
                                      </a:rPr>
                                      <m:t>𝛽</m:t>
                                    </m:r>
                                  </m:sub>
                                </m:sSub>
                              </m:e>
                            </m:mr>
                          </m:m>
                        </m:e>
                      </m:d>
                    </m:oMath>
                  </m:oMathPara>
                </a14:m>
                <a:endParaRPr lang="en-US" dirty="0">
                  <a:solidFill>
                    <a:schemeClr val="accent6">
                      <a:lumMod val="75000"/>
                    </a:schemeClr>
                  </a:solidFill>
                </a:endParaRPr>
              </a:p>
            </p:txBody>
          </p:sp>
        </mc:Choice>
        <mc:Fallback xmlns="">
          <p:sp>
            <p:nvSpPr>
              <p:cNvPr id="129" name="Textfeld 90"/>
              <p:cNvSpPr txBox="1">
                <a:spLocks noRot="1" noChangeAspect="1" noMove="1" noResize="1" noEditPoints="1" noAdjustHandles="1" noChangeArrowheads="1" noChangeShapeType="1" noTextEdit="1"/>
              </p:cNvSpPr>
              <p:nvPr/>
            </p:nvSpPr>
            <p:spPr>
              <a:xfrm>
                <a:off x="1622529" y="3466010"/>
                <a:ext cx="2601481" cy="622350"/>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32797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endParaRPr lang="en-US"/>
          </a:p>
        </p:txBody>
      </p:sp>
      <p:sp>
        <p:nvSpPr>
          <p:cNvPr id="3" name="Textplatzhalter 2"/>
          <p:cNvSpPr>
            <a:spLocks noGrp="1"/>
          </p:cNvSpPr>
          <p:nvPr>
            <p:ph type="body" idx="1"/>
          </p:nvPr>
        </p:nvSpPr>
        <p:spPr/>
        <p:txBody>
          <a:bodyPr/>
          <a:lstStyle/>
          <a:p>
            <a:endParaRPr lang="en-US"/>
          </a:p>
        </p:txBody>
      </p:sp>
      <p:sp>
        <p:nvSpPr>
          <p:cNvPr id="4" name="Inhaltsplatzhalter 3"/>
          <p:cNvSpPr>
            <a:spLocks noGrp="1"/>
          </p:cNvSpPr>
          <p:nvPr>
            <p:ph sz="half" idx="2"/>
          </p:nvPr>
        </p:nvSpPr>
        <p:spPr/>
        <p:txBody>
          <a:bodyPr/>
          <a:lstStyle/>
          <a:p>
            <a:endParaRPr lang="en-US"/>
          </a:p>
        </p:txBody>
      </p:sp>
      <p:sp>
        <p:nvSpPr>
          <p:cNvPr id="5" name="Textplatzhalter 4"/>
          <p:cNvSpPr>
            <a:spLocks noGrp="1"/>
          </p:cNvSpPr>
          <p:nvPr>
            <p:ph type="body" sz="quarter" idx="3"/>
          </p:nvPr>
        </p:nvSpPr>
        <p:spPr/>
        <p:txBody>
          <a:bodyPr/>
          <a:lstStyle/>
          <a:p>
            <a:endParaRPr lang="en-US"/>
          </a:p>
        </p:txBody>
      </p:sp>
      <p:sp>
        <p:nvSpPr>
          <p:cNvPr id="6" name="Inhaltsplatzhalter 5"/>
          <p:cNvSpPr>
            <a:spLocks noGrp="1"/>
          </p:cNvSpPr>
          <p:nvPr>
            <p:ph sz="quarter" idx="4"/>
          </p:nvPr>
        </p:nvSpPr>
        <p:spPr/>
        <p:txBody>
          <a:bodyPr/>
          <a:lstStyle/>
          <a:p>
            <a:endParaRPr lang="en-US"/>
          </a:p>
        </p:txBody>
      </p:sp>
      <p:sp>
        <p:nvSpPr>
          <p:cNvPr id="7" name="Foliennummernplatzhalter 6"/>
          <p:cNvSpPr>
            <a:spLocks noGrp="1"/>
          </p:cNvSpPr>
          <p:nvPr>
            <p:ph type="sldNum" sz="quarter" idx="12"/>
          </p:nvPr>
        </p:nvSpPr>
        <p:spPr/>
        <p:txBody>
          <a:bodyPr/>
          <a:lstStyle/>
          <a:p>
            <a:fld id="{32F36B79-3ACB-4ABE-9496-E272B2366BFF}" type="slidenum">
              <a:rPr lang="de-DE" smtClean="0"/>
              <a:pPr/>
              <a:t>25</a:t>
            </a:fld>
            <a:endParaRPr lang="de-DE" dirty="0"/>
          </a:p>
        </p:txBody>
      </p:sp>
    </p:spTree>
    <p:extLst>
      <p:ext uri="{BB962C8B-B14F-4D97-AF65-F5344CB8AC3E}">
        <p14:creationId xmlns:p14="http://schemas.microsoft.com/office/powerpoint/2010/main" val="1753306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el 1"/>
          <p:cNvSpPr>
            <a:spLocks noGrp="1"/>
          </p:cNvSpPr>
          <p:nvPr>
            <p:ph type="title"/>
          </p:nvPr>
        </p:nvSpPr>
        <p:spPr>
          <a:xfrm>
            <a:off x="0" y="444500"/>
            <a:ext cx="9226253" cy="368300"/>
          </a:xfrm>
        </p:spPr>
        <p:txBody>
          <a:bodyPr>
            <a:normAutofit fontScale="90000"/>
          </a:bodyPr>
          <a:lstStyle/>
          <a:p>
            <a:r>
              <a:rPr lang="en-US" dirty="0" smtClean="0"/>
              <a:t>Field oriented Control</a:t>
            </a:r>
            <a:endParaRPr lang="en-US" dirty="0"/>
          </a:p>
        </p:txBody>
      </p:sp>
      <p:sp>
        <p:nvSpPr>
          <p:cNvPr id="8" name="Textplatzhalter 2"/>
          <p:cNvSpPr>
            <a:spLocks noGrp="1"/>
          </p:cNvSpPr>
          <p:nvPr>
            <p:ph type="body" idx="1"/>
          </p:nvPr>
        </p:nvSpPr>
        <p:spPr>
          <a:xfrm>
            <a:off x="0" y="1053306"/>
            <a:ext cx="9906000" cy="332584"/>
          </a:xfrm>
        </p:spPr>
        <p:txBody>
          <a:bodyPr/>
          <a:lstStyle/>
          <a:p>
            <a:r>
              <a:rPr lang="en-US" dirty="0" smtClean="0"/>
              <a:t>… from another angle</a:t>
            </a:r>
            <a:endParaRPr lang="en-US" dirty="0"/>
          </a:p>
        </p:txBody>
      </p:sp>
      <p:sp>
        <p:nvSpPr>
          <p:cNvPr id="9" name="Inhaltsplatzhalter 3"/>
          <p:cNvSpPr>
            <a:spLocks noGrp="1"/>
          </p:cNvSpPr>
          <p:nvPr>
            <p:ph sz="half" idx="2"/>
          </p:nvPr>
        </p:nvSpPr>
        <p:spPr>
          <a:xfrm>
            <a:off x="0" y="1396999"/>
            <a:ext cx="9906000" cy="5127376"/>
          </a:xfrm>
        </p:spPr>
        <p:txBody>
          <a:bodyPr>
            <a:normAutofit/>
          </a:bodyPr>
          <a:lstStyle/>
          <a:p>
            <a:pPr lvl="1"/>
            <a:r>
              <a:rPr lang="en-US" dirty="0" smtClean="0"/>
              <a:t>Substitution of flux</a:t>
            </a:r>
          </a:p>
          <a:p>
            <a:pPr lvl="1"/>
            <a:endParaRPr lang="en-US" dirty="0" smtClean="0"/>
          </a:p>
          <a:p>
            <a:pPr lvl="1"/>
            <a:endParaRPr lang="en-US" dirty="0" smtClean="0"/>
          </a:p>
          <a:p>
            <a:pPr marL="457200" lvl="1" indent="0">
              <a:buNone/>
            </a:pPr>
            <a:r>
              <a:rPr lang="en-US" dirty="0" smtClean="0"/>
              <a:t>	with</a:t>
            </a:r>
          </a:p>
          <a:p>
            <a:pPr marL="457200" lvl="1" indent="0">
              <a:buNone/>
            </a:pPr>
            <a:endParaRPr lang="en-US" dirty="0" smtClean="0"/>
          </a:p>
          <a:p>
            <a:pPr marL="457200" lvl="1" indent="0">
              <a:buNone/>
            </a:pPr>
            <a:endParaRPr lang="en-US" dirty="0" smtClean="0"/>
          </a:p>
          <a:p>
            <a:pPr marL="457200" lvl="1" indent="0">
              <a:buNone/>
            </a:pPr>
            <a:endParaRPr lang="en-US" dirty="0" smtClean="0"/>
          </a:p>
          <a:p>
            <a:pPr marL="457200" lvl="1" indent="0">
              <a:buNone/>
            </a:pPr>
            <a:r>
              <a:rPr lang="en-US" dirty="0" smtClean="0"/>
              <a:t>	follows </a:t>
            </a:r>
          </a:p>
        </p:txBody>
      </p:sp>
      <p:sp>
        <p:nvSpPr>
          <p:cNvPr id="2" name="Foliennummernplatzhalter 1"/>
          <p:cNvSpPr>
            <a:spLocks noGrp="1"/>
          </p:cNvSpPr>
          <p:nvPr>
            <p:ph type="sldNum" sz="quarter" idx="12"/>
          </p:nvPr>
        </p:nvSpPr>
        <p:spPr/>
        <p:txBody>
          <a:bodyPr/>
          <a:lstStyle/>
          <a:p>
            <a:fld id="{32F36B79-3ACB-4ABE-9496-E272B2366BFF}" type="slidenum">
              <a:rPr lang="en-US" smtClean="0"/>
              <a:pPr/>
              <a:t>26</a:t>
            </a:fld>
            <a:endParaRPr lang="en-US" dirty="0"/>
          </a:p>
        </p:txBody>
      </p:sp>
      <p:grpSp>
        <p:nvGrpSpPr>
          <p:cNvPr id="14" name="Gruppieren 13"/>
          <p:cNvGrpSpPr/>
          <p:nvPr/>
        </p:nvGrpSpPr>
        <p:grpSpPr>
          <a:xfrm>
            <a:off x="7940277" y="1188991"/>
            <a:ext cx="1601670" cy="1591680"/>
            <a:chOff x="7942692" y="3625008"/>
            <a:chExt cx="1601670" cy="1591680"/>
          </a:xfrm>
        </p:grpSpPr>
        <p:grpSp>
          <p:nvGrpSpPr>
            <p:cNvPr id="10" name="Gruppieren 9"/>
            <p:cNvGrpSpPr/>
            <p:nvPr/>
          </p:nvGrpSpPr>
          <p:grpSpPr>
            <a:xfrm>
              <a:off x="8346607" y="3625008"/>
              <a:ext cx="1197755" cy="1591680"/>
              <a:chOff x="8346607" y="3625008"/>
              <a:chExt cx="1197755" cy="1591680"/>
            </a:xfrm>
          </p:grpSpPr>
          <p:grpSp>
            <p:nvGrpSpPr>
              <p:cNvPr id="116" name="Gruppieren 115"/>
              <p:cNvGrpSpPr/>
              <p:nvPr/>
            </p:nvGrpSpPr>
            <p:grpSpPr>
              <a:xfrm rot="18000000">
                <a:off x="8365588" y="4377416"/>
                <a:ext cx="429277" cy="429277"/>
                <a:chOff x="7195361" y="4728335"/>
                <a:chExt cx="527712" cy="527712"/>
              </a:xfrm>
            </p:grpSpPr>
            <p:sp>
              <p:nvSpPr>
                <p:cNvPr id="117" name="Bogen 116"/>
                <p:cNvSpPr/>
                <p:nvPr/>
              </p:nvSpPr>
              <p:spPr>
                <a:xfrm>
                  <a:off x="7234934" y="4767907"/>
                  <a:ext cx="448566" cy="448566"/>
                </a:xfrm>
                <a:prstGeom prst="arc">
                  <a:avLst>
                    <a:gd name="adj1" fmla="val 16200000"/>
                    <a:gd name="adj2" fmla="val 203199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8" name="Bogen 117"/>
                <p:cNvSpPr/>
                <p:nvPr/>
              </p:nvSpPr>
              <p:spPr>
                <a:xfrm>
                  <a:off x="7266618" y="4799591"/>
                  <a:ext cx="385198" cy="385198"/>
                </a:xfrm>
                <a:prstGeom prst="arc">
                  <a:avLst>
                    <a:gd name="adj1" fmla="val 16200000"/>
                    <a:gd name="adj2" fmla="val 1956982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9" name="Bogen 118"/>
                <p:cNvSpPr/>
                <p:nvPr/>
              </p:nvSpPr>
              <p:spPr>
                <a:xfrm>
                  <a:off x="7195361" y="4728335"/>
                  <a:ext cx="527712" cy="52771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3" name="Gruppieren 12"/>
              <p:cNvGrpSpPr/>
              <p:nvPr/>
            </p:nvGrpSpPr>
            <p:grpSpPr>
              <a:xfrm rot="7200000">
                <a:off x="8346607" y="4384496"/>
                <a:ext cx="429277" cy="429277"/>
                <a:chOff x="7195361" y="4728335"/>
                <a:chExt cx="527712" cy="527712"/>
              </a:xfrm>
            </p:grpSpPr>
            <p:sp>
              <p:nvSpPr>
                <p:cNvPr id="12" name="Bogen 11"/>
                <p:cNvSpPr/>
                <p:nvPr/>
              </p:nvSpPr>
              <p:spPr>
                <a:xfrm>
                  <a:off x="7234934" y="4767909"/>
                  <a:ext cx="448566" cy="448566"/>
                </a:xfrm>
                <a:prstGeom prst="arc">
                  <a:avLst>
                    <a:gd name="adj1" fmla="val 16200000"/>
                    <a:gd name="adj2" fmla="val 2044442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4" name="Bogen 113"/>
                <p:cNvSpPr/>
                <p:nvPr/>
              </p:nvSpPr>
              <p:spPr>
                <a:xfrm>
                  <a:off x="7266618" y="4799593"/>
                  <a:ext cx="385198" cy="385198"/>
                </a:xfrm>
                <a:prstGeom prst="arc">
                  <a:avLst>
                    <a:gd name="adj1" fmla="val 16200000"/>
                    <a:gd name="adj2" fmla="val 1889565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5" name="Bogen 114"/>
                <p:cNvSpPr/>
                <p:nvPr/>
              </p:nvSpPr>
              <p:spPr>
                <a:xfrm>
                  <a:off x="7195361" y="4728335"/>
                  <a:ext cx="527712" cy="52771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78" name="Group 11"/>
              <p:cNvGrpSpPr>
                <a:grpSpLocks/>
              </p:cNvGrpSpPr>
              <p:nvPr/>
            </p:nvGrpSpPr>
            <p:grpSpPr bwMode="auto">
              <a:xfrm rot="1800000">
                <a:off x="8346659" y="4492569"/>
                <a:ext cx="449262" cy="187325"/>
                <a:chOff x="2869" y="2125"/>
                <a:chExt cx="283" cy="118"/>
              </a:xfrm>
            </p:grpSpPr>
            <p:sp>
              <p:nvSpPr>
                <p:cNvPr id="79" name="Rectangle 12"/>
                <p:cNvSpPr>
                  <a:spLocks noChangeArrowheads="1"/>
                </p:cNvSpPr>
                <p:nvPr/>
              </p:nvSpPr>
              <p:spPr bwMode="auto">
                <a:xfrm>
                  <a:off x="2869" y="2125"/>
                  <a:ext cx="283" cy="118"/>
                </a:xfrm>
                <a:prstGeom prst="rect">
                  <a:avLst/>
                </a:prstGeom>
                <a:gradFill rotWithShape="1">
                  <a:gsLst>
                    <a:gs pos="0">
                      <a:schemeClr val="bg1">
                        <a:lumMod val="95000"/>
                      </a:schemeClr>
                    </a:gs>
                    <a:gs pos="100000">
                      <a:schemeClr val="bg1">
                        <a:lumMod val="50000"/>
                      </a:schemeClr>
                    </a:gs>
                  </a:gsLst>
                  <a:lin ang="0" scaled="1"/>
                </a:gradFill>
                <a:ln w="9525">
                  <a:solidFill>
                    <a:schemeClr val="tx1"/>
                  </a:solidFill>
                  <a:miter lim="800000"/>
                  <a:headEnd/>
                  <a:tailEnd/>
                </a:ln>
                <a:effectLst/>
              </p:spPr>
              <p:txBody>
                <a:bodyPr wrap="none" anchor="ctr"/>
                <a:lstStyle/>
                <a:p>
                  <a:endParaRPr lang="en-US" dirty="0"/>
                </a:p>
              </p:txBody>
            </p:sp>
            <p:sp>
              <p:nvSpPr>
                <p:cNvPr id="80" name="Text Box 13"/>
                <p:cNvSpPr txBox="1">
                  <a:spLocks noChangeArrowheads="1"/>
                </p:cNvSpPr>
                <p:nvPr/>
              </p:nvSpPr>
              <p:spPr bwMode="auto">
                <a:xfrm>
                  <a:off x="3098" y="2139"/>
                  <a:ext cx="42" cy="78"/>
                </a:xfrm>
                <a:prstGeom prst="rect">
                  <a:avLst/>
                </a:prstGeom>
                <a:noFill/>
                <a:ln w="9525">
                  <a:noFill/>
                  <a:miter lim="800000"/>
                  <a:headEnd/>
                  <a:tailEnd/>
                </a:ln>
                <a:effectLst/>
              </p:spPr>
              <p:txBody>
                <a:bodyPr wrap="none" lIns="0" tIns="0" rIns="0" bIns="0">
                  <a:spAutoFit/>
                </a:bodyPr>
                <a:lstStyle/>
                <a:p>
                  <a:pPr eaLnBrk="0" hangingPunct="0"/>
                  <a:r>
                    <a:rPr lang="en-US" altLang="ja-JP" sz="800" b="1" dirty="0" smtClean="0">
                      <a:solidFill>
                        <a:schemeClr val="tx1">
                          <a:lumMod val="95000"/>
                          <a:lumOff val="5000"/>
                        </a:schemeClr>
                      </a:solidFill>
                      <a:ea typeface="MS PGothic" pitchFamily="34" charset="-128"/>
                    </a:rPr>
                    <a:t>N</a:t>
                  </a:r>
                  <a:endParaRPr lang="en-US" sz="800" b="1" dirty="0">
                    <a:solidFill>
                      <a:schemeClr val="tx1">
                        <a:lumMod val="95000"/>
                        <a:lumOff val="5000"/>
                      </a:schemeClr>
                    </a:solidFill>
                  </a:endParaRPr>
                </a:p>
              </p:txBody>
            </p:sp>
            <p:sp>
              <p:nvSpPr>
                <p:cNvPr id="81" name="Text Box 14"/>
                <p:cNvSpPr txBox="1">
                  <a:spLocks noChangeArrowheads="1"/>
                </p:cNvSpPr>
                <p:nvPr/>
              </p:nvSpPr>
              <p:spPr bwMode="auto">
                <a:xfrm>
                  <a:off x="2887" y="2139"/>
                  <a:ext cx="30" cy="78"/>
                </a:xfrm>
                <a:prstGeom prst="rect">
                  <a:avLst/>
                </a:prstGeom>
                <a:noFill/>
                <a:ln w="9525">
                  <a:noFill/>
                  <a:miter lim="800000"/>
                  <a:headEnd/>
                  <a:tailEnd/>
                </a:ln>
                <a:effectLst/>
              </p:spPr>
              <p:txBody>
                <a:bodyPr wrap="none" lIns="0" tIns="0" rIns="0" bIns="0">
                  <a:spAutoFit/>
                </a:bodyPr>
                <a:lstStyle/>
                <a:p>
                  <a:pPr eaLnBrk="0" hangingPunct="0"/>
                  <a:r>
                    <a:rPr lang="en-US" altLang="ja-JP" sz="800" b="1" dirty="0" smtClean="0">
                      <a:solidFill>
                        <a:schemeClr val="tx1">
                          <a:lumMod val="95000"/>
                          <a:lumOff val="5000"/>
                        </a:schemeClr>
                      </a:solidFill>
                      <a:ea typeface="MS PGothic" pitchFamily="34" charset="-128"/>
                    </a:rPr>
                    <a:t>S</a:t>
                  </a:r>
                  <a:endParaRPr lang="en-US" sz="800" b="1" dirty="0">
                    <a:solidFill>
                      <a:schemeClr val="tx1">
                        <a:lumMod val="95000"/>
                        <a:lumOff val="5000"/>
                      </a:schemeClr>
                    </a:solidFill>
                  </a:endParaRPr>
                </a:p>
              </p:txBody>
            </p:sp>
          </p:grpSp>
          <p:sp>
            <p:nvSpPr>
              <p:cNvPr id="83" name="Textfeld 82"/>
              <p:cNvSpPr txBox="1"/>
              <p:nvPr/>
            </p:nvSpPr>
            <p:spPr>
              <a:xfrm>
                <a:off x="9083864" y="4847356"/>
                <a:ext cx="306494" cy="369332"/>
              </a:xfrm>
              <a:prstGeom prst="rect">
                <a:avLst/>
              </a:prstGeom>
              <a:noFill/>
            </p:spPr>
            <p:txBody>
              <a:bodyPr wrap="none" rtlCol="0">
                <a:spAutoFit/>
              </a:bodyPr>
              <a:lstStyle/>
              <a:p>
                <a:r>
                  <a:rPr lang="en-US" dirty="0" smtClean="0">
                    <a:ln>
                      <a:solidFill>
                        <a:srgbClr val="7030A0"/>
                      </a:solidFill>
                    </a:ln>
                    <a:solidFill>
                      <a:srgbClr val="7030A0"/>
                    </a:solidFill>
                  </a:rPr>
                  <a:t>d</a:t>
                </a:r>
                <a:endParaRPr lang="en-US" dirty="0">
                  <a:ln>
                    <a:solidFill>
                      <a:srgbClr val="7030A0"/>
                    </a:solidFill>
                  </a:ln>
                  <a:solidFill>
                    <a:srgbClr val="7030A0"/>
                  </a:solidFill>
                </a:endParaRPr>
              </a:p>
            </p:txBody>
          </p:sp>
          <p:sp>
            <p:nvSpPr>
              <p:cNvPr id="87" name="Textfeld 86"/>
              <p:cNvSpPr txBox="1"/>
              <p:nvPr/>
            </p:nvSpPr>
            <p:spPr>
              <a:xfrm>
                <a:off x="8903942" y="3774544"/>
                <a:ext cx="306494" cy="369332"/>
              </a:xfrm>
              <a:prstGeom prst="rect">
                <a:avLst/>
              </a:prstGeom>
              <a:noFill/>
            </p:spPr>
            <p:txBody>
              <a:bodyPr wrap="none" rtlCol="0">
                <a:spAutoFit/>
              </a:bodyPr>
              <a:lstStyle/>
              <a:p>
                <a:r>
                  <a:rPr lang="en-US" dirty="0" smtClean="0">
                    <a:ln>
                      <a:solidFill>
                        <a:srgbClr val="7030A0"/>
                      </a:solidFill>
                    </a:ln>
                    <a:solidFill>
                      <a:srgbClr val="7030A0"/>
                    </a:solidFill>
                  </a:rPr>
                  <a:t>q</a:t>
                </a:r>
                <a:endParaRPr lang="en-US" dirty="0">
                  <a:ln>
                    <a:solidFill>
                      <a:srgbClr val="7030A0"/>
                    </a:solidFill>
                  </a:ln>
                  <a:solidFill>
                    <a:srgbClr val="7030A0"/>
                  </a:solidFill>
                </a:endParaRPr>
              </a:p>
            </p:txBody>
          </p:sp>
          <p:grpSp>
            <p:nvGrpSpPr>
              <p:cNvPr id="100" name="Gruppieren 99"/>
              <p:cNvGrpSpPr/>
              <p:nvPr/>
            </p:nvGrpSpPr>
            <p:grpSpPr>
              <a:xfrm>
                <a:off x="8481454" y="3625008"/>
                <a:ext cx="1062908" cy="1019458"/>
                <a:chOff x="8221703" y="1191938"/>
                <a:chExt cx="1062908" cy="1019458"/>
              </a:xfrm>
            </p:grpSpPr>
            <p:cxnSp>
              <p:nvCxnSpPr>
                <p:cNvPr id="101" name="Gerade Verbindung mit Pfeil 100"/>
                <p:cNvCxnSpPr/>
                <p:nvPr/>
              </p:nvCxnSpPr>
              <p:spPr>
                <a:xfrm>
                  <a:off x="8283254" y="2151275"/>
                  <a:ext cx="727200" cy="0"/>
                </a:xfrm>
                <a:prstGeom prst="straightConnector1">
                  <a:avLst/>
                </a:prstGeom>
                <a:ln w="6350">
                  <a:solidFill>
                    <a:schemeClr val="accent6">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2" name="Gerade Verbindung mit Pfeil 101"/>
                <p:cNvCxnSpPr/>
                <p:nvPr/>
              </p:nvCxnSpPr>
              <p:spPr>
                <a:xfrm rot="-5400000">
                  <a:off x="7921921" y="1793217"/>
                  <a:ext cx="727200" cy="0"/>
                </a:xfrm>
                <a:prstGeom prst="straightConnector1">
                  <a:avLst/>
                </a:prstGeom>
                <a:ln w="6350">
                  <a:solidFill>
                    <a:schemeClr val="accent6">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03" name="Textfeld 102"/>
                <p:cNvSpPr txBox="1"/>
                <p:nvPr/>
              </p:nvSpPr>
              <p:spPr>
                <a:xfrm>
                  <a:off x="8954071" y="1842064"/>
                  <a:ext cx="330540" cy="369332"/>
                </a:xfrm>
                <a:prstGeom prst="rect">
                  <a:avLst/>
                </a:prstGeom>
                <a:noFill/>
              </p:spPr>
              <p:txBody>
                <a:bodyPr wrap="none" rtlCol="0">
                  <a:spAutoFit/>
                </a:bodyPr>
                <a:lstStyle/>
                <a:p>
                  <a:r>
                    <a:rPr lang="en-US" dirty="0" smtClean="0">
                      <a:ln>
                        <a:solidFill>
                          <a:schemeClr val="accent6">
                            <a:lumMod val="75000"/>
                          </a:schemeClr>
                        </a:solidFill>
                      </a:ln>
                      <a:solidFill>
                        <a:schemeClr val="accent6">
                          <a:lumMod val="75000"/>
                        </a:schemeClr>
                      </a:solidFill>
                      <a:latin typeface="Symbol" panose="05050102010706020507" pitchFamily="18" charset="2"/>
                    </a:rPr>
                    <a:t>a</a:t>
                  </a:r>
                  <a:endParaRPr lang="en-US" dirty="0">
                    <a:ln>
                      <a:solidFill>
                        <a:schemeClr val="accent6">
                          <a:lumMod val="75000"/>
                        </a:schemeClr>
                      </a:solidFill>
                    </a:ln>
                    <a:solidFill>
                      <a:schemeClr val="accent6">
                        <a:lumMod val="75000"/>
                      </a:schemeClr>
                    </a:solidFill>
                    <a:latin typeface="Symbol" panose="05050102010706020507" pitchFamily="18" charset="2"/>
                  </a:endParaRPr>
                </a:p>
              </p:txBody>
            </p:sp>
            <p:sp>
              <p:nvSpPr>
                <p:cNvPr id="104" name="Textfeld 103"/>
                <p:cNvSpPr txBox="1"/>
                <p:nvPr/>
              </p:nvSpPr>
              <p:spPr>
                <a:xfrm>
                  <a:off x="8221703" y="1191938"/>
                  <a:ext cx="311304" cy="369332"/>
                </a:xfrm>
                <a:prstGeom prst="rect">
                  <a:avLst/>
                </a:prstGeom>
                <a:noFill/>
              </p:spPr>
              <p:txBody>
                <a:bodyPr wrap="none" rtlCol="0">
                  <a:spAutoFit/>
                </a:bodyPr>
                <a:lstStyle/>
                <a:p>
                  <a:r>
                    <a:rPr lang="en-US" dirty="0" smtClean="0">
                      <a:ln>
                        <a:solidFill>
                          <a:schemeClr val="accent6">
                            <a:lumMod val="75000"/>
                          </a:schemeClr>
                        </a:solidFill>
                      </a:ln>
                      <a:solidFill>
                        <a:schemeClr val="accent6">
                          <a:lumMod val="75000"/>
                        </a:schemeClr>
                      </a:solidFill>
                      <a:latin typeface="Symbol" panose="05050102010706020507" pitchFamily="18" charset="2"/>
                    </a:rPr>
                    <a:t>b</a:t>
                  </a:r>
                  <a:endParaRPr lang="en-US" dirty="0">
                    <a:ln>
                      <a:solidFill>
                        <a:schemeClr val="accent6">
                          <a:lumMod val="75000"/>
                        </a:schemeClr>
                      </a:solidFill>
                    </a:ln>
                    <a:solidFill>
                      <a:schemeClr val="accent6">
                        <a:lumMod val="75000"/>
                      </a:schemeClr>
                    </a:solidFill>
                    <a:latin typeface="Symbol" panose="05050102010706020507" pitchFamily="18" charset="2"/>
                  </a:endParaRPr>
                </a:p>
              </p:txBody>
            </p:sp>
          </p:grpSp>
          <p:grpSp>
            <p:nvGrpSpPr>
              <p:cNvPr id="105" name="Gruppieren 104"/>
              <p:cNvGrpSpPr/>
              <p:nvPr/>
            </p:nvGrpSpPr>
            <p:grpSpPr>
              <a:xfrm rot="1800000">
                <a:off x="8676916" y="4092341"/>
                <a:ext cx="727200" cy="727200"/>
                <a:chOff x="8283254" y="1429617"/>
                <a:chExt cx="727200" cy="727200"/>
              </a:xfrm>
            </p:grpSpPr>
            <p:cxnSp>
              <p:nvCxnSpPr>
                <p:cNvPr id="106" name="Gerade Verbindung mit Pfeil 105"/>
                <p:cNvCxnSpPr/>
                <p:nvPr/>
              </p:nvCxnSpPr>
              <p:spPr>
                <a:xfrm>
                  <a:off x="8283254" y="2151275"/>
                  <a:ext cx="727200" cy="0"/>
                </a:xfrm>
                <a:prstGeom prst="straightConnector1">
                  <a:avLst/>
                </a:prstGeom>
                <a:ln w="635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7" name="Gerade Verbindung mit Pfeil 106"/>
                <p:cNvCxnSpPr/>
                <p:nvPr/>
              </p:nvCxnSpPr>
              <p:spPr>
                <a:xfrm rot="-5400000">
                  <a:off x="7921921" y="1793217"/>
                  <a:ext cx="727200" cy="0"/>
                </a:xfrm>
                <a:prstGeom prst="straightConnector1">
                  <a:avLst/>
                </a:prstGeom>
                <a:ln w="635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grpSp>
          <p:nvGrpSpPr>
            <p:cNvPr id="120" name="Gruppieren 119"/>
            <p:cNvGrpSpPr/>
            <p:nvPr/>
          </p:nvGrpSpPr>
          <p:grpSpPr>
            <a:xfrm rot="7200000">
              <a:off x="7950248" y="3988376"/>
              <a:ext cx="1212595" cy="1212590"/>
              <a:chOff x="7220973" y="4753947"/>
              <a:chExt cx="476487" cy="476487"/>
            </a:xfrm>
          </p:grpSpPr>
          <p:sp>
            <p:nvSpPr>
              <p:cNvPr id="121" name="Bogen 120"/>
              <p:cNvSpPr/>
              <p:nvPr/>
            </p:nvSpPr>
            <p:spPr>
              <a:xfrm>
                <a:off x="7234934" y="4765217"/>
                <a:ext cx="451259" cy="451259"/>
              </a:xfrm>
              <a:prstGeom prst="arc">
                <a:avLst>
                  <a:gd name="adj1" fmla="val 16200000"/>
                  <a:gd name="adj2" fmla="val 16797578"/>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2" name="Bogen 121"/>
              <p:cNvSpPr/>
              <p:nvPr/>
            </p:nvSpPr>
            <p:spPr>
              <a:xfrm>
                <a:off x="7243565" y="4776540"/>
                <a:ext cx="431304" cy="431303"/>
              </a:xfrm>
              <a:prstGeom prst="arc">
                <a:avLst>
                  <a:gd name="adj1" fmla="val 16200000"/>
                  <a:gd name="adj2" fmla="val 16519019"/>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3" name="Bogen 122"/>
              <p:cNvSpPr/>
              <p:nvPr/>
            </p:nvSpPr>
            <p:spPr>
              <a:xfrm>
                <a:off x="7220973" y="4753947"/>
                <a:ext cx="476487" cy="476487"/>
              </a:xfrm>
              <a:prstGeom prst="arc">
                <a:avLst>
                  <a:gd name="adj1" fmla="val 16200000"/>
                  <a:gd name="adj2" fmla="val 17061572"/>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24" name="Gruppieren 123"/>
            <p:cNvGrpSpPr/>
            <p:nvPr/>
          </p:nvGrpSpPr>
          <p:grpSpPr>
            <a:xfrm rot="1800000">
              <a:off x="7942692" y="3983919"/>
              <a:ext cx="1212595" cy="1212590"/>
              <a:chOff x="7220973" y="4753947"/>
              <a:chExt cx="476487" cy="476487"/>
            </a:xfrm>
          </p:grpSpPr>
          <p:sp>
            <p:nvSpPr>
              <p:cNvPr id="125" name="Bogen 124"/>
              <p:cNvSpPr/>
              <p:nvPr/>
            </p:nvSpPr>
            <p:spPr>
              <a:xfrm>
                <a:off x="7234934" y="4765217"/>
                <a:ext cx="451259" cy="451259"/>
              </a:xfrm>
              <a:prstGeom prst="arc">
                <a:avLst>
                  <a:gd name="adj1" fmla="val 16200000"/>
                  <a:gd name="adj2" fmla="val 16797578"/>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6" name="Bogen 125"/>
              <p:cNvSpPr/>
              <p:nvPr/>
            </p:nvSpPr>
            <p:spPr>
              <a:xfrm>
                <a:off x="7243565" y="4776540"/>
                <a:ext cx="431304" cy="431303"/>
              </a:xfrm>
              <a:prstGeom prst="arc">
                <a:avLst>
                  <a:gd name="adj1" fmla="val 16200000"/>
                  <a:gd name="adj2" fmla="val 16519019"/>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7" name="Bogen 126"/>
              <p:cNvSpPr/>
              <p:nvPr/>
            </p:nvSpPr>
            <p:spPr>
              <a:xfrm>
                <a:off x="7220973" y="4753947"/>
                <a:ext cx="476487" cy="476487"/>
              </a:xfrm>
              <a:prstGeom prst="arc">
                <a:avLst>
                  <a:gd name="adj1" fmla="val 16200000"/>
                  <a:gd name="adj2" fmla="val 17061572"/>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mc:AlternateContent xmlns:mc="http://schemas.openxmlformats.org/markup-compatibility/2006" xmlns:a14="http://schemas.microsoft.com/office/drawing/2010/main">
        <mc:Choice Requires="a14">
          <p:sp>
            <p:nvSpPr>
              <p:cNvPr id="109" name="Textfeld 90"/>
              <p:cNvSpPr txBox="1"/>
              <p:nvPr/>
            </p:nvSpPr>
            <p:spPr>
              <a:xfrm>
                <a:off x="1622529" y="1864451"/>
                <a:ext cx="4000967" cy="562462"/>
              </a:xfrm>
              <a:prstGeom prst="rect">
                <a:avLst/>
              </a:prstGeom>
              <a:noFill/>
            </p:spPr>
            <p:txBody>
              <a:bodyPr wrap="non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14:m>
                  <m:oMathPara xmlns:m="http://schemas.openxmlformats.org/officeDocument/2006/math">
                    <m:oMathParaPr>
                      <m:jc m:val="centerGroup"/>
                    </m:oMathParaPr>
                    <m:oMath xmlns:m="http://schemas.openxmlformats.org/officeDocument/2006/math">
                      <m:d>
                        <m:dPr>
                          <m:ctrlPr>
                            <a:rPr lang="en-US" i="1" smtClean="0">
                              <a:solidFill>
                                <a:srgbClr val="7030A0"/>
                              </a:solidFill>
                              <a:latin typeface="Cambria Math" panose="02040503050406030204" pitchFamily="18" charset="0"/>
                            </a:rPr>
                          </m:ctrlPr>
                        </m:dPr>
                        <m:e>
                          <m:m>
                            <m:mPr>
                              <m:mcs>
                                <m:mc>
                                  <m:mcPr>
                                    <m:count m:val="1"/>
                                    <m:mcJc m:val="center"/>
                                  </m:mcPr>
                                </m:mc>
                              </m:mcs>
                              <m:ctrlPr>
                                <a:rPr lang="en-US" i="1" smtClean="0">
                                  <a:solidFill>
                                    <a:srgbClr val="7030A0"/>
                                  </a:solidFill>
                                  <a:latin typeface="Cambria Math" panose="02040503050406030204" pitchFamily="18" charset="0"/>
                                </a:rPr>
                              </m:ctrlPr>
                            </m:mPr>
                            <m:mr>
                              <m:e>
                                <m:sSub>
                                  <m:sSubPr>
                                    <m:ctrlPr>
                                      <a:rPr lang="en-US" i="1">
                                        <a:solidFill>
                                          <a:srgbClr val="7030A0"/>
                                        </a:solidFill>
                                        <a:latin typeface="Cambria Math" panose="02040503050406030204" pitchFamily="18" charset="0"/>
                                      </a:rPr>
                                    </m:ctrlPr>
                                  </m:sSubPr>
                                  <m:e>
                                    <m:r>
                                      <m:rPr>
                                        <m:brk m:alnAt="7"/>
                                      </m:rPr>
                                      <a:rPr lang="en-US" i="1">
                                        <a:solidFill>
                                          <a:srgbClr val="7030A0"/>
                                        </a:solidFill>
                                        <a:latin typeface="Cambria Math" panose="02040503050406030204" pitchFamily="18" charset="0"/>
                                      </a:rPr>
                                      <m:t>𝑢</m:t>
                                    </m:r>
                                  </m:e>
                                  <m:sub>
                                    <m:r>
                                      <m:rPr>
                                        <m:brk m:alnAt="7"/>
                                      </m:rPr>
                                      <a:rPr lang="en-US" b="0" i="1" smtClean="0">
                                        <a:solidFill>
                                          <a:srgbClr val="7030A0"/>
                                        </a:solidFill>
                                        <a:latin typeface="Cambria Math" panose="02040503050406030204" pitchFamily="18" charset="0"/>
                                        <a:ea typeface="Cambria Math" panose="02040503050406030204" pitchFamily="18" charset="0"/>
                                      </a:rPr>
                                      <m:t>𝑑</m:t>
                                    </m:r>
                                  </m:sub>
                                </m:sSub>
                              </m:e>
                            </m:mr>
                            <m:mr>
                              <m:e>
                                <m:sSub>
                                  <m:sSubPr>
                                    <m:ctrlPr>
                                      <a:rPr lang="en-US" b="0" i="1" smtClean="0">
                                        <a:solidFill>
                                          <a:srgbClr val="7030A0"/>
                                        </a:solidFill>
                                        <a:latin typeface="Cambria Math" panose="02040503050406030204" pitchFamily="18" charset="0"/>
                                        <a:ea typeface="Cambria Math" panose="02040503050406030204" pitchFamily="18" charset="0"/>
                                      </a:rPr>
                                    </m:ctrlPr>
                                  </m:sSubPr>
                                  <m:e>
                                    <m:r>
                                      <a:rPr lang="en-US" b="0" i="1" smtClean="0">
                                        <a:solidFill>
                                          <a:srgbClr val="7030A0"/>
                                        </a:solidFill>
                                        <a:latin typeface="Cambria Math" panose="02040503050406030204" pitchFamily="18" charset="0"/>
                                      </a:rPr>
                                      <m:t>𝑢</m:t>
                                    </m:r>
                                  </m:e>
                                  <m:sub>
                                    <m:r>
                                      <a:rPr lang="en-US" b="0" i="1" smtClean="0">
                                        <a:solidFill>
                                          <a:srgbClr val="7030A0"/>
                                        </a:solidFill>
                                        <a:latin typeface="Cambria Math" panose="02040503050406030204" pitchFamily="18" charset="0"/>
                                        <a:ea typeface="Cambria Math" panose="02040503050406030204" pitchFamily="18" charset="0"/>
                                      </a:rPr>
                                      <m:t>𝑞</m:t>
                                    </m:r>
                                  </m:sub>
                                </m:sSub>
                              </m:e>
                            </m:mr>
                          </m:m>
                        </m:e>
                      </m:d>
                      <m:r>
                        <a:rPr lang="en-US" b="0" i="1" smtClean="0">
                          <a:latin typeface="Cambria Math" panose="02040503050406030204" pitchFamily="18" charset="0"/>
                        </a:rPr>
                        <m:t>=</m:t>
                      </m:r>
                      <m:sSub>
                        <m:sSubPr>
                          <m:ctrlPr>
                            <a:rPr lang="en-US" b="0"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𝑠</m:t>
                          </m:r>
                        </m:sub>
                      </m:sSub>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b="0" i="1">
                                        <a:latin typeface="Cambria Math" panose="02040503050406030204" pitchFamily="18" charset="0"/>
                                      </a:rPr>
                                    </m:ctrlPr>
                                  </m:sSubPr>
                                  <m:e>
                                    <m:r>
                                      <a:rPr lang="en-US" b="0" i="1" smtClean="0">
                                        <a:latin typeface="Cambria Math" panose="02040503050406030204" pitchFamily="18" charset="0"/>
                                      </a:rPr>
                                      <m:t>𝑖</m:t>
                                    </m:r>
                                  </m:e>
                                  <m:sub>
                                    <m:r>
                                      <m:rPr>
                                        <m:brk m:alnAt="7"/>
                                      </m:rPr>
                                      <a:rPr lang="en-US" b="0" i="1" smtClean="0">
                                        <a:latin typeface="Cambria Math" panose="02040503050406030204" pitchFamily="18" charset="0"/>
                                        <a:ea typeface="Cambria Math" panose="02040503050406030204" pitchFamily="18" charset="0"/>
                                      </a:rPr>
                                      <m:t>𝑑</m:t>
                                    </m:r>
                                  </m:sub>
                                </m:sSub>
                              </m:e>
                            </m:mr>
                            <m:mr>
                              <m:e>
                                <m:sSub>
                                  <m:sSubPr>
                                    <m:ctrlPr>
                                      <a:rPr lang="en-US" b="0"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𝑞</m:t>
                                    </m:r>
                                  </m:sub>
                                </m:sSub>
                              </m:e>
                            </m:mr>
                          </m:m>
                        </m:e>
                      </m:d>
                      <m:r>
                        <a:rPr lang="en-US" b="0" i="1" smtClean="0">
                          <a:latin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𝑑𝑡</m:t>
                          </m:r>
                        </m:den>
                      </m:f>
                      <m:d>
                        <m:dPr>
                          <m:ctrlPr>
                            <a:rPr lang="en-US" b="0" i="1">
                              <a:latin typeface="Cambria Math" panose="02040503050406030204" pitchFamily="18" charset="0"/>
                            </a:rPr>
                          </m:ctrlPr>
                        </m:dPr>
                        <m:e>
                          <m:m>
                            <m:mPr>
                              <m:mcs>
                                <m:mc>
                                  <m:mcPr>
                                    <m:count m:val="1"/>
                                    <m:mcJc m:val="center"/>
                                  </m:mcPr>
                                </m:mc>
                              </m:mcs>
                              <m:ctrlPr>
                                <a:rPr lang="en-US" b="0" i="1">
                                  <a:latin typeface="Cambria Math" panose="02040503050406030204" pitchFamily="18" charset="0"/>
                                </a:rPr>
                              </m:ctrlPr>
                            </m:mPr>
                            <m:mr>
                              <m:e>
                                <m:sSub>
                                  <m:sSubPr>
                                    <m:ctrlPr>
                                      <a:rPr lang="en-US" i="1">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brk m:alnAt="7"/>
                                      </m:rPr>
                                      <a:rPr lang="en-US" b="0" i="1" smtClean="0">
                                        <a:latin typeface="Cambria Math" panose="02040503050406030204" pitchFamily="18" charset="0"/>
                                        <a:ea typeface="Cambria Math" panose="02040503050406030204" pitchFamily="18" charset="0"/>
                                      </a:rPr>
                                      <m:t>𝑑</m:t>
                                    </m:r>
                                  </m:sub>
                                </m:sSub>
                              </m:e>
                            </m:mr>
                            <m:mr>
                              <m:e>
                                <m:sSub>
                                  <m:sSubPr>
                                    <m:ctrlPr>
                                      <a:rPr lang="en-US" b="0" i="1">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rPr>
                                      <m:t>𝑞</m:t>
                                    </m:r>
                                  </m:sub>
                                </m:sSub>
                              </m:e>
                            </m:mr>
                          </m:m>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m:t>
                      </m:r>
                      <m:d>
                        <m:dPr>
                          <m:ctrlPr>
                            <a:rPr lang="en-US" b="0" i="1">
                              <a:latin typeface="Cambria Math" panose="02040503050406030204" pitchFamily="18" charset="0"/>
                              <a:ea typeface="Cambria Math" panose="02040503050406030204" pitchFamily="18" charset="0"/>
                            </a:rPr>
                          </m:ctrlPr>
                        </m:dPr>
                        <m:e>
                          <m:m>
                            <m:mPr>
                              <m:mcs>
                                <m:mc>
                                  <m:mcPr>
                                    <m:count m:val="1"/>
                                    <m:mcJc m:val="center"/>
                                  </m:mcPr>
                                </m:mc>
                              </m:mcs>
                              <m:ctrlPr>
                                <a:rPr lang="en-US" b="0" i="1">
                                  <a:latin typeface="Cambria Math" panose="02040503050406030204" pitchFamily="18" charset="0"/>
                                  <a:ea typeface="Cambria Math" panose="02040503050406030204" pitchFamily="18" charset="0"/>
                                </a:rPr>
                              </m:ctrlPr>
                            </m:mPr>
                            <m:mr>
                              <m:e>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𝜙</m:t>
                                    </m:r>
                                  </m:e>
                                  <m:sub>
                                    <m:r>
                                      <m:rPr>
                                        <m:brk m:alnAt="7"/>
                                      </m:rPr>
                                      <a:rPr lang="en-US" b="0" i="1" smtClean="0">
                                        <a:latin typeface="Cambria Math" panose="02040503050406030204" pitchFamily="18" charset="0"/>
                                        <a:ea typeface="Cambria Math" panose="02040503050406030204" pitchFamily="18" charset="0"/>
                                      </a:rPr>
                                      <m:t>𝑞</m:t>
                                    </m:r>
                                  </m:sub>
                                </m:sSub>
                              </m:e>
                            </m:mr>
                            <m:mr>
                              <m:e>
                                <m:sSub>
                                  <m:sSubPr>
                                    <m:ctrlPr>
                                      <a:rPr lang="en-US" b="0"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𝑑</m:t>
                                    </m:r>
                                  </m:sub>
                                </m:sSub>
                              </m:e>
                            </m:mr>
                          </m:m>
                        </m:e>
                      </m:d>
                    </m:oMath>
                  </m:oMathPara>
                </a14:m>
                <a:endParaRPr lang="en-US" dirty="0"/>
              </a:p>
            </p:txBody>
          </p:sp>
        </mc:Choice>
        <mc:Fallback xmlns="">
          <p:sp>
            <p:nvSpPr>
              <p:cNvPr id="109" name="Textfeld 90"/>
              <p:cNvSpPr txBox="1">
                <a:spLocks noRot="1" noChangeAspect="1" noMove="1" noResize="1" noEditPoints="1" noAdjustHandles="1" noChangeArrowheads="1" noChangeShapeType="1" noTextEdit="1"/>
              </p:cNvSpPr>
              <p:nvPr/>
            </p:nvSpPr>
            <p:spPr>
              <a:xfrm>
                <a:off x="1622529" y="1864451"/>
                <a:ext cx="4000967" cy="56246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Textfeld 90"/>
              <p:cNvSpPr txBox="1"/>
              <p:nvPr/>
            </p:nvSpPr>
            <p:spPr>
              <a:xfrm>
                <a:off x="1546478" y="3130600"/>
                <a:ext cx="3434658" cy="551048"/>
              </a:xfrm>
              <a:prstGeom prst="rect">
                <a:avLst/>
              </a:prstGeom>
              <a:noFill/>
            </p:spPr>
            <p:txBody>
              <a:bodyPr wrap="non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brk m:alnAt="7"/>
                                      </m:rPr>
                                      <a:rPr lang="en-US" i="1">
                                        <a:latin typeface="Cambria Math" panose="02040503050406030204" pitchFamily="18" charset="0"/>
                                        <a:ea typeface="Cambria Math" panose="02040503050406030204" pitchFamily="18" charset="0"/>
                                      </a:rPr>
                                      <m:t>𝑑</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a:rPr lang="en-US" i="1">
                                        <a:latin typeface="Cambria Math" panose="02040503050406030204" pitchFamily="18" charset="0"/>
                                      </a:rPr>
                                      <m:t>𝑞</m:t>
                                    </m:r>
                                  </m:sub>
                                </m:sSub>
                              </m:e>
                            </m:mr>
                          </m:m>
                        </m:e>
                      </m:d>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𝐿</m:t>
                                    </m:r>
                                  </m:e>
                                  <m:sub>
                                    <m:r>
                                      <m:rPr>
                                        <m:brk m:alnAt="7"/>
                                      </m:rPr>
                                      <a:rPr lang="en-US" b="0" i="1" smtClean="0">
                                        <a:latin typeface="Cambria Math" panose="02040503050406030204" pitchFamily="18" charset="0"/>
                                      </a:rPr>
                                      <m:t>𝑑</m:t>
                                    </m:r>
                                  </m:sub>
                                </m:sSub>
                              </m:e>
                              <m:e>
                                <m:r>
                                  <a:rPr lang="en-US" b="0" i="1" smtClean="0">
                                    <a:latin typeface="Cambria Math" panose="02040503050406030204" pitchFamily="18" charset="0"/>
                                  </a:rPr>
                                  <m:t>0</m:t>
                                </m:r>
                              </m:e>
                            </m:mr>
                            <m:mr>
                              <m:e>
                                <m:r>
                                  <a:rPr lang="en-US" b="0" i="1" smtClean="0">
                                    <a:latin typeface="Cambria Math" panose="02040503050406030204" pitchFamily="18" charset="0"/>
                                  </a:rPr>
                                  <m:t>0</m:t>
                                </m:r>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𝑞</m:t>
                                    </m:r>
                                  </m:sub>
                                </m:sSub>
                              </m:e>
                            </m:mr>
                          </m:m>
                        </m:e>
                      </m:d>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𝑖</m:t>
                                    </m:r>
                                  </m:e>
                                  <m:sub>
                                    <m:r>
                                      <m:rPr>
                                        <m:brk m:alnAt="7"/>
                                      </m:rPr>
                                      <a:rPr lang="en-US" b="0" i="1" smtClean="0">
                                        <a:latin typeface="Cambria Math" panose="02040503050406030204" pitchFamily="18" charset="0"/>
                                        <a:ea typeface="Cambria Math" panose="02040503050406030204" pitchFamily="18" charset="0"/>
                                      </a:rPr>
                                      <m:t>𝑑</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𝑞</m:t>
                                    </m:r>
                                  </m:sub>
                                </m:sSub>
                              </m:e>
                            </m:mr>
                          </m:m>
                        </m:e>
                      </m:d>
                      <m:r>
                        <a:rPr lang="en-US" b="0" i="1" smtClean="0">
                          <a:latin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𝜙</m:t>
                                    </m:r>
                                  </m:e>
                                  <m:sub>
                                    <m:r>
                                      <m:rPr>
                                        <m:brk m:alnAt="7"/>
                                      </m:rP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𝑀</m:t>
                                    </m:r>
                                  </m:sub>
                                </m:sSub>
                              </m:e>
                            </m:mr>
                            <m:mr>
                              <m:e>
                                <m:r>
                                  <a:rPr lang="en-US" i="1" smtClean="0">
                                    <a:latin typeface="Cambria Math" panose="02040503050406030204" pitchFamily="18" charset="0"/>
                                  </a:rPr>
                                  <m:t>0</m:t>
                                </m:r>
                              </m:e>
                            </m:mr>
                          </m:m>
                        </m:e>
                      </m:d>
                    </m:oMath>
                  </m:oMathPara>
                </a14:m>
                <a:endParaRPr lang="en-US" dirty="0"/>
              </a:p>
            </p:txBody>
          </p:sp>
        </mc:Choice>
        <mc:Fallback xmlns="">
          <p:sp>
            <p:nvSpPr>
              <p:cNvPr id="112" name="Textfeld 90"/>
              <p:cNvSpPr txBox="1">
                <a:spLocks noRot="1" noChangeAspect="1" noMove="1" noResize="1" noEditPoints="1" noAdjustHandles="1" noChangeArrowheads="1" noChangeShapeType="1" noTextEdit="1"/>
              </p:cNvSpPr>
              <p:nvPr/>
            </p:nvSpPr>
            <p:spPr>
              <a:xfrm>
                <a:off x="1546478" y="3130600"/>
                <a:ext cx="3434658" cy="551048"/>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feld 90"/>
              <p:cNvSpPr txBox="1"/>
              <p:nvPr/>
            </p:nvSpPr>
            <p:spPr>
              <a:xfrm>
                <a:off x="1546478" y="4652621"/>
                <a:ext cx="6050887" cy="560346"/>
              </a:xfrm>
              <a:prstGeom prst="rect">
                <a:avLst/>
              </a:prstGeom>
              <a:noFill/>
            </p:spPr>
            <p:txBody>
              <a:bodyPr wrap="non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14:m>
                  <m:oMathPara xmlns:m="http://schemas.openxmlformats.org/officeDocument/2006/math">
                    <m:oMathParaPr>
                      <m:jc m:val="centerGroup"/>
                    </m:oMathParaPr>
                    <m:oMath xmlns:m="http://schemas.openxmlformats.org/officeDocument/2006/math">
                      <m:d>
                        <m:dPr>
                          <m:ctrlPr>
                            <a:rPr lang="en-US" i="1" smtClean="0">
                              <a:solidFill>
                                <a:srgbClr val="7030A0"/>
                              </a:solidFill>
                              <a:latin typeface="Cambria Math" panose="02040503050406030204" pitchFamily="18" charset="0"/>
                            </a:rPr>
                          </m:ctrlPr>
                        </m:dPr>
                        <m:e>
                          <m:m>
                            <m:mPr>
                              <m:mcs>
                                <m:mc>
                                  <m:mcPr>
                                    <m:count m:val="1"/>
                                    <m:mcJc m:val="center"/>
                                  </m:mcPr>
                                </m:mc>
                              </m:mcs>
                              <m:ctrlPr>
                                <a:rPr lang="en-US" i="1" smtClean="0">
                                  <a:solidFill>
                                    <a:srgbClr val="7030A0"/>
                                  </a:solidFill>
                                  <a:latin typeface="Cambria Math" panose="02040503050406030204" pitchFamily="18" charset="0"/>
                                </a:rPr>
                              </m:ctrlPr>
                            </m:mPr>
                            <m:mr>
                              <m:e>
                                <m:sSub>
                                  <m:sSubPr>
                                    <m:ctrlPr>
                                      <a:rPr lang="en-US" i="1">
                                        <a:solidFill>
                                          <a:srgbClr val="7030A0"/>
                                        </a:solidFill>
                                        <a:latin typeface="Cambria Math" panose="02040503050406030204" pitchFamily="18" charset="0"/>
                                      </a:rPr>
                                    </m:ctrlPr>
                                  </m:sSubPr>
                                  <m:e>
                                    <m:r>
                                      <m:rPr>
                                        <m:brk m:alnAt="7"/>
                                      </m:rPr>
                                      <a:rPr lang="en-US" i="1">
                                        <a:solidFill>
                                          <a:srgbClr val="7030A0"/>
                                        </a:solidFill>
                                        <a:latin typeface="Cambria Math" panose="02040503050406030204" pitchFamily="18" charset="0"/>
                                      </a:rPr>
                                      <m:t>𝑢</m:t>
                                    </m:r>
                                  </m:e>
                                  <m:sub>
                                    <m:r>
                                      <m:rPr>
                                        <m:brk m:alnAt="7"/>
                                      </m:rPr>
                                      <a:rPr lang="en-US" b="0" i="1" smtClean="0">
                                        <a:solidFill>
                                          <a:srgbClr val="7030A0"/>
                                        </a:solidFill>
                                        <a:latin typeface="Cambria Math" panose="02040503050406030204" pitchFamily="18" charset="0"/>
                                        <a:ea typeface="Cambria Math" panose="02040503050406030204" pitchFamily="18" charset="0"/>
                                      </a:rPr>
                                      <m:t>𝑑</m:t>
                                    </m:r>
                                  </m:sub>
                                </m:sSub>
                              </m:e>
                            </m:mr>
                            <m:mr>
                              <m:e>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𝑢</m:t>
                                    </m:r>
                                  </m:e>
                                  <m:sub>
                                    <m:r>
                                      <a:rPr lang="en-US" b="0" i="1" smtClean="0">
                                        <a:solidFill>
                                          <a:srgbClr val="7030A0"/>
                                        </a:solidFill>
                                        <a:latin typeface="Cambria Math" panose="02040503050406030204" pitchFamily="18" charset="0"/>
                                        <a:ea typeface="Cambria Math" panose="02040503050406030204" pitchFamily="18" charset="0"/>
                                      </a:rPr>
                                      <m:t>𝑞</m:t>
                                    </m:r>
                                  </m:sub>
                                </m:sSub>
                              </m:e>
                            </m:mr>
                          </m:m>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𝑠</m:t>
                          </m:r>
                        </m:sub>
                      </m:sSub>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𝑖</m:t>
                                    </m:r>
                                  </m:e>
                                  <m:sub>
                                    <m:r>
                                      <m:rPr>
                                        <m:brk m:alnAt="7"/>
                                      </m:rPr>
                                      <a:rPr lang="en-US" b="0" i="1" smtClean="0">
                                        <a:latin typeface="Cambria Math" panose="02040503050406030204" pitchFamily="18" charset="0"/>
                                        <a:ea typeface="Cambria Math" panose="02040503050406030204" pitchFamily="18" charset="0"/>
                                      </a:rPr>
                                      <m:t>𝑑</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𝑞</m:t>
                                    </m:r>
                                  </m:sub>
                                </m:sSub>
                              </m:e>
                            </m:mr>
                          </m:m>
                        </m:e>
                      </m:d>
                      <m:r>
                        <a:rPr lang="en-US" b="0" i="1" smtClean="0">
                          <a:latin typeface="Cambria Math" panose="02040503050406030204" pitchFamily="18" charset="0"/>
                        </a:rPr>
                        <m:t>+</m:t>
                      </m:r>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m:rPr>
                                        <m:brk m:alnAt="7"/>
                                      </m:rPr>
                                      <a:rPr lang="en-US" i="1">
                                        <a:latin typeface="Cambria Math" panose="02040503050406030204" pitchFamily="18" charset="0"/>
                                      </a:rPr>
                                      <m:t>𝐿</m:t>
                                    </m:r>
                                  </m:e>
                                  <m:sub>
                                    <m:r>
                                      <m:rPr>
                                        <m:brk m:alnAt="7"/>
                                      </m:rPr>
                                      <a:rPr lang="en-US" i="1">
                                        <a:latin typeface="Cambria Math" panose="02040503050406030204" pitchFamily="18" charset="0"/>
                                      </a:rPr>
                                      <m:t>𝑑</m:t>
                                    </m:r>
                                  </m:sub>
                                </m:sSub>
                              </m:e>
                              <m:e>
                                <m:r>
                                  <a:rPr lang="en-US" i="1">
                                    <a:latin typeface="Cambria Math" panose="02040503050406030204" pitchFamily="18" charset="0"/>
                                  </a:rPr>
                                  <m:t>0</m:t>
                                </m:r>
                              </m:e>
                            </m:mr>
                            <m:mr>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𝑞</m:t>
                                    </m:r>
                                  </m:sub>
                                </m:sSub>
                              </m:e>
                            </m:mr>
                          </m:m>
                        </m:e>
                      </m:d>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𝑑𝑡</m:t>
                          </m:r>
                        </m:den>
                      </m:f>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𝑖</m:t>
                                    </m:r>
                                  </m:e>
                                  <m:sub>
                                    <m:r>
                                      <m:rPr>
                                        <m:brk m:alnAt="7"/>
                                      </m:rPr>
                                      <a:rPr lang="en-US" i="1">
                                        <a:latin typeface="Cambria Math" panose="02040503050406030204" pitchFamily="18" charset="0"/>
                                        <a:ea typeface="Cambria Math" panose="02040503050406030204" pitchFamily="18" charset="0"/>
                                      </a:rPr>
                                      <m:t>𝑑</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ea typeface="Cambria Math" panose="02040503050406030204" pitchFamily="18" charset="0"/>
                                      </a:rPr>
                                      <m:t>𝑞</m:t>
                                    </m:r>
                                  </m:sub>
                                </m:sSub>
                              </m:e>
                            </m:mr>
                          </m:m>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e>
                                  <m:sub>
                                    <m:r>
                                      <m:rPr>
                                        <m:brk m:alnAt="7"/>
                                      </m:rPr>
                                      <a:rPr lang="en-US" b="0" i="1" smtClean="0">
                                        <a:latin typeface="Cambria Math" panose="02040503050406030204" pitchFamily="18" charset="0"/>
                                        <a:ea typeface="Cambria Math" panose="02040503050406030204" pitchFamily="18" charset="0"/>
                                      </a:rPr>
                                      <m:t>𝑞</m:t>
                                    </m:r>
                                  </m:sub>
                                </m:sSub>
                                <m:r>
                                  <a:rPr lang="en-US"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𝑞</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𝐿</m:t>
                                    </m:r>
                                  </m:e>
                                  <m:sub>
                                    <m:r>
                                      <a:rPr lang="en-US" b="0" i="1" smtClean="0">
                                        <a:latin typeface="Cambria Math" panose="02040503050406030204" pitchFamily="18" charset="0"/>
                                        <a:ea typeface="Cambria Math" panose="02040503050406030204" pitchFamily="18" charset="0"/>
                                      </a:rPr>
                                      <m:t>𝑑</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𝑑</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brk m:alnAt="7"/>
                                      </m:rP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𝑀</m:t>
                                    </m:r>
                                  </m:sub>
                                </m:sSub>
                              </m:e>
                            </m:mr>
                          </m:m>
                        </m:e>
                      </m:d>
                    </m:oMath>
                  </m:oMathPara>
                </a14:m>
                <a:endParaRPr lang="en-US" dirty="0"/>
              </a:p>
            </p:txBody>
          </p:sp>
        </mc:Choice>
        <mc:Fallback xmlns="">
          <p:sp>
            <p:nvSpPr>
              <p:cNvPr id="113" name="Textfeld 90"/>
              <p:cNvSpPr txBox="1">
                <a:spLocks noRot="1" noChangeAspect="1" noMove="1" noResize="1" noEditPoints="1" noAdjustHandles="1" noChangeArrowheads="1" noChangeShapeType="1" noTextEdit="1"/>
              </p:cNvSpPr>
              <p:nvPr/>
            </p:nvSpPr>
            <p:spPr>
              <a:xfrm>
                <a:off x="1546478" y="4652621"/>
                <a:ext cx="6050887" cy="560346"/>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69461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0" y="444500"/>
            <a:ext cx="9226253" cy="368300"/>
          </a:xfrm>
        </p:spPr>
        <p:txBody>
          <a:bodyPr>
            <a:normAutofit fontScale="90000"/>
          </a:bodyPr>
          <a:lstStyle/>
          <a:p>
            <a:r>
              <a:rPr lang="en-US" dirty="0" smtClean="0"/>
              <a:t>Field oriented Control</a:t>
            </a:r>
            <a:endParaRPr lang="en-US" dirty="0"/>
          </a:p>
        </p:txBody>
      </p:sp>
      <p:sp>
        <p:nvSpPr>
          <p:cNvPr id="8" name="Textplatzhalter 2"/>
          <p:cNvSpPr>
            <a:spLocks noGrp="1"/>
          </p:cNvSpPr>
          <p:nvPr>
            <p:ph type="body" idx="1"/>
          </p:nvPr>
        </p:nvSpPr>
        <p:spPr>
          <a:xfrm>
            <a:off x="0" y="1053306"/>
            <a:ext cx="9906000" cy="332584"/>
          </a:xfrm>
        </p:spPr>
        <p:txBody>
          <a:bodyPr/>
          <a:lstStyle/>
          <a:p>
            <a:r>
              <a:rPr lang="en-US" dirty="0" smtClean="0"/>
              <a:t>Two Types of Forces</a:t>
            </a:r>
            <a:endParaRPr lang="en-US" dirty="0"/>
          </a:p>
        </p:txBody>
      </p:sp>
      <mc:AlternateContent xmlns:mc="http://schemas.openxmlformats.org/markup-compatibility/2006" xmlns:a14="http://schemas.microsoft.com/office/drawing/2010/main">
        <mc:Choice Requires="a14">
          <p:sp>
            <p:nvSpPr>
              <p:cNvPr id="9" name="Inhaltsplatzhalter 3"/>
              <p:cNvSpPr>
                <a:spLocks noGrp="1"/>
              </p:cNvSpPr>
              <p:nvPr>
                <p:ph sz="half" idx="2"/>
              </p:nvPr>
            </p:nvSpPr>
            <p:spPr>
              <a:xfrm>
                <a:off x="0" y="1396999"/>
                <a:ext cx="9906000" cy="5011030"/>
              </a:xfrm>
            </p:spPr>
            <p:txBody>
              <a:bodyPr>
                <a:normAutofit/>
              </a:bodyPr>
              <a:lstStyle/>
              <a:p>
                <a:pPr lvl="1"/>
                <a:r>
                  <a:rPr lang="en-US" dirty="0" smtClean="0"/>
                  <a:t>Analysis of </a:t>
                </a:r>
                <a:r>
                  <a:rPr lang="en-US" dirty="0"/>
                  <a:t>v</a:t>
                </a:r>
                <a:r>
                  <a:rPr lang="en-US" dirty="0" smtClean="0"/>
                  <a:t>oltage terms</a:t>
                </a:r>
              </a:p>
              <a:p>
                <a:pPr lvl="1"/>
                <a:endParaRPr lang="en-US" dirty="0"/>
              </a:p>
              <a:p>
                <a:pPr marL="457200" lvl="1" indent="0">
                  <a:buNone/>
                </a:pPr>
                <a:endParaRPr lang="en-US" dirty="0"/>
              </a:p>
              <a:p>
                <a:pPr marL="457200" lvl="1" indent="0">
                  <a:buNone/>
                </a:pPr>
                <a:endParaRPr lang="en-US" sz="400" dirty="0"/>
              </a:p>
              <a:p>
                <a:pPr lvl="1"/>
                <a:r>
                  <a:rPr lang="en-US" dirty="0" smtClean="0"/>
                  <a:t>Derivation of </a:t>
                </a:r>
                <a:r>
                  <a:rPr lang="en-US" dirty="0"/>
                  <a:t>t</a:t>
                </a:r>
                <a:r>
                  <a:rPr lang="en-US" dirty="0" smtClean="0"/>
                  <a:t>orque</a:t>
                </a:r>
              </a:p>
              <a:p>
                <a:pPr marL="457200" lvl="1" indent="0">
                  <a:buNone/>
                </a:pPr>
                <a:endParaRPr lang="en-US" dirty="0" smtClean="0"/>
              </a:p>
              <a:p>
                <a:pPr marL="457200" lvl="1" indent="0">
                  <a:buNone/>
                </a:pPr>
                <a:endParaRPr lang="en-US" sz="400" dirty="0" smtClean="0"/>
              </a:p>
              <a:p>
                <a:pPr marL="457200" lvl="1" indent="0">
                  <a:buNone/>
                </a:pPr>
                <a:endParaRPr lang="en-US" sz="400" dirty="0"/>
              </a:p>
              <a:p>
                <a:pPr lvl="1"/>
                <a:r>
                  <a:rPr lang="en-US" dirty="0" smtClean="0"/>
                  <a:t>Torque generation by</a:t>
                </a:r>
                <a:endParaRPr lang="en-US" dirty="0"/>
              </a:p>
              <a:p>
                <a:pPr marL="914400" lvl="2" indent="0">
                  <a:buNone/>
                  <a:tabLst>
                    <a:tab pos="3227388" algn="l"/>
                  </a:tabLst>
                </a:pPr>
                <a:r>
                  <a:rPr lang="en-US" sz="2400" dirty="0" smtClean="0"/>
                  <a:t>Lorentz force  </a:t>
                </a:r>
                <a:r>
                  <a:rPr lang="en-US" dirty="0" smtClean="0"/>
                  <a:t>(</a:t>
                </a:r>
                <a14:m>
                  <m:oMath xmlns:m="http://schemas.openxmlformats.org/officeDocument/2006/math">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𝑖</m:t>
                        </m:r>
                      </m:e>
                      <m:sub>
                        <m:r>
                          <a:rPr lang="en-US" b="0" i="1" smtClean="0">
                            <a:latin typeface="Cambria Math" panose="02040503050406030204" pitchFamily="18" charset="0"/>
                          </a:rPr>
                          <m:t>𝑞</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brk m:alnAt="7"/>
                          </m:rP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𝑀</m:t>
                        </m:r>
                      </m:sub>
                    </m:sSub>
                  </m:oMath>
                </a14:m>
                <a:r>
                  <a:rPr lang="en-US" dirty="0" smtClean="0"/>
                  <a:t>) 	</a:t>
                </a:r>
                <a:r>
                  <a:rPr lang="en-US" sz="2400" dirty="0" smtClean="0"/>
                  <a:t>Reluctance force  </a:t>
                </a:r>
                <a:r>
                  <a:rPr lang="en-US" dirty="0" smtClean="0"/>
                  <a:t>(</a:t>
                </a:r>
                <a14:m>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i="1">
                            <a:latin typeface="Cambria Math" panose="02040503050406030204" pitchFamily="18" charset="0"/>
                            <a:ea typeface="Cambria Math" panose="02040503050406030204" pitchFamily="18" charset="0"/>
                          </a:rPr>
                          <m:t>𝑞</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i="1">
                            <a:latin typeface="Cambria Math" panose="02040503050406030204" pitchFamily="18" charset="0"/>
                            <a:ea typeface="Cambria Math" panose="02040503050406030204" pitchFamily="18" charset="0"/>
                          </a:rPr>
                          <m:t>𝑑</m:t>
                        </m:r>
                      </m:sub>
                    </m:sSub>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𝐿</m:t>
                            </m:r>
                          </m:e>
                          <m:sub>
                            <m:r>
                              <a:rPr lang="en-US" i="1">
                                <a:latin typeface="Cambria Math" panose="02040503050406030204" pitchFamily="18" charset="0"/>
                                <a:ea typeface="Cambria Math" panose="02040503050406030204" pitchFamily="18" charset="0"/>
                              </a:rPr>
                              <m:t>𝑑</m:t>
                            </m:r>
                          </m:sub>
                        </m:sSub>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𝐿</m:t>
                            </m:r>
                          </m:e>
                          <m:sub>
                            <m:r>
                              <m:rPr>
                                <m:brk m:alnAt="7"/>
                              </m:rPr>
                              <a:rPr lang="en-US" i="1">
                                <a:latin typeface="Cambria Math" panose="02040503050406030204" pitchFamily="18" charset="0"/>
                                <a:ea typeface="Cambria Math" panose="02040503050406030204" pitchFamily="18" charset="0"/>
                              </a:rPr>
                              <m:t>𝑞</m:t>
                            </m:r>
                          </m:sub>
                        </m:sSub>
                      </m:e>
                    </m:d>
                  </m:oMath>
                </a14:m>
                <a:r>
                  <a:rPr lang="en-US" dirty="0" smtClean="0"/>
                  <a:t>)</a:t>
                </a:r>
                <a:endParaRPr lang="en-US" dirty="0"/>
              </a:p>
            </p:txBody>
          </p:sp>
        </mc:Choice>
        <mc:Fallback xmlns="">
          <p:sp>
            <p:nvSpPr>
              <p:cNvPr id="9" name="Inhaltsplatzhalter 3"/>
              <p:cNvSpPr>
                <a:spLocks noGrp="1" noRot="1" noChangeAspect="1" noMove="1" noResize="1" noEditPoints="1" noAdjustHandles="1" noChangeArrowheads="1" noChangeShapeType="1" noTextEdit="1"/>
              </p:cNvSpPr>
              <p:nvPr>
                <p:ph sz="half" idx="2"/>
              </p:nvPr>
            </p:nvSpPr>
            <p:spPr>
              <a:xfrm>
                <a:off x="0" y="1396999"/>
                <a:ext cx="9906000" cy="5011030"/>
              </a:xfrm>
              <a:blipFill rotWithShape="0">
                <a:blip r:embed="rId3"/>
                <a:stretch>
                  <a:fillRect t="-1703"/>
                </a:stretch>
              </a:blipFill>
            </p:spPr>
            <p:txBody>
              <a:bodyPr/>
              <a:lstStyle/>
              <a:p>
                <a:r>
                  <a:rPr lang="en-US">
                    <a:noFill/>
                  </a:rPr>
                  <a:t> </a:t>
                </a:r>
              </a:p>
            </p:txBody>
          </p:sp>
        </mc:Fallback>
      </mc:AlternateContent>
      <p:sp>
        <p:nvSpPr>
          <p:cNvPr id="2" name="Foliennummernplatzhalter 1"/>
          <p:cNvSpPr>
            <a:spLocks noGrp="1"/>
          </p:cNvSpPr>
          <p:nvPr>
            <p:ph type="sldNum" sz="quarter" idx="12"/>
          </p:nvPr>
        </p:nvSpPr>
        <p:spPr/>
        <p:txBody>
          <a:bodyPr/>
          <a:lstStyle/>
          <a:p>
            <a:fld id="{32F36B79-3ACB-4ABE-9496-E272B2366BFF}" type="slidenum">
              <a:rPr lang="en-US" smtClean="0"/>
              <a:pPr/>
              <a:t>27</a:t>
            </a:fld>
            <a:endParaRPr lang="en-US" dirty="0"/>
          </a:p>
        </p:txBody>
      </p:sp>
      <p:sp>
        <p:nvSpPr>
          <p:cNvPr id="60" name="Pfeil nach oben 59"/>
          <p:cNvSpPr/>
          <p:nvPr/>
        </p:nvSpPr>
        <p:spPr>
          <a:xfrm rot="1800000">
            <a:off x="1964305" y="4506915"/>
            <a:ext cx="465551" cy="1692017"/>
          </a:xfrm>
          <a:prstGeom prst="upArrow">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uppieren 10"/>
          <p:cNvGrpSpPr/>
          <p:nvPr/>
        </p:nvGrpSpPr>
        <p:grpSpPr>
          <a:xfrm rot="1800000">
            <a:off x="4948534" y="4785485"/>
            <a:ext cx="1256214" cy="1256213"/>
            <a:chOff x="-1892968" y="2550695"/>
            <a:chExt cx="1828800" cy="1828800"/>
          </a:xfrm>
        </p:grpSpPr>
        <p:sp>
          <p:nvSpPr>
            <p:cNvPr id="12" name="Ellipse 11"/>
            <p:cNvSpPr/>
            <p:nvPr/>
          </p:nvSpPr>
          <p:spPr>
            <a:xfrm>
              <a:off x="-1892968" y="2550695"/>
              <a:ext cx="1828800" cy="1828800"/>
            </a:xfrm>
            <a:prstGeom prst="ellipse">
              <a:avLst/>
            </a:prstGeom>
            <a:solidFill>
              <a:schemeClr val="bg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hteck 12"/>
            <p:cNvSpPr/>
            <p:nvPr/>
          </p:nvSpPr>
          <p:spPr>
            <a:xfrm>
              <a:off x="-1475874" y="2792936"/>
              <a:ext cx="994611" cy="35292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hteck 13"/>
            <p:cNvSpPr/>
            <p:nvPr/>
          </p:nvSpPr>
          <p:spPr>
            <a:xfrm>
              <a:off x="-1475874" y="3779525"/>
              <a:ext cx="994611" cy="35292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uppieren 53"/>
          <p:cNvGrpSpPr/>
          <p:nvPr/>
        </p:nvGrpSpPr>
        <p:grpSpPr>
          <a:xfrm rot="1800000">
            <a:off x="1534317" y="4785485"/>
            <a:ext cx="1256214" cy="1256213"/>
            <a:chOff x="5486401" y="1396999"/>
            <a:chExt cx="1442454" cy="1442454"/>
          </a:xfrm>
        </p:grpSpPr>
        <p:grpSp>
          <p:nvGrpSpPr>
            <p:cNvPr id="5" name="Gruppieren 4"/>
            <p:cNvGrpSpPr/>
            <p:nvPr/>
          </p:nvGrpSpPr>
          <p:grpSpPr>
            <a:xfrm>
              <a:off x="5486401" y="1396999"/>
              <a:ext cx="1442454" cy="1442454"/>
              <a:chOff x="-1892968" y="2550695"/>
              <a:chExt cx="1828800" cy="1828800"/>
            </a:xfrm>
          </p:grpSpPr>
          <p:sp>
            <p:nvSpPr>
              <p:cNvPr id="3" name="Ellipse 2"/>
              <p:cNvSpPr/>
              <p:nvPr/>
            </p:nvSpPr>
            <p:spPr>
              <a:xfrm>
                <a:off x="-1892968" y="2550695"/>
                <a:ext cx="1828800" cy="1828800"/>
              </a:xfrm>
              <a:prstGeom prst="ellipse">
                <a:avLst/>
              </a:prstGeom>
              <a:no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hteck 3"/>
              <p:cNvSpPr/>
              <p:nvPr/>
            </p:nvSpPr>
            <p:spPr>
              <a:xfrm>
                <a:off x="-1475874" y="2792936"/>
                <a:ext cx="994611" cy="352927"/>
              </a:xfrm>
              <a:prstGeom prst="rect">
                <a:avLst/>
              </a:prstGeom>
              <a:gradFill>
                <a:gsLst>
                  <a:gs pos="0">
                    <a:srgbClr val="FF0000"/>
                  </a:gs>
                  <a:gs pos="100000">
                    <a:srgbClr val="00B050"/>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hteck 9"/>
              <p:cNvSpPr/>
              <p:nvPr/>
            </p:nvSpPr>
            <p:spPr>
              <a:xfrm>
                <a:off x="-1475874" y="3779525"/>
                <a:ext cx="994611" cy="352927"/>
              </a:xfrm>
              <a:prstGeom prst="rect">
                <a:avLst/>
              </a:prstGeom>
              <a:gradFill>
                <a:gsLst>
                  <a:gs pos="0">
                    <a:srgbClr val="FF0000"/>
                  </a:gs>
                  <a:gs pos="100000">
                    <a:srgbClr val="00B050"/>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feld 5"/>
            <p:cNvSpPr txBox="1"/>
            <p:nvPr/>
          </p:nvSpPr>
          <p:spPr>
            <a:xfrm>
              <a:off x="6036860" y="2302799"/>
              <a:ext cx="337208" cy="424088"/>
            </a:xfrm>
            <a:prstGeom prst="rect">
              <a:avLst/>
            </a:prstGeom>
            <a:noFill/>
          </p:spPr>
          <p:txBody>
            <a:bodyPr wrap="none" rtlCol="0">
              <a:spAutoFit/>
            </a:bodyPr>
            <a:lstStyle/>
            <a:p>
              <a:r>
                <a:rPr lang="en-US" b="1" dirty="0" smtClean="0">
                  <a:solidFill>
                    <a:schemeClr val="bg1">
                      <a:lumMod val="95000"/>
                    </a:schemeClr>
                  </a:solidFill>
                </a:rPr>
                <a:t>S</a:t>
              </a:r>
              <a:endParaRPr lang="en-US" b="1" dirty="0">
                <a:solidFill>
                  <a:schemeClr val="bg1">
                    <a:lumMod val="95000"/>
                  </a:schemeClr>
                </a:solidFill>
              </a:endParaRPr>
            </a:p>
          </p:txBody>
        </p:sp>
        <p:sp>
          <p:nvSpPr>
            <p:cNvPr id="53" name="Textfeld 52"/>
            <p:cNvSpPr txBox="1"/>
            <p:nvPr/>
          </p:nvSpPr>
          <p:spPr>
            <a:xfrm>
              <a:off x="6033651" y="1436527"/>
              <a:ext cx="386907" cy="424088"/>
            </a:xfrm>
            <a:prstGeom prst="rect">
              <a:avLst/>
            </a:prstGeom>
            <a:noFill/>
          </p:spPr>
          <p:txBody>
            <a:bodyPr wrap="none" rtlCol="0">
              <a:spAutoFit/>
            </a:bodyPr>
            <a:lstStyle/>
            <a:p>
              <a:r>
                <a:rPr lang="en-US" b="1" dirty="0" smtClean="0">
                  <a:solidFill>
                    <a:schemeClr val="bg1">
                      <a:lumMod val="95000"/>
                    </a:schemeClr>
                  </a:solidFill>
                </a:rPr>
                <a:t>N</a:t>
              </a:r>
              <a:endParaRPr lang="en-US" b="1" dirty="0">
                <a:solidFill>
                  <a:schemeClr val="bg1">
                    <a:lumMod val="95000"/>
                  </a:schemeClr>
                </a:solidFill>
              </a:endParaRPr>
            </a:p>
          </p:txBody>
        </p:sp>
      </p:grpSp>
      <p:cxnSp>
        <p:nvCxnSpPr>
          <p:cNvPr id="58" name="Gerade Verbindung mit Pfeil 57"/>
          <p:cNvCxnSpPr/>
          <p:nvPr/>
        </p:nvCxnSpPr>
        <p:spPr>
          <a:xfrm>
            <a:off x="7256875" y="5429837"/>
            <a:ext cx="17519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8286928" y="5381919"/>
            <a:ext cx="876074" cy="461665"/>
          </a:xfrm>
          <a:prstGeom prst="rect">
            <a:avLst/>
          </a:prstGeom>
          <a:noFill/>
        </p:spPr>
        <p:txBody>
          <a:bodyPr wrap="none" rtlCol="0">
            <a:spAutoFit/>
          </a:bodyPr>
          <a:lstStyle/>
          <a:p>
            <a:r>
              <a:rPr lang="en-US" sz="2400" b="1" dirty="0" err="1" smtClean="0">
                <a:solidFill>
                  <a:srgbClr val="0070C0"/>
                </a:solidFill>
              </a:rPr>
              <a:t>B</a:t>
            </a:r>
            <a:r>
              <a:rPr lang="en-US" sz="2400" b="1" baseline="-25000" dirty="0" err="1" smtClean="0">
                <a:solidFill>
                  <a:srgbClr val="0070C0"/>
                </a:solidFill>
              </a:rPr>
              <a:t>Stator</a:t>
            </a:r>
            <a:endParaRPr lang="en-US" sz="2400" b="1" dirty="0">
              <a:solidFill>
                <a:srgbClr val="0070C0"/>
              </a:solidFill>
            </a:endParaRPr>
          </a:p>
        </p:txBody>
      </p:sp>
      <p:sp>
        <p:nvSpPr>
          <p:cNvPr id="61" name="Pfeil nach oben 60"/>
          <p:cNvSpPr/>
          <p:nvPr/>
        </p:nvSpPr>
        <p:spPr>
          <a:xfrm rot="7200000">
            <a:off x="5409953" y="4593361"/>
            <a:ext cx="465551" cy="1692017"/>
          </a:xfrm>
          <a:prstGeom prst="upArrow">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2" name="Textfeld 90"/>
              <p:cNvSpPr txBox="1"/>
              <p:nvPr/>
            </p:nvSpPr>
            <p:spPr>
              <a:xfrm>
                <a:off x="771633" y="1907978"/>
                <a:ext cx="6050887" cy="560346"/>
              </a:xfrm>
              <a:prstGeom prst="rect">
                <a:avLst/>
              </a:prstGeom>
              <a:noFill/>
            </p:spPr>
            <p:txBody>
              <a:bodyPr wrap="non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14:m>
                  <m:oMathPara xmlns:m="http://schemas.openxmlformats.org/officeDocument/2006/math">
                    <m:oMathParaPr>
                      <m:jc m:val="centerGroup"/>
                    </m:oMathParaPr>
                    <m:oMath xmlns:m="http://schemas.openxmlformats.org/officeDocument/2006/math">
                      <m:d>
                        <m:dPr>
                          <m:ctrlPr>
                            <a:rPr lang="en-US" i="1" smtClean="0">
                              <a:solidFill>
                                <a:srgbClr val="7030A0"/>
                              </a:solidFill>
                              <a:latin typeface="Cambria Math" panose="02040503050406030204" pitchFamily="18" charset="0"/>
                            </a:rPr>
                          </m:ctrlPr>
                        </m:dPr>
                        <m:e>
                          <m:m>
                            <m:mPr>
                              <m:mcs>
                                <m:mc>
                                  <m:mcPr>
                                    <m:count m:val="1"/>
                                    <m:mcJc m:val="center"/>
                                  </m:mcPr>
                                </m:mc>
                              </m:mcs>
                              <m:ctrlPr>
                                <a:rPr lang="en-US" i="1" smtClean="0">
                                  <a:solidFill>
                                    <a:srgbClr val="7030A0"/>
                                  </a:solidFill>
                                  <a:latin typeface="Cambria Math" panose="02040503050406030204" pitchFamily="18" charset="0"/>
                                </a:rPr>
                              </m:ctrlPr>
                            </m:mPr>
                            <m:mr>
                              <m:e>
                                <m:sSub>
                                  <m:sSubPr>
                                    <m:ctrlPr>
                                      <a:rPr lang="en-US" i="1">
                                        <a:solidFill>
                                          <a:srgbClr val="7030A0"/>
                                        </a:solidFill>
                                        <a:latin typeface="Cambria Math" panose="02040503050406030204" pitchFamily="18" charset="0"/>
                                      </a:rPr>
                                    </m:ctrlPr>
                                  </m:sSubPr>
                                  <m:e>
                                    <m:r>
                                      <m:rPr>
                                        <m:brk m:alnAt="7"/>
                                      </m:rPr>
                                      <a:rPr lang="en-US" i="1">
                                        <a:solidFill>
                                          <a:srgbClr val="7030A0"/>
                                        </a:solidFill>
                                        <a:latin typeface="Cambria Math" panose="02040503050406030204" pitchFamily="18" charset="0"/>
                                      </a:rPr>
                                      <m:t>𝑢</m:t>
                                    </m:r>
                                  </m:e>
                                  <m:sub>
                                    <m:r>
                                      <m:rPr>
                                        <m:brk m:alnAt="7"/>
                                      </m:rPr>
                                      <a:rPr lang="en-US" b="0" i="1" smtClean="0">
                                        <a:solidFill>
                                          <a:srgbClr val="7030A0"/>
                                        </a:solidFill>
                                        <a:latin typeface="Cambria Math" panose="02040503050406030204" pitchFamily="18" charset="0"/>
                                        <a:ea typeface="Cambria Math" panose="02040503050406030204" pitchFamily="18" charset="0"/>
                                      </a:rPr>
                                      <m:t>𝑑</m:t>
                                    </m:r>
                                  </m:sub>
                                </m:sSub>
                              </m:e>
                            </m:mr>
                            <m:mr>
                              <m:e>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𝑢</m:t>
                                    </m:r>
                                  </m:e>
                                  <m:sub>
                                    <m:r>
                                      <a:rPr lang="en-US" b="0" i="1" smtClean="0">
                                        <a:solidFill>
                                          <a:srgbClr val="7030A0"/>
                                        </a:solidFill>
                                        <a:latin typeface="Cambria Math" panose="02040503050406030204" pitchFamily="18" charset="0"/>
                                        <a:ea typeface="Cambria Math" panose="02040503050406030204" pitchFamily="18" charset="0"/>
                                      </a:rPr>
                                      <m:t>𝑞</m:t>
                                    </m:r>
                                  </m:sub>
                                </m:sSub>
                              </m:e>
                            </m:mr>
                          </m:m>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𝑠</m:t>
                          </m:r>
                        </m:sub>
                      </m:sSub>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𝑖</m:t>
                                    </m:r>
                                  </m:e>
                                  <m:sub>
                                    <m:r>
                                      <m:rPr>
                                        <m:brk m:alnAt="7"/>
                                      </m:rPr>
                                      <a:rPr lang="en-US" b="0" i="1" smtClean="0">
                                        <a:latin typeface="Cambria Math" panose="02040503050406030204" pitchFamily="18" charset="0"/>
                                        <a:ea typeface="Cambria Math" panose="02040503050406030204" pitchFamily="18" charset="0"/>
                                      </a:rPr>
                                      <m:t>𝑑</m:t>
                                    </m:r>
                                  </m:sub>
                                </m:sSub>
                              </m:e>
                            </m:mr>
                            <m:mr>
                              <m:e>
                                <m:sSub>
                                  <m:sSubPr>
                                    <m:ctrlPr>
                                      <a:rPr lang="en-US" i="1">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𝑞</m:t>
                                    </m:r>
                                  </m:sub>
                                </m:sSub>
                              </m:e>
                            </m:mr>
                          </m:m>
                        </m:e>
                      </m:d>
                      <m:r>
                        <a:rPr lang="en-US" b="0" i="1" smtClean="0">
                          <a:latin typeface="Cambria Math" panose="02040503050406030204" pitchFamily="18" charset="0"/>
                        </a:rPr>
                        <m:t>+</m:t>
                      </m:r>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m:rPr>
                                        <m:brk m:alnAt="7"/>
                                      </m:rPr>
                                      <a:rPr lang="en-US" i="1">
                                        <a:latin typeface="Cambria Math" panose="02040503050406030204" pitchFamily="18" charset="0"/>
                                      </a:rPr>
                                      <m:t>𝐿</m:t>
                                    </m:r>
                                  </m:e>
                                  <m:sub>
                                    <m:r>
                                      <m:rPr>
                                        <m:brk m:alnAt="7"/>
                                      </m:rPr>
                                      <a:rPr lang="en-US" i="1">
                                        <a:latin typeface="Cambria Math" panose="02040503050406030204" pitchFamily="18" charset="0"/>
                                      </a:rPr>
                                      <m:t>𝑑</m:t>
                                    </m:r>
                                  </m:sub>
                                </m:sSub>
                              </m:e>
                              <m:e>
                                <m:r>
                                  <a:rPr lang="en-US" i="1">
                                    <a:latin typeface="Cambria Math" panose="02040503050406030204" pitchFamily="18" charset="0"/>
                                  </a:rPr>
                                  <m:t>0</m:t>
                                </m:r>
                              </m:e>
                            </m:mr>
                            <m:mr>
                              <m:e>
                                <m: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𝑞</m:t>
                                    </m:r>
                                  </m:sub>
                                </m:sSub>
                              </m:e>
                            </m:mr>
                          </m:m>
                        </m:e>
                      </m:d>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𝑑𝑡</m:t>
                          </m:r>
                        </m:den>
                      </m:f>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𝑖</m:t>
                                    </m:r>
                                  </m:e>
                                  <m:sub>
                                    <m:r>
                                      <m:rPr>
                                        <m:brk m:alnAt="7"/>
                                      </m:rPr>
                                      <a:rPr lang="en-US" i="1">
                                        <a:latin typeface="Cambria Math" panose="02040503050406030204" pitchFamily="18" charset="0"/>
                                        <a:ea typeface="Cambria Math" panose="02040503050406030204" pitchFamily="18" charset="0"/>
                                      </a:rPr>
                                      <m:t>𝑑</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ea typeface="Cambria Math" panose="02040503050406030204" pitchFamily="18" charset="0"/>
                                      </a:rPr>
                                      <m:t>𝑞</m:t>
                                    </m:r>
                                  </m:sub>
                                </m:sSub>
                              </m:e>
                            </m:mr>
                          </m:m>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e>
                                  <m:sub>
                                    <m:r>
                                      <m:rPr>
                                        <m:brk m:alnAt="7"/>
                                      </m:rPr>
                                      <a:rPr lang="en-US" b="0" i="1" smtClean="0">
                                        <a:latin typeface="Cambria Math" panose="02040503050406030204" pitchFamily="18" charset="0"/>
                                        <a:ea typeface="Cambria Math" panose="02040503050406030204" pitchFamily="18" charset="0"/>
                                      </a:rPr>
                                      <m:t>𝑞</m:t>
                                    </m:r>
                                  </m:sub>
                                </m:sSub>
                                <m:r>
                                  <a:rPr lang="en-US"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𝑞</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𝐿</m:t>
                                    </m:r>
                                  </m:e>
                                  <m:sub>
                                    <m:r>
                                      <a:rPr lang="en-US" b="0" i="1" smtClean="0">
                                        <a:latin typeface="Cambria Math" panose="02040503050406030204" pitchFamily="18" charset="0"/>
                                        <a:ea typeface="Cambria Math" panose="02040503050406030204" pitchFamily="18" charset="0"/>
                                      </a:rPr>
                                      <m:t>𝑑</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b="0" i="1" smtClean="0">
                                        <a:latin typeface="Cambria Math" panose="02040503050406030204" pitchFamily="18" charset="0"/>
                                        <a:ea typeface="Cambria Math" panose="02040503050406030204" pitchFamily="18" charset="0"/>
                                      </a:rPr>
                                      <m:t>𝑑</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brk m:alnAt="7"/>
                                      </m:rP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𝑀</m:t>
                                    </m:r>
                                  </m:sub>
                                </m:sSub>
                              </m:e>
                            </m:mr>
                          </m:m>
                        </m:e>
                      </m:d>
                    </m:oMath>
                  </m:oMathPara>
                </a14:m>
                <a:endParaRPr lang="en-US" dirty="0"/>
              </a:p>
            </p:txBody>
          </p:sp>
        </mc:Choice>
        <mc:Fallback xmlns="">
          <p:sp>
            <p:nvSpPr>
              <p:cNvPr id="62" name="Textfeld 90"/>
              <p:cNvSpPr txBox="1">
                <a:spLocks noRot="1" noChangeAspect="1" noMove="1" noResize="1" noEditPoints="1" noAdjustHandles="1" noChangeArrowheads="1" noChangeShapeType="1" noTextEdit="1"/>
              </p:cNvSpPr>
              <p:nvPr/>
            </p:nvSpPr>
            <p:spPr>
              <a:xfrm>
                <a:off x="771633" y="1907978"/>
                <a:ext cx="6050887" cy="560346"/>
              </a:xfrm>
              <a:prstGeom prst="rect">
                <a:avLst/>
              </a:prstGeom>
              <a:blipFill rotWithShape="0">
                <a:blip r:embed="rId4"/>
                <a:stretch>
                  <a:fillRect/>
                </a:stretch>
              </a:blipFill>
            </p:spPr>
            <p:txBody>
              <a:bodyPr/>
              <a:lstStyle/>
              <a:p>
                <a:r>
                  <a:rPr lang="en-US">
                    <a:noFill/>
                  </a:rPr>
                  <a:t> </a:t>
                </a:r>
              </a:p>
            </p:txBody>
          </p:sp>
        </mc:Fallback>
      </mc:AlternateContent>
      <p:sp>
        <p:nvSpPr>
          <p:cNvPr id="70" name="Rechteck 69"/>
          <p:cNvSpPr/>
          <p:nvPr/>
        </p:nvSpPr>
        <p:spPr>
          <a:xfrm>
            <a:off x="4768946" y="1802004"/>
            <a:ext cx="2039505" cy="80185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71" name="Textfeld 90"/>
              <p:cNvSpPr txBox="1"/>
              <p:nvPr/>
            </p:nvSpPr>
            <p:spPr>
              <a:xfrm>
                <a:off x="1020224" y="3056728"/>
                <a:ext cx="8841331" cy="423129"/>
              </a:xfrm>
              <a:prstGeom prst="rect">
                <a:avLst/>
              </a:prstGeom>
              <a:noFill/>
            </p:spPr>
            <p:txBody>
              <a:bodyPr wrap="non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𝑚𝑒𝑐h</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𝑒𝑙</m:t>
                          </m:r>
                        </m:sub>
                      </m:sSub>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𝑑</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i="1">
                                      <a:latin typeface="Cambria Math" panose="02040503050406030204" pitchFamily="18" charset="0"/>
                                      <a:ea typeface="Cambria Math" panose="02040503050406030204" pitchFamily="18" charset="0"/>
                                    </a:rPr>
                                    <m:t>𝑑</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𝑞</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i="1">
                                      <a:latin typeface="Cambria Math" panose="02040503050406030204" pitchFamily="18" charset="0"/>
                                      <a:ea typeface="Cambria Math" panose="02040503050406030204" pitchFamily="18" charset="0"/>
                                    </a:rPr>
                                    <m:t>𝑞</m:t>
                                  </m:r>
                                </m:sub>
                              </m:sSub>
                            </m:e>
                          </m:d>
                        </m:e>
                        <m:sub/>
                      </m:sSub>
                      <m:groupChr>
                        <m:groupChrPr>
                          <m:chr m:val="→"/>
                          <m:pos m:val="top"/>
                          <m:ctrlPr>
                            <a:rPr lang="en-US" b="0" i="1" smtClean="0">
                              <a:latin typeface="Cambria Math" panose="02040503050406030204" pitchFamily="18" charset="0"/>
                            </a:rPr>
                          </m:ctrlPr>
                        </m:groupChrPr>
                        <m:e>
                          <m:r>
                            <m:rPr>
                              <m:brk m:alnAt="1"/>
                            </m:rPr>
                            <a:rPr lang="en-US" b="0" i="1" smtClean="0">
                              <a:latin typeface="Cambria Math" panose="02040503050406030204" pitchFamily="18" charset="0"/>
                            </a:rPr>
                            <m:t> </m:t>
                          </m:r>
                          <m:r>
                            <a:rPr lang="en-US" b="0" i="1" smtClean="0">
                              <a:latin typeface="Cambria Math" panose="02040503050406030204" pitchFamily="18" charset="0"/>
                            </a:rPr>
                            <m:t>               </m:t>
                          </m:r>
                        </m:e>
                      </m:groupChr>
                      <m:r>
                        <a:rPr lang="en-US" b="0" i="1"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i="1">
                              <a:latin typeface="Cambria Math" panose="02040503050406030204" pitchFamily="18" charset="0"/>
                              <a:ea typeface="Cambria Math" panose="02040503050406030204" pitchFamily="18" charset="0"/>
                            </a:rPr>
                            <m:t>𝑞</m:t>
                          </m:r>
                        </m:sub>
                      </m:sSub>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𝐿</m:t>
                                  </m:r>
                                </m:e>
                                <m:sub>
                                  <m:r>
                                    <a:rPr lang="en-US" i="1">
                                      <a:latin typeface="Cambria Math" panose="02040503050406030204" pitchFamily="18" charset="0"/>
                                      <a:ea typeface="Cambria Math" panose="02040503050406030204" pitchFamily="18" charset="0"/>
                                    </a:rPr>
                                    <m:t>𝑑</m:t>
                                  </m:r>
                                </m:sub>
                              </m:sSub>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𝐿</m:t>
                                  </m:r>
                                </m:e>
                                <m:sub>
                                  <m:r>
                                    <m:rPr>
                                      <m:brk m:alnAt="7"/>
                                    </m:rPr>
                                    <a:rPr lang="en-US" i="1">
                                      <a:latin typeface="Cambria Math" panose="02040503050406030204" pitchFamily="18" charset="0"/>
                                      <a:ea typeface="Cambria Math" panose="02040503050406030204" pitchFamily="18" charset="0"/>
                                    </a:rPr>
                                    <m:t>𝑞</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𝑖</m:t>
                              </m:r>
                            </m:e>
                            <m:sub>
                              <m:r>
                                <a:rPr lang="en-US" i="1">
                                  <a:latin typeface="Cambria Math" panose="02040503050406030204" pitchFamily="18" charset="0"/>
                                  <a:ea typeface="Cambria Math" panose="02040503050406030204" pitchFamily="18" charset="0"/>
                                </a:rPr>
                                <m:t>𝑑</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brk m:alnAt="7"/>
                                </m:rP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𝑀</m:t>
                              </m:r>
                            </m:sub>
                          </m:sSub>
                        </m:e>
                      </m:d>
                    </m:oMath>
                  </m:oMathPara>
                </a14:m>
                <a:endParaRPr lang="en-US" dirty="0"/>
              </a:p>
            </p:txBody>
          </p:sp>
        </mc:Choice>
        <mc:Fallback xmlns="">
          <p:sp>
            <p:nvSpPr>
              <p:cNvPr id="71" name="Textfeld 90"/>
              <p:cNvSpPr txBox="1">
                <a:spLocks noRot="1" noChangeAspect="1" noMove="1" noResize="1" noEditPoints="1" noAdjustHandles="1" noChangeArrowheads="1" noChangeShapeType="1" noTextEdit="1"/>
              </p:cNvSpPr>
              <p:nvPr/>
            </p:nvSpPr>
            <p:spPr>
              <a:xfrm>
                <a:off x="1020224" y="3056728"/>
                <a:ext cx="8841331" cy="423129"/>
              </a:xfrm>
              <a:prstGeom prst="rect">
                <a:avLst/>
              </a:prstGeom>
              <a:blipFill rotWithShape="0">
                <a:blip r:embed="rId5"/>
                <a:stretch>
                  <a:fillRect l="-138" b="-4286"/>
                </a:stretch>
              </a:blipFill>
            </p:spPr>
            <p:txBody>
              <a:bodyPr/>
              <a:lstStyle/>
              <a:p>
                <a:r>
                  <a:rPr lang="en-US">
                    <a:noFill/>
                  </a:rPr>
                  <a:t> </a:t>
                </a:r>
              </a:p>
            </p:txBody>
          </p:sp>
        </mc:Fallback>
      </mc:AlternateContent>
    </p:spTree>
    <p:extLst>
      <p:ext uri="{BB962C8B-B14F-4D97-AF65-F5344CB8AC3E}">
        <p14:creationId xmlns:p14="http://schemas.microsoft.com/office/powerpoint/2010/main" val="1509931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0" y="444500"/>
            <a:ext cx="9226253" cy="368300"/>
          </a:xfrm>
        </p:spPr>
        <p:txBody>
          <a:bodyPr>
            <a:normAutofit fontScale="90000"/>
          </a:bodyPr>
          <a:lstStyle/>
          <a:p>
            <a:r>
              <a:rPr lang="en-US" dirty="0" smtClean="0"/>
              <a:t>Field oriented Control</a:t>
            </a:r>
            <a:endParaRPr lang="en-US" dirty="0"/>
          </a:p>
        </p:txBody>
      </p:sp>
      <p:sp>
        <p:nvSpPr>
          <p:cNvPr id="8" name="Textplatzhalter 2"/>
          <p:cNvSpPr>
            <a:spLocks noGrp="1"/>
          </p:cNvSpPr>
          <p:nvPr>
            <p:ph type="body" idx="1"/>
          </p:nvPr>
        </p:nvSpPr>
        <p:spPr>
          <a:xfrm>
            <a:off x="0" y="1053306"/>
            <a:ext cx="9906000" cy="332584"/>
          </a:xfrm>
        </p:spPr>
        <p:txBody>
          <a:bodyPr/>
          <a:lstStyle/>
          <a:p>
            <a:r>
              <a:rPr lang="en-US" dirty="0" smtClean="0"/>
              <a:t>Control</a:t>
            </a:r>
            <a:endParaRPr lang="en-US" dirty="0"/>
          </a:p>
        </p:txBody>
      </p:sp>
      <p:sp>
        <p:nvSpPr>
          <p:cNvPr id="9" name="Inhaltsplatzhalter 3"/>
          <p:cNvSpPr>
            <a:spLocks noGrp="1"/>
          </p:cNvSpPr>
          <p:nvPr>
            <p:ph sz="half" idx="2"/>
          </p:nvPr>
        </p:nvSpPr>
        <p:spPr>
          <a:xfrm>
            <a:off x="0" y="1396999"/>
            <a:ext cx="9906000" cy="1583490"/>
          </a:xfrm>
        </p:spPr>
        <p:txBody>
          <a:bodyPr>
            <a:normAutofit/>
          </a:bodyPr>
          <a:lstStyle/>
          <a:p>
            <a:pPr lvl="1"/>
            <a:endParaRPr lang="en-US" dirty="0"/>
          </a:p>
        </p:txBody>
      </p:sp>
      <p:sp>
        <p:nvSpPr>
          <p:cNvPr id="2" name="Foliennummernplatzhalter 1"/>
          <p:cNvSpPr>
            <a:spLocks noGrp="1"/>
          </p:cNvSpPr>
          <p:nvPr>
            <p:ph type="sldNum" sz="quarter" idx="12"/>
          </p:nvPr>
        </p:nvSpPr>
        <p:spPr/>
        <p:txBody>
          <a:bodyPr/>
          <a:lstStyle/>
          <a:p>
            <a:fld id="{32F36B79-3ACB-4ABE-9496-E272B2366BFF}" type="slidenum">
              <a:rPr lang="en-US" smtClean="0"/>
              <a:pPr/>
              <a:t>28</a:t>
            </a:fld>
            <a:endParaRPr lang="en-US" dirty="0"/>
          </a:p>
        </p:txBody>
      </p:sp>
      <p:grpSp>
        <p:nvGrpSpPr>
          <p:cNvPr id="85" name="Gruppieren 84"/>
          <p:cNvGrpSpPr/>
          <p:nvPr/>
        </p:nvGrpSpPr>
        <p:grpSpPr>
          <a:xfrm>
            <a:off x="1624788" y="4294601"/>
            <a:ext cx="592252" cy="613151"/>
            <a:chOff x="5589683" y="1363856"/>
            <a:chExt cx="856344" cy="886562"/>
          </a:xfrm>
        </p:grpSpPr>
        <p:sp>
          <p:nvSpPr>
            <p:cNvPr id="73" name="Rechteck 72"/>
            <p:cNvSpPr/>
            <p:nvPr/>
          </p:nvSpPr>
          <p:spPr>
            <a:xfrm>
              <a:off x="5589683" y="1394074"/>
              <a:ext cx="856344" cy="856344"/>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dirty="0"/>
            </a:p>
          </p:txBody>
        </p:sp>
        <p:sp>
          <p:nvSpPr>
            <p:cNvPr id="76" name="Rechteck 75"/>
            <p:cNvSpPr/>
            <p:nvPr/>
          </p:nvSpPr>
          <p:spPr>
            <a:xfrm>
              <a:off x="5680710" y="1450030"/>
              <a:ext cx="682943" cy="204463"/>
            </a:xfrm>
            <a:prstGeom prst="rect">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95000"/>
                  </a:schemeClr>
                </a:solidFill>
              </a:endParaRPr>
            </a:p>
          </p:txBody>
        </p:sp>
        <p:sp>
          <p:nvSpPr>
            <p:cNvPr id="79" name="Rechteck 78"/>
            <p:cNvSpPr/>
            <p:nvPr/>
          </p:nvSpPr>
          <p:spPr>
            <a:xfrm>
              <a:off x="5680710" y="1654493"/>
              <a:ext cx="682943" cy="531885"/>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1" name="Rechteck 80"/>
            <p:cNvSpPr/>
            <p:nvPr/>
          </p:nvSpPr>
          <p:spPr>
            <a:xfrm>
              <a:off x="5680710" y="2055087"/>
              <a:ext cx="682943" cy="131291"/>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2" name="Rechteck 81"/>
            <p:cNvSpPr/>
            <p:nvPr/>
          </p:nvSpPr>
          <p:spPr>
            <a:xfrm>
              <a:off x="5680710" y="1784661"/>
              <a:ext cx="682943" cy="131291"/>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7" name="Rechteck 76"/>
            <p:cNvSpPr/>
            <p:nvPr/>
          </p:nvSpPr>
          <p:spPr>
            <a:xfrm>
              <a:off x="5906453" y="1654493"/>
              <a:ext cx="231458" cy="53188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5" name="Textfeld 74"/>
            <p:cNvSpPr txBox="1"/>
            <p:nvPr/>
          </p:nvSpPr>
          <p:spPr>
            <a:xfrm>
              <a:off x="5653436" y="1363856"/>
              <a:ext cx="757736" cy="400516"/>
            </a:xfrm>
            <a:prstGeom prst="rect">
              <a:avLst/>
            </a:prstGeom>
            <a:noFill/>
          </p:spPr>
          <p:txBody>
            <a:bodyPr wrap="none" rtlCol="0">
              <a:spAutoFit/>
            </a:bodyPr>
            <a:lstStyle/>
            <a:p>
              <a:r>
                <a:rPr lang="en-US" sz="1200" b="1" dirty="0" smtClean="0">
                  <a:solidFill>
                    <a:schemeClr val="bg1">
                      <a:lumMod val="95000"/>
                    </a:schemeClr>
                  </a:solidFill>
                </a:rPr>
                <a:t>Table</a:t>
              </a:r>
              <a:endParaRPr lang="en-US" sz="1200" b="1" dirty="0">
                <a:solidFill>
                  <a:schemeClr val="bg1">
                    <a:lumMod val="95000"/>
                  </a:schemeClr>
                </a:solidFill>
              </a:endParaRPr>
            </a:p>
          </p:txBody>
        </p:sp>
      </p:grpSp>
      <p:grpSp>
        <p:nvGrpSpPr>
          <p:cNvPr id="86" name="Gruppieren 85"/>
          <p:cNvGrpSpPr/>
          <p:nvPr/>
        </p:nvGrpSpPr>
        <p:grpSpPr>
          <a:xfrm>
            <a:off x="1624788" y="5194845"/>
            <a:ext cx="592252" cy="613151"/>
            <a:chOff x="5589683" y="1363856"/>
            <a:chExt cx="856344" cy="886562"/>
          </a:xfrm>
        </p:grpSpPr>
        <p:sp>
          <p:nvSpPr>
            <p:cNvPr id="87" name="Rechteck 86"/>
            <p:cNvSpPr/>
            <p:nvPr/>
          </p:nvSpPr>
          <p:spPr>
            <a:xfrm>
              <a:off x="5589683" y="1394074"/>
              <a:ext cx="856344" cy="856344"/>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200" dirty="0"/>
            </a:p>
          </p:txBody>
        </p:sp>
        <p:sp>
          <p:nvSpPr>
            <p:cNvPr id="88" name="Rechteck 87"/>
            <p:cNvSpPr/>
            <p:nvPr/>
          </p:nvSpPr>
          <p:spPr>
            <a:xfrm>
              <a:off x="5680710" y="1450030"/>
              <a:ext cx="682943" cy="204463"/>
            </a:xfrm>
            <a:prstGeom prst="rect">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95000"/>
                  </a:schemeClr>
                </a:solidFill>
              </a:endParaRPr>
            </a:p>
          </p:txBody>
        </p:sp>
        <p:sp>
          <p:nvSpPr>
            <p:cNvPr id="89" name="Rechteck 88"/>
            <p:cNvSpPr/>
            <p:nvPr/>
          </p:nvSpPr>
          <p:spPr>
            <a:xfrm>
              <a:off x="5680710" y="1654493"/>
              <a:ext cx="682943" cy="531885"/>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0" name="Rechteck 89"/>
            <p:cNvSpPr/>
            <p:nvPr/>
          </p:nvSpPr>
          <p:spPr>
            <a:xfrm>
              <a:off x="5680710" y="2055087"/>
              <a:ext cx="682943" cy="131291"/>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1" name="Rechteck 90"/>
            <p:cNvSpPr/>
            <p:nvPr/>
          </p:nvSpPr>
          <p:spPr>
            <a:xfrm>
              <a:off x="5680710" y="1784661"/>
              <a:ext cx="682943" cy="131291"/>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2" name="Rechteck 91"/>
            <p:cNvSpPr/>
            <p:nvPr/>
          </p:nvSpPr>
          <p:spPr>
            <a:xfrm>
              <a:off x="5906453" y="1654493"/>
              <a:ext cx="231458" cy="53188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93" name="Textfeld 92"/>
            <p:cNvSpPr txBox="1"/>
            <p:nvPr/>
          </p:nvSpPr>
          <p:spPr>
            <a:xfrm>
              <a:off x="5653436" y="1363856"/>
              <a:ext cx="757736" cy="400516"/>
            </a:xfrm>
            <a:prstGeom prst="rect">
              <a:avLst/>
            </a:prstGeom>
            <a:noFill/>
          </p:spPr>
          <p:txBody>
            <a:bodyPr wrap="none" rtlCol="0">
              <a:spAutoFit/>
            </a:bodyPr>
            <a:lstStyle/>
            <a:p>
              <a:r>
                <a:rPr lang="en-US" sz="1200" b="1" dirty="0" smtClean="0">
                  <a:solidFill>
                    <a:schemeClr val="bg1">
                      <a:lumMod val="95000"/>
                    </a:schemeClr>
                  </a:solidFill>
                </a:rPr>
                <a:t>Table</a:t>
              </a:r>
              <a:endParaRPr lang="en-US" sz="1200" b="1" dirty="0">
                <a:solidFill>
                  <a:schemeClr val="bg1">
                    <a:lumMod val="95000"/>
                  </a:schemeClr>
                </a:solidFill>
              </a:endParaRPr>
            </a:p>
          </p:txBody>
        </p:sp>
      </p:grpSp>
      <p:cxnSp>
        <p:nvCxnSpPr>
          <p:cNvPr id="95" name="Gerade Verbindung mit Pfeil 94"/>
          <p:cNvCxnSpPr>
            <a:stCxn id="73" idx="3"/>
            <a:endCxn id="114" idx="2"/>
          </p:cNvCxnSpPr>
          <p:nvPr/>
        </p:nvCxnSpPr>
        <p:spPr>
          <a:xfrm flipV="1">
            <a:off x="2217040" y="4611625"/>
            <a:ext cx="625271" cy="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p:nvCxnSpPr>
        <p:spPr>
          <a:xfrm>
            <a:off x="964144" y="4422317"/>
            <a:ext cx="660644"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p:nvCxnSpPr>
        <p:spPr>
          <a:xfrm>
            <a:off x="964144" y="4772659"/>
            <a:ext cx="660644"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9" name="Gewinkelte Verbindung 98"/>
          <p:cNvCxnSpPr/>
          <p:nvPr/>
        </p:nvCxnSpPr>
        <p:spPr>
          <a:xfrm rot="16200000" flipH="1">
            <a:off x="933958" y="5007040"/>
            <a:ext cx="925212" cy="456453"/>
          </a:xfrm>
          <a:prstGeom prst="bentConnector3">
            <a:avLst>
              <a:gd name="adj1" fmla="val 99857"/>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Gewinkelte Verbindung 103"/>
          <p:cNvCxnSpPr/>
          <p:nvPr/>
        </p:nvCxnSpPr>
        <p:spPr>
          <a:xfrm rot="16200000" flipH="1">
            <a:off x="1031232" y="4763930"/>
            <a:ext cx="934313" cy="258331"/>
          </a:xfrm>
          <a:prstGeom prst="bentConnector3">
            <a:avLst>
              <a:gd name="adj1" fmla="val 9937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Gerade Verbindung mit Pfeil 107"/>
          <p:cNvCxnSpPr>
            <a:stCxn id="87" idx="3"/>
            <a:endCxn id="115" idx="2"/>
          </p:cNvCxnSpPr>
          <p:nvPr/>
        </p:nvCxnSpPr>
        <p:spPr>
          <a:xfrm flipV="1">
            <a:off x="2217040" y="5509460"/>
            <a:ext cx="964774" cy="241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9" name="Textfeld 108"/>
          <p:cNvSpPr txBox="1"/>
          <p:nvPr/>
        </p:nvSpPr>
        <p:spPr>
          <a:xfrm>
            <a:off x="353609" y="4142401"/>
            <a:ext cx="615874" cy="369332"/>
          </a:xfrm>
          <a:prstGeom prst="rect">
            <a:avLst/>
          </a:prstGeom>
          <a:noFill/>
        </p:spPr>
        <p:txBody>
          <a:bodyPr wrap="none" rtlCol="0">
            <a:spAutoFit/>
          </a:bodyPr>
          <a:lstStyle/>
          <a:p>
            <a:r>
              <a:rPr lang="en-US" i="1" dirty="0" err="1" smtClean="0">
                <a:latin typeface="Cambria Math" panose="02040503050406030204" pitchFamily="18" charset="0"/>
                <a:ea typeface="Cambria Math" panose="02040503050406030204" pitchFamily="18" charset="0"/>
              </a:rPr>
              <a:t>M</a:t>
            </a:r>
            <a:r>
              <a:rPr lang="en-US" i="1" baseline="-25000" dirty="0" err="1" smtClean="0">
                <a:latin typeface="Cambria Math" panose="02040503050406030204" pitchFamily="18" charset="0"/>
                <a:ea typeface="Cambria Math" panose="02040503050406030204" pitchFamily="18" charset="0"/>
              </a:rPr>
              <a:t>Des</a:t>
            </a:r>
            <a:endParaRPr lang="en-US" i="1" baseline="-25000"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111" name="Textfeld 110"/>
              <p:cNvSpPr txBox="1"/>
              <p:nvPr/>
            </p:nvSpPr>
            <p:spPr>
              <a:xfrm>
                <a:off x="120761" y="4507807"/>
                <a:ext cx="854465" cy="5185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𝑆</m:t>
                              </m:r>
                            </m:sub>
                          </m:sSub>
                        </m:num>
                        <m:den>
                          <m:r>
                            <a:rPr lang="en-US" b="0" i="1" smtClean="0">
                              <a:latin typeface="Cambria Math" panose="02040503050406030204" pitchFamily="18" charset="0"/>
                            </a:rPr>
                            <m:t>𝜔</m:t>
                          </m:r>
                        </m:den>
                      </m:f>
                      <m:r>
                        <a:rPr lang="en-US" b="0" i="1" smtClean="0">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ea typeface="Cambria Math" panose="02040503050406030204" pitchFamily="18" charset="0"/>
                            </a:rPr>
                            <m:t>𝑆</m:t>
                          </m:r>
                        </m:sub>
                      </m:sSub>
                    </m:oMath>
                  </m:oMathPara>
                </a14:m>
                <a:endParaRPr lang="en-US" i="1" dirty="0"/>
              </a:p>
            </p:txBody>
          </p:sp>
        </mc:Choice>
        <mc:Fallback xmlns="">
          <p:sp>
            <p:nvSpPr>
              <p:cNvPr id="111" name="Textfeld 110"/>
              <p:cNvSpPr txBox="1">
                <a:spLocks noRot="1" noChangeAspect="1" noMove="1" noResize="1" noEditPoints="1" noAdjustHandles="1" noChangeArrowheads="1" noChangeShapeType="1" noTextEdit="1"/>
              </p:cNvSpPr>
              <p:nvPr/>
            </p:nvSpPr>
            <p:spPr>
              <a:xfrm>
                <a:off x="120761" y="4507807"/>
                <a:ext cx="854465" cy="51854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Textfeld 111"/>
              <p:cNvSpPr txBox="1"/>
              <p:nvPr/>
            </p:nvSpPr>
            <p:spPr>
              <a:xfrm>
                <a:off x="2296399" y="4286353"/>
                <a:ext cx="533992"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𝑞𝐷𝑒𝑠</m:t>
                          </m:r>
                        </m:sub>
                      </m:sSub>
                    </m:oMath>
                  </m:oMathPara>
                </a14:m>
                <a:endParaRPr lang="en-US" i="1" dirty="0"/>
              </a:p>
            </p:txBody>
          </p:sp>
        </mc:Choice>
        <mc:Fallback xmlns="">
          <p:sp>
            <p:nvSpPr>
              <p:cNvPr id="112" name="Textfeld 111"/>
              <p:cNvSpPr txBox="1">
                <a:spLocks noRot="1" noChangeAspect="1" noMove="1" noResize="1" noEditPoints="1" noAdjustHandles="1" noChangeArrowheads="1" noChangeShapeType="1" noTextEdit="1"/>
              </p:cNvSpPr>
              <p:nvPr/>
            </p:nvSpPr>
            <p:spPr>
              <a:xfrm>
                <a:off x="2296399" y="4286353"/>
                <a:ext cx="533992" cy="298415"/>
              </a:xfrm>
              <a:prstGeom prst="rect">
                <a:avLst/>
              </a:prstGeom>
              <a:blipFill rotWithShape="0">
                <a:blip r:embed="rId4"/>
                <a:stretch>
                  <a:fillRect l="-10345" r="-8046" b="-24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feld 112"/>
              <p:cNvSpPr txBox="1"/>
              <p:nvPr/>
            </p:nvSpPr>
            <p:spPr>
              <a:xfrm>
                <a:off x="2296399" y="5194696"/>
                <a:ext cx="5404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𝑑𝐷𝑒𝑠</m:t>
                          </m:r>
                        </m:sub>
                      </m:sSub>
                    </m:oMath>
                  </m:oMathPara>
                </a14:m>
                <a:endParaRPr lang="en-US" i="1" dirty="0"/>
              </a:p>
            </p:txBody>
          </p:sp>
        </mc:Choice>
        <mc:Fallback xmlns="">
          <p:sp>
            <p:nvSpPr>
              <p:cNvPr id="113" name="Textfeld 112"/>
              <p:cNvSpPr txBox="1">
                <a:spLocks noRot="1" noChangeAspect="1" noMove="1" noResize="1" noEditPoints="1" noAdjustHandles="1" noChangeArrowheads="1" noChangeShapeType="1" noTextEdit="1"/>
              </p:cNvSpPr>
              <p:nvPr/>
            </p:nvSpPr>
            <p:spPr>
              <a:xfrm>
                <a:off x="2296399" y="5194696"/>
                <a:ext cx="540404" cy="276999"/>
              </a:xfrm>
              <a:prstGeom prst="rect">
                <a:avLst/>
              </a:prstGeom>
              <a:blipFill rotWithShape="0">
                <a:blip r:embed="rId5"/>
                <a:stretch>
                  <a:fillRect l="-10227" r="-5682" b="-15217"/>
                </a:stretch>
              </a:blipFill>
            </p:spPr>
            <p:txBody>
              <a:bodyPr/>
              <a:lstStyle/>
              <a:p>
                <a:r>
                  <a:rPr lang="en-US">
                    <a:noFill/>
                  </a:rPr>
                  <a:t> </a:t>
                </a:r>
              </a:p>
            </p:txBody>
          </p:sp>
        </mc:Fallback>
      </mc:AlternateContent>
      <p:sp>
        <p:nvSpPr>
          <p:cNvPr id="114" name="Ellipse 113"/>
          <p:cNvSpPr/>
          <p:nvPr/>
        </p:nvSpPr>
        <p:spPr>
          <a:xfrm>
            <a:off x="2842311" y="4484567"/>
            <a:ext cx="254116" cy="254116"/>
          </a:xfrm>
          <a:prstGeom prst="ellipse">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15" name="Ellipse 114"/>
          <p:cNvSpPr/>
          <p:nvPr/>
        </p:nvSpPr>
        <p:spPr>
          <a:xfrm>
            <a:off x="3181814" y="5382402"/>
            <a:ext cx="254116" cy="254116"/>
          </a:xfrm>
          <a:prstGeom prst="ellipse">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26" name="Gewinkelte Verbindung 125"/>
          <p:cNvCxnSpPr>
            <a:stCxn id="122" idx="1"/>
            <a:endCxn id="114" idx="0"/>
          </p:cNvCxnSpPr>
          <p:nvPr/>
        </p:nvCxnSpPr>
        <p:spPr>
          <a:xfrm rot="10800000" flipV="1">
            <a:off x="2969369" y="2421867"/>
            <a:ext cx="3807648" cy="2062699"/>
          </a:xfrm>
          <a:prstGeom prst="bentConnector2">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Gewinkelte Verbindung 126"/>
          <p:cNvCxnSpPr>
            <a:stCxn id="123" idx="1"/>
            <a:endCxn id="115" idx="0"/>
          </p:cNvCxnSpPr>
          <p:nvPr/>
        </p:nvCxnSpPr>
        <p:spPr>
          <a:xfrm rot="10800000" flipV="1">
            <a:off x="3308873" y="2736742"/>
            <a:ext cx="3468145" cy="2645660"/>
          </a:xfrm>
          <a:prstGeom prst="bentConnector2">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Gewinkelte Verbindung 144"/>
          <p:cNvCxnSpPr>
            <a:stCxn id="142" idx="3"/>
            <a:endCxn id="136" idx="3"/>
          </p:cNvCxnSpPr>
          <p:nvPr/>
        </p:nvCxnSpPr>
        <p:spPr>
          <a:xfrm flipH="1" flipV="1">
            <a:off x="7367411" y="2800905"/>
            <a:ext cx="1438699" cy="1782154"/>
          </a:xfrm>
          <a:prstGeom prst="bentConnector3">
            <a:avLst>
              <a:gd name="adj1" fmla="val -15889"/>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Gewinkelte Verbindung 145"/>
          <p:cNvCxnSpPr>
            <a:stCxn id="143" idx="3"/>
            <a:endCxn id="117" idx="3"/>
          </p:cNvCxnSpPr>
          <p:nvPr/>
        </p:nvCxnSpPr>
        <p:spPr>
          <a:xfrm flipH="1" flipV="1">
            <a:off x="7369269" y="2584125"/>
            <a:ext cx="1436841" cy="2215714"/>
          </a:xfrm>
          <a:prstGeom prst="bentConnector3">
            <a:avLst>
              <a:gd name="adj1" fmla="val -30456"/>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Gewinkelte Verbindung 149"/>
          <p:cNvCxnSpPr>
            <a:stCxn id="141" idx="3"/>
            <a:endCxn id="133" idx="3"/>
          </p:cNvCxnSpPr>
          <p:nvPr/>
        </p:nvCxnSpPr>
        <p:spPr>
          <a:xfrm flipH="1" flipV="1">
            <a:off x="7367411" y="2367345"/>
            <a:ext cx="1438699" cy="2649274"/>
          </a:xfrm>
          <a:prstGeom prst="bentConnector3">
            <a:avLst>
              <a:gd name="adj1" fmla="val -45852"/>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Gerade Verbindung mit Pfeil 156"/>
          <p:cNvCxnSpPr>
            <a:stCxn id="114" idx="6"/>
            <a:endCxn id="154" idx="1"/>
          </p:cNvCxnSpPr>
          <p:nvPr/>
        </p:nvCxnSpPr>
        <p:spPr>
          <a:xfrm>
            <a:off x="3096427" y="4611625"/>
            <a:ext cx="693460" cy="4567"/>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Gerade Verbindung mit Pfeil 158"/>
          <p:cNvCxnSpPr>
            <a:stCxn id="115" idx="6"/>
            <a:endCxn id="191" idx="1"/>
          </p:cNvCxnSpPr>
          <p:nvPr/>
        </p:nvCxnSpPr>
        <p:spPr>
          <a:xfrm>
            <a:off x="3435930" y="5509460"/>
            <a:ext cx="353957" cy="241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89" name="Gruppieren 188"/>
          <p:cNvGrpSpPr/>
          <p:nvPr/>
        </p:nvGrpSpPr>
        <p:grpSpPr>
          <a:xfrm>
            <a:off x="3789887" y="4320066"/>
            <a:ext cx="592252" cy="592252"/>
            <a:chOff x="5394279" y="4561894"/>
            <a:chExt cx="725315" cy="725315"/>
          </a:xfrm>
        </p:grpSpPr>
        <p:sp>
          <p:nvSpPr>
            <p:cNvPr id="154" name="Rechteck 153"/>
            <p:cNvSpPr/>
            <p:nvPr/>
          </p:nvSpPr>
          <p:spPr>
            <a:xfrm>
              <a:off x="5394279" y="4561894"/>
              <a:ext cx="725315" cy="725315"/>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78" name="Textfeld 177"/>
            <p:cNvSpPr txBox="1"/>
            <p:nvPr/>
          </p:nvSpPr>
          <p:spPr>
            <a:xfrm>
              <a:off x="5438789" y="4580404"/>
              <a:ext cx="426397" cy="414618"/>
            </a:xfrm>
            <a:prstGeom prst="rect">
              <a:avLst/>
            </a:prstGeom>
            <a:noFill/>
          </p:spPr>
          <p:txBody>
            <a:bodyPr wrap="none" rtlCol="0">
              <a:spAutoFit/>
            </a:bodyPr>
            <a:lstStyle/>
            <a:p>
              <a:r>
                <a:rPr lang="en-US" sz="1600" b="1" dirty="0" smtClean="0">
                  <a:solidFill>
                    <a:schemeClr val="tx1">
                      <a:lumMod val="95000"/>
                      <a:lumOff val="5000"/>
                    </a:schemeClr>
                  </a:solidFill>
                </a:rPr>
                <a:t>PI</a:t>
              </a:r>
              <a:endParaRPr lang="en-US" sz="1600" b="1" dirty="0">
                <a:solidFill>
                  <a:schemeClr val="tx1">
                    <a:lumMod val="95000"/>
                    <a:lumOff val="5000"/>
                  </a:schemeClr>
                </a:solidFill>
              </a:endParaRPr>
            </a:p>
          </p:txBody>
        </p:sp>
        <p:cxnSp>
          <p:nvCxnSpPr>
            <p:cNvPr id="180" name="Gerader Verbinder 179"/>
            <p:cNvCxnSpPr/>
            <p:nvPr/>
          </p:nvCxnSpPr>
          <p:spPr>
            <a:xfrm>
              <a:off x="5516037" y="5194416"/>
              <a:ext cx="494312" cy="0"/>
            </a:xfrm>
            <a:prstGeom prst="line">
              <a:avLst/>
            </a:prstGeom>
            <a:ln w="952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7" name="Freihandform 186"/>
            <p:cNvSpPr/>
            <p:nvPr/>
          </p:nvSpPr>
          <p:spPr>
            <a:xfrm>
              <a:off x="5616559" y="4761825"/>
              <a:ext cx="393790" cy="433623"/>
            </a:xfrm>
            <a:custGeom>
              <a:avLst/>
              <a:gdLst>
                <a:gd name="connsiteX0" fmla="*/ 0 w 442452"/>
                <a:gd name="connsiteY0" fmla="*/ 22135 h 22135"/>
                <a:gd name="connsiteX1" fmla="*/ 442452 w 442452"/>
                <a:gd name="connsiteY1" fmla="*/ 12 h 22135"/>
                <a:gd name="connsiteX0" fmla="*/ 0 w 516194"/>
                <a:gd name="connsiteY0" fmla="*/ 715297 h 715297"/>
                <a:gd name="connsiteX1" fmla="*/ 516194 w 516194"/>
                <a:gd name="connsiteY1" fmla="*/ 0 h 715297"/>
                <a:gd name="connsiteX0" fmla="*/ 0 w 501446"/>
                <a:gd name="connsiteY0" fmla="*/ 427703 h 427703"/>
                <a:gd name="connsiteX1" fmla="*/ 501446 w 501446"/>
                <a:gd name="connsiteY1" fmla="*/ 0 h 427703"/>
                <a:gd name="connsiteX0" fmla="*/ 0 w 501446"/>
                <a:gd name="connsiteY0" fmla="*/ 427703 h 427703"/>
                <a:gd name="connsiteX1" fmla="*/ 235975 w 501446"/>
                <a:gd name="connsiteY1" fmla="*/ 331839 h 427703"/>
                <a:gd name="connsiteX2" fmla="*/ 501446 w 501446"/>
                <a:gd name="connsiteY2" fmla="*/ 0 h 427703"/>
                <a:gd name="connsiteX0" fmla="*/ 0 w 501446"/>
                <a:gd name="connsiteY0" fmla="*/ 427703 h 434876"/>
                <a:gd name="connsiteX1" fmla="*/ 117988 w 501446"/>
                <a:gd name="connsiteY1" fmla="*/ 427704 h 434876"/>
                <a:gd name="connsiteX2" fmla="*/ 501446 w 501446"/>
                <a:gd name="connsiteY2" fmla="*/ 0 h 434876"/>
                <a:gd name="connsiteX0" fmla="*/ 0 w 501446"/>
                <a:gd name="connsiteY0" fmla="*/ 427703 h 427704"/>
                <a:gd name="connsiteX1" fmla="*/ 117988 w 501446"/>
                <a:gd name="connsiteY1" fmla="*/ 427704 h 427704"/>
                <a:gd name="connsiteX2" fmla="*/ 265471 w 501446"/>
                <a:gd name="connsiteY2" fmla="*/ 258096 h 427704"/>
                <a:gd name="connsiteX3" fmla="*/ 501446 w 501446"/>
                <a:gd name="connsiteY3" fmla="*/ 0 h 427704"/>
                <a:gd name="connsiteX0" fmla="*/ 0 w 501446"/>
                <a:gd name="connsiteY0" fmla="*/ 427703 h 427704"/>
                <a:gd name="connsiteX1" fmla="*/ 117988 w 501446"/>
                <a:gd name="connsiteY1" fmla="*/ 427704 h 427704"/>
                <a:gd name="connsiteX2" fmla="*/ 265471 w 501446"/>
                <a:gd name="connsiteY2" fmla="*/ 258096 h 427704"/>
                <a:gd name="connsiteX3" fmla="*/ 501446 w 501446"/>
                <a:gd name="connsiteY3" fmla="*/ 0 h 427704"/>
                <a:gd name="connsiteX0" fmla="*/ 0 w 501446"/>
                <a:gd name="connsiteY0" fmla="*/ 435077 h 435077"/>
                <a:gd name="connsiteX1" fmla="*/ 117988 w 501446"/>
                <a:gd name="connsiteY1" fmla="*/ 427704 h 435077"/>
                <a:gd name="connsiteX2" fmla="*/ 265471 w 501446"/>
                <a:gd name="connsiteY2" fmla="*/ 258096 h 435077"/>
                <a:gd name="connsiteX3" fmla="*/ 501446 w 501446"/>
                <a:gd name="connsiteY3" fmla="*/ 0 h 435077"/>
                <a:gd name="connsiteX0" fmla="*/ 0 w 501446"/>
                <a:gd name="connsiteY0" fmla="*/ 435077 h 435077"/>
                <a:gd name="connsiteX1" fmla="*/ 117988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117988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199105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199105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199105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221228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221228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221228 w 501446"/>
                <a:gd name="connsiteY1" fmla="*/ 427704 h 435077"/>
                <a:gd name="connsiteX2" fmla="*/ 110612 w 501446"/>
                <a:gd name="connsiteY2" fmla="*/ 235973 h 435077"/>
                <a:gd name="connsiteX3" fmla="*/ 501446 w 501446"/>
                <a:gd name="connsiteY3" fmla="*/ 0 h 435077"/>
                <a:gd name="connsiteX0" fmla="*/ 0 w 501446"/>
                <a:gd name="connsiteY0" fmla="*/ 435077 h 435077"/>
                <a:gd name="connsiteX1" fmla="*/ 110615 w 501446"/>
                <a:gd name="connsiteY1" fmla="*/ 427704 h 435077"/>
                <a:gd name="connsiteX2" fmla="*/ 110612 w 501446"/>
                <a:gd name="connsiteY2" fmla="*/ 235973 h 435077"/>
                <a:gd name="connsiteX3" fmla="*/ 501446 w 501446"/>
                <a:gd name="connsiteY3" fmla="*/ 0 h 435077"/>
                <a:gd name="connsiteX0" fmla="*/ 0 w 501446"/>
                <a:gd name="connsiteY0" fmla="*/ 435077 h 435077"/>
                <a:gd name="connsiteX1" fmla="*/ 107656 w 501446"/>
                <a:gd name="connsiteY1" fmla="*/ 433623 h 435077"/>
                <a:gd name="connsiteX2" fmla="*/ 110612 w 501446"/>
                <a:gd name="connsiteY2" fmla="*/ 235973 h 435077"/>
                <a:gd name="connsiteX3" fmla="*/ 501446 w 501446"/>
                <a:gd name="connsiteY3" fmla="*/ 0 h 435077"/>
                <a:gd name="connsiteX0" fmla="*/ 0 w 501446"/>
                <a:gd name="connsiteY0" fmla="*/ 435077 h 435077"/>
                <a:gd name="connsiteX1" fmla="*/ 107656 w 501446"/>
                <a:gd name="connsiteY1" fmla="*/ 433623 h 435077"/>
                <a:gd name="connsiteX2" fmla="*/ 110612 w 501446"/>
                <a:gd name="connsiteY2" fmla="*/ 235973 h 435077"/>
                <a:gd name="connsiteX3" fmla="*/ 501446 w 501446"/>
                <a:gd name="connsiteY3" fmla="*/ 0 h 435077"/>
                <a:gd name="connsiteX0" fmla="*/ 0 w 501446"/>
                <a:gd name="connsiteY0" fmla="*/ 435077 h 435077"/>
                <a:gd name="connsiteX1" fmla="*/ 107656 w 501446"/>
                <a:gd name="connsiteY1" fmla="*/ 433623 h 435077"/>
                <a:gd name="connsiteX2" fmla="*/ 110612 w 501446"/>
                <a:gd name="connsiteY2" fmla="*/ 235973 h 435077"/>
                <a:gd name="connsiteX3" fmla="*/ 501446 w 501446"/>
                <a:gd name="connsiteY3" fmla="*/ 0 h 435077"/>
                <a:gd name="connsiteX0" fmla="*/ 0 w 501446"/>
                <a:gd name="connsiteY0" fmla="*/ 435077 h 435077"/>
                <a:gd name="connsiteX1" fmla="*/ 107656 w 501446"/>
                <a:gd name="connsiteY1" fmla="*/ 433623 h 435077"/>
                <a:gd name="connsiteX2" fmla="*/ 110612 w 501446"/>
                <a:gd name="connsiteY2" fmla="*/ 235973 h 435077"/>
                <a:gd name="connsiteX3" fmla="*/ 501446 w 501446"/>
                <a:gd name="connsiteY3" fmla="*/ 0 h 435077"/>
                <a:gd name="connsiteX0" fmla="*/ 0 w 393790"/>
                <a:gd name="connsiteY0" fmla="*/ 433623 h 433623"/>
                <a:gd name="connsiteX1" fmla="*/ 2956 w 393790"/>
                <a:gd name="connsiteY1" fmla="*/ 235973 h 433623"/>
                <a:gd name="connsiteX2" fmla="*/ 393790 w 393790"/>
                <a:gd name="connsiteY2" fmla="*/ 0 h 433623"/>
              </a:gdLst>
              <a:ahLst/>
              <a:cxnLst>
                <a:cxn ang="0">
                  <a:pos x="connsiteX0" y="connsiteY0"/>
                </a:cxn>
                <a:cxn ang="0">
                  <a:pos x="connsiteX1" y="connsiteY1"/>
                </a:cxn>
                <a:cxn ang="0">
                  <a:pos x="connsiteX2" y="connsiteY2"/>
                </a:cxn>
              </a:cxnLst>
              <a:rect l="l" t="t" r="r" b="b"/>
              <a:pathLst>
                <a:path w="393790" h="433623">
                  <a:moveTo>
                    <a:pt x="0" y="433623"/>
                  </a:moveTo>
                  <a:cubicBezTo>
                    <a:pt x="0" y="319323"/>
                    <a:pt x="1047" y="389877"/>
                    <a:pt x="2956" y="235973"/>
                  </a:cubicBezTo>
                  <a:cubicBezTo>
                    <a:pt x="296087" y="58110"/>
                    <a:pt x="318950" y="51894"/>
                    <a:pt x="393790" y="0"/>
                  </a:cubicBezTo>
                </a:path>
              </a:pathLst>
            </a:custGeom>
            <a:ln w="2857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90" name="Gruppieren 189"/>
          <p:cNvGrpSpPr/>
          <p:nvPr/>
        </p:nvGrpSpPr>
        <p:grpSpPr>
          <a:xfrm>
            <a:off x="3789887" y="5215744"/>
            <a:ext cx="592252" cy="592252"/>
            <a:chOff x="5394279" y="4561894"/>
            <a:chExt cx="725315" cy="725315"/>
          </a:xfrm>
        </p:grpSpPr>
        <p:sp>
          <p:nvSpPr>
            <p:cNvPr id="191" name="Rechteck 190"/>
            <p:cNvSpPr/>
            <p:nvPr/>
          </p:nvSpPr>
          <p:spPr>
            <a:xfrm>
              <a:off x="5394279" y="4561894"/>
              <a:ext cx="725315" cy="725315"/>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92" name="Textfeld 191"/>
            <p:cNvSpPr txBox="1"/>
            <p:nvPr/>
          </p:nvSpPr>
          <p:spPr>
            <a:xfrm>
              <a:off x="5438789" y="4580404"/>
              <a:ext cx="426397" cy="414618"/>
            </a:xfrm>
            <a:prstGeom prst="rect">
              <a:avLst/>
            </a:prstGeom>
            <a:noFill/>
          </p:spPr>
          <p:txBody>
            <a:bodyPr wrap="none" rtlCol="0">
              <a:spAutoFit/>
            </a:bodyPr>
            <a:lstStyle/>
            <a:p>
              <a:r>
                <a:rPr lang="en-US" sz="1600" b="1" dirty="0" smtClean="0">
                  <a:solidFill>
                    <a:schemeClr val="tx1">
                      <a:lumMod val="95000"/>
                      <a:lumOff val="5000"/>
                    </a:schemeClr>
                  </a:solidFill>
                </a:rPr>
                <a:t>PI</a:t>
              </a:r>
              <a:endParaRPr lang="en-US" sz="1600" b="1" dirty="0">
                <a:solidFill>
                  <a:schemeClr val="tx1">
                    <a:lumMod val="95000"/>
                    <a:lumOff val="5000"/>
                  </a:schemeClr>
                </a:solidFill>
              </a:endParaRPr>
            </a:p>
          </p:txBody>
        </p:sp>
        <p:cxnSp>
          <p:nvCxnSpPr>
            <p:cNvPr id="193" name="Gerader Verbinder 192"/>
            <p:cNvCxnSpPr/>
            <p:nvPr/>
          </p:nvCxnSpPr>
          <p:spPr>
            <a:xfrm>
              <a:off x="5516037" y="5194416"/>
              <a:ext cx="494312" cy="0"/>
            </a:xfrm>
            <a:prstGeom prst="line">
              <a:avLst/>
            </a:prstGeom>
            <a:ln w="952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4" name="Freihandform 193"/>
            <p:cNvSpPr/>
            <p:nvPr/>
          </p:nvSpPr>
          <p:spPr>
            <a:xfrm>
              <a:off x="5616559" y="4761825"/>
              <a:ext cx="393790" cy="433623"/>
            </a:xfrm>
            <a:custGeom>
              <a:avLst/>
              <a:gdLst>
                <a:gd name="connsiteX0" fmla="*/ 0 w 442452"/>
                <a:gd name="connsiteY0" fmla="*/ 22135 h 22135"/>
                <a:gd name="connsiteX1" fmla="*/ 442452 w 442452"/>
                <a:gd name="connsiteY1" fmla="*/ 12 h 22135"/>
                <a:gd name="connsiteX0" fmla="*/ 0 w 516194"/>
                <a:gd name="connsiteY0" fmla="*/ 715297 h 715297"/>
                <a:gd name="connsiteX1" fmla="*/ 516194 w 516194"/>
                <a:gd name="connsiteY1" fmla="*/ 0 h 715297"/>
                <a:gd name="connsiteX0" fmla="*/ 0 w 501446"/>
                <a:gd name="connsiteY0" fmla="*/ 427703 h 427703"/>
                <a:gd name="connsiteX1" fmla="*/ 501446 w 501446"/>
                <a:gd name="connsiteY1" fmla="*/ 0 h 427703"/>
                <a:gd name="connsiteX0" fmla="*/ 0 w 501446"/>
                <a:gd name="connsiteY0" fmla="*/ 427703 h 427703"/>
                <a:gd name="connsiteX1" fmla="*/ 235975 w 501446"/>
                <a:gd name="connsiteY1" fmla="*/ 331839 h 427703"/>
                <a:gd name="connsiteX2" fmla="*/ 501446 w 501446"/>
                <a:gd name="connsiteY2" fmla="*/ 0 h 427703"/>
                <a:gd name="connsiteX0" fmla="*/ 0 w 501446"/>
                <a:gd name="connsiteY0" fmla="*/ 427703 h 434876"/>
                <a:gd name="connsiteX1" fmla="*/ 117988 w 501446"/>
                <a:gd name="connsiteY1" fmla="*/ 427704 h 434876"/>
                <a:gd name="connsiteX2" fmla="*/ 501446 w 501446"/>
                <a:gd name="connsiteY2" fmla="*/ 0 h 434876"/>
                <a:gd name="connsiteX0" fmla="*/ 0 w 501446"/>
                <a:gd name="connsiteY0" fmla="*/ 427703 h 427704"/>
                <a:gd name="connsiteX1" fmla="*/ 117988 w 501446"/>
                <a:gd name="connsiteY1" fmla="*/ 427704 h 427704"/>
                <a:gd name="connsiteX2" fmla="*/ 265471 w 501446"/>
                <a:gd name="connsiteY2" fmla="*/ 258096 h 427704"/>
                <a:gd name="connsiteX3" fmla="*/ 501446 w 501446"/>
                <a:gd name="connsiteY3" fmla="*/ 0 h 427704"/>
                <a:gd name="connsiteX0" fmla="*/ 0 w 501446"/>
                <a:gd name="connsiteY0" fmla="*/ 427703 h 427704"/>
                <a:gd name="connsiteX1" fmla="*/ 117988 w 501446"/>
                <a:gd name="connsiteY1" fmla="*/ 427704 h 427704"/>
                <a:gd name="connsiteX2" fmla="*/ 265471 w 501446"/>
                <a:gd name="connsiteY2" fmla="*/ 258096 h 427704"/>
                <a:gd name="connsiteX3" fmla="*/ 501446 w 501446"/>
                <a:gd name="connsiteY3" fmla="*/ 0 h 427704"/>
                <a:gd name="connsiteX0" fmla="*/ 0 w 501446"/>
                <a:gd name="connsiteY0" fmla="*/ 435077 h 435077"/>
                <a:gd name="connsiteX1" fmla="*/ 117988 w 501446"/>
                <a:gd name="connsiteY1" fmla="*/ 427704 h 435077"/>
                <a:gd name="connsiteX2" fmla="*/ 265471 w 501446"/>
                <a:gd name="connsiteY2" fmla="*/ 258096 h 435077"/>
                <a:gd name="connsiteX3" fmla="*/ 501446 w 501446"/>
                <a:gd name="connsiteY3" fmla="*/ 0 h 435077"/>
                <a:gd name="connsiteX0" fmla="*/ 0 w 501446"/>
                <a:gd name="connsiteY0" fmla="*/ 435077 h 435077"/>
                <a:gd name="connsiteX1" fmla="*/ 117988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117988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199105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199105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199105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221228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221228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221228 w 501446"/>
                <a:gd name="connsiteY1" fmla="*/ 427704 h 435077"/>
                <a:gd name="connsiteX2" fmla="*/ 110612 w 501446"/>
                <a:gd name="connsiteY2" fmla="*/ 235973 h 435077"/>
                <a:gd name="connsiteX3" fmla="*/ 501446 w 501446"/>
                <a:gd name="connsiteY3" fmla="*/ 0 h 435077"/>
                <a:gd name="connsiteX0" fmla="*/ 0 w 501446"/>
                <a:gd name="connsiteY0" fmla="*/ 435077 h 435077"/>
                <a:gd name="connsiteX1" fmla="*/ 110615 w 501446"/>
                <a:gd name="connsiteY1" fmla="*/ 427704 h 435077"/>
                <a:gd name="connsiteX2" fmla="*/ 110612 w 501446"/>
                <a:gd name="connsiteY2" fmla="*/ 235973 h 435077"/>
                <a:gd name="connsiteX3" fmla="*/ 501446 w 501446"/>
                <a:gd name="connsiteY3" fmla="*/ 0 h 435077"/>
                <a:gd name="connsiteX0" fmla="*/ 0 w 501446"/>
                <a:gd name="connsiteY0" fmla="*/ 435077 h 435077"/>
                <a:gd name="connsiteX1" fmla="*/ 107656 w 501446"/>
                <a:gd name="connsiteY1" fmla="*/ 433623 h 435077"/>
                <a:gd name="connsiteX2" fmla="*/ 110612 w 501446"/>
                <a:gd name="connsiteY2" fmla="*/ 235973 h 435077"/>
                <a:gd name="connsiteX3" fmla="*/ 501446 w 501446"/>
                <a:gd name="connsiteY3" fmla="*/ 0 h 435077"/>
                <a:gd name="connsiteX0" fmla="*/ 0 w 501446"/>
                <a:gd name="connsiteY0" fmla="*/ 435077 h 435077"/>
                <a:gd name="connsiteX1" fmla="*/ 107656 w 501446"/>
                <a:gd name="connsiteY1" fmla="*/ 433623 h 435077"/>
                <a:gd name="connsiteX2" fmla="*/ 110612 w 501446"/>
                <a:gd name="connsiteY2" fmla="*/ 235973 h 435077"/>
                <a:gd name="connsiteX3" fmla="*/ 501446 w 501446"/>
                <a:gd name="connsiteY3" fmla="*/ 0 h 435077"/>
                <a:gd name="connsiteX0" fmla="*/ 0 w 501446"/>
                <a:gd name="connsiteY0" fmla="*/ 435077 h 435077"/>
                <a:gd name="connsiteX1" fmla="*/ 107656 w 501446"/>
                <a:gd name="connsiteY1" fmla="*/ 433623 h 435077"/>
                <a:gd name="connsiteX2" fmla="*/ 110612 w 501446"/>
                <a:gd name="connsiteY2" fmla="*/ 235973 h 435077"/>
                <a:gd name="connsiteX3" fmla="*/ 501446 w 501446"/>
                <a:gd name="connsiteY3" fmla="*/ 0 h 435077"/>
                <a:gd name="connsiteX0" fmla="*/ 0 w 501446"/>
                <a:gd name="connsiteY0" fmla="*/ 435077 h 435077"/>
                <a:gd name="connsiteX1" fmla="*/ 107656 w 501446"/>
                <a:gd name="connsiteY1" fmla="*/ 433623 h 435077"/>
                <a:gd name="connsiteX2" fmla="*/ 110612 w 501446"/>
                <a:gd name="connsiteY2" fmla="*/ 235973 h 435077"/>
                <a:gd name="connsiteX3" fmla="*/ 501446 w 501446"/>
                <a:gd name="connsiteY3" fmla="*/ 0 h 435077"/>
                <a:gd name="connsiteX0" fmla="*/ 0 w 393790"/>
                <a:gd name="connsiteY0" fmla="*/ 433623 h 433623"/>
                <a:gd name="connsiteX1" fmla="*/ 2956 w 393790"/>
                <a:gd name="connsiteY1" fmla="*/ 235973 h 433623"/>
                <a:gd name="connsiteX2" fmla="*/ 393790 w 393790"/>
                <a:gd name="connsiteY2" fmla="*/ 0 h 433623"/>
              </a:gdLst>
              <a:ahLst/>
              <a:cxnLst>
                <a:cxn ang="0">
                  <a:pos x="connsiteX0" y="connsiteY0"/>
                </a:cxn>
                <a:cxn ang="0">
                  <a:pos x="connsiteX1" y="connsiteY1"/>
                </a:cxn>
                <a:cxn ang="0">
                  <a:pos x="connsiteX2" y="connsiteY2"/>
                </a:cxn>
              </a:cxnLst>
              <a:rect l="l" t="t" r="r" b="b"/>
              <a:pathLst>
                <a:path w="393790" h="433623">
                  <a:moveTo>
                    <a:pt x="0" y="433623"/>
                  </a:moveTo>
                  <a:cubicBezTo>
                    <a:pt x="0" y="319323"/>
                    <a:pt x="1047" y="389877"/>
                    <a:pt x="2956" y="235973"/>
                  </a:cubicBezTo>
                  <a:cubicBezTo>
                    <a:pt x="296087" y="58110"/>
                    <a:pt x="318950" y="51894"/>
                    <a:pt x="393790" y="0"/>
                  </a:cubicBezTo>
                </a:path>
              </a:pathLst>
            </a:custGeom>
            <a:ln w="2857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196" name="Textfeld 195"/>
              <p:cNvSpPr txBox="1"/>
              <p:nvPr/>
            </p:nvSpPr>
            <p:spPr>
              <a:xfrm>
                <a:off x="3901258" y="2089982"/>
                <a:ext cx="512576"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𝑞𝐴𝑐𝑡</m:t>
                          </m:r>
                        </m:sub>
                      </m:sSub>
                    </m:oMath>
                  </m:oMathPara>
                </a14:m>
                <a:endParaRPr lang="en-US" i="1" dirty="0"/>
              </a:p>
            </p:txBody>
          </p:sp>
        </mc:Choice>
        <mc:Fallback xmlns="">
          <p:sp>
            <p:nvSpPr>
              <p:cNvPr id="196" name="Textfeld 195"/>
              <p:cNvSpPr txBox="1">
                <a:spLocks noRot="1" noChangeAspect="1" noMove="1" noResize="1" noEditPoints="1" noAdjustHandles="1" noChangeArrowheads="1" noChangeShapeType="1" noTextEdit="1"/>
              </p:cNvSpPr>
              <p:nvPr/>
            </p:nvSpPr>
            <p:spPr>
              <a:xfrm>
                <a:off x="3901258" y="2089982"/>
                <a:ext cx="512576" cy="298415"/>
              </a:xfrm>
              <a:prstGeom prst="rect">
                <a:avLst/>
              </a:prstGeom>
              <a:blipFill rotWithShape="0">
                <a:blip r:embed="rId6"/>
                <a:stretch>
                  <a:fillRect l="-10714" r="-7143" b="-24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7" name="Textfeld 196"/>
              <p:cNvSpPr txBox="1"/>
              <p:nvPr/>
            </p:nvSpPr>
            <p:spPr>
              <a:xfrm>
                <a:off x="3901258" y="2418412"/>
                <a:ext cx="5189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r>
                            <a:rPr lang="en-US" b="0" i="1" smtClean="0">
                              <a:latin typeface="Cambria Math" panose="02040503050406030204" pitchFamily="18" charset="0"/>
                            </a:rPr>
                            <m:t>𝑑𝐴𝑐𝑡</m:t>
                          </m:r>
                        </m:sub>
                      </m:sSub>
                    </m:oMath>
                  </m:oMathPara>
                </a14:m>
                <a:endParaRPr lang="en-US" i="1" dirty="0"/>
              </a:p>
            </p:txBody>
          </p:sp>
        </mc:Choice>
        <mc:Fallback xmlns="">
          <p:sp>
            <p:nvSpPr>
              <p:cNvPr id="197" name="Textfeld 196"/>
              <p:cNvSpPr txBox="1">
                <a:spLocks noRot="1" noChangeAspect="1" noMove="1" noResize="1" noEditPoints="1" noAdjustHandles="1" noChangeArrowheads="1" noChangeShapeType="1" noTextEdit="1"/>
              </p:cNvSpPr>
              <p:nvPr/>
            </p:nvSpPr>
            <p:spPr>
              <a:xfrm>
                <a:off x="3901258" y="2418412"/>
                <a:ext cx="518988" cy="276999"/>
              </a:xfrm>
              <a:prstGeom prst="rect">
                <a:avLst/>
              </a:prstGeom>
              <a:blipFill rotWithShape="0">
                <a:blip r:embed="rId7"/>
                <a:stretch>
                  <a:fillRect l="-10588" r="-4706" b="-17778"/>
                </a:stretch>
              </a:blipFill>
            </p:spPr>
            <p:txBody>
              <a:bodyPr/>
              <a:lstStyle/>
              <a:p>
                <a:r>
                  <a:rPr lang="en-US">
                    <a:noFill/>
                  </a:rPr>
                  <a:t> </a:t>
                </a:r>
              </a:p>
            </p:txBody>
          </p:sp>
        </mc:Fallback>
      </mc:AlternateContent>
      <p:grpSp>
        <p:nvGrpSpPr>
          <p:cNvPr id="248" name="Gruppieren 247"/>
          <p:cNvGrpSpPr/>
          <p:nvPr/>
        </p:nvGrpSpPr>
        <p:grpSpPr>
          <a:xfrm>
            <a:off x="6740890" y="2252314"/>
            <a:ext cx="706308" cy="721263"/>
            <a:chOff x="5875437" y="3564189"/>
            <a:chExt cx="706308" cy="721263"/>
          </a:xfrm>
        </p:grpSpPr>
        <p:grpSp>
          <p:nvGrpSpPr>
            <p:cNvPr id="138" name="Gruppieren 137"/>
            <p:cNvGrpSpPr/>
            <p:nvPr/>
          </p:nvGrpSpPr>
          <p:grpSpPr>
            <a:xfrm>
              <a:off x="6206761" y="3572498"/>
              <a:ext cx="295197" cy="647003"/>
              <a:chOff x="8549527" y="2528395"/>
              <a:chExt cx="426829" cy="1413442"/>
            </a:xfrm>
          </p:grpSpPr>
          <p:grpSp>
            <p:nvGrpSpPr>
              <p:cNvPr id="132" name="Gruppieren 131"/>
              <p:cNvGrpSpPr/>
              <p:nvPr/>
            </p:nvGrpSpPr>
            <p:grpSpPr>
              <a:xfrm>
                <a:off x="8549527" y="2528395"/>
                <a:ext cx="426829" cy="939865"/>
                <a:chOff x="6759923" y="2984711"/>
                <a:chExt cx="426829" cy="939865"/>
              </a:xfrm>
            </p:grpSpPr>
            <p:sp>
              <p:nvSpPr>
                <p:cNvPr id="133" name="Rechteck 132"/>
                <p:cNvSpPr>
                  <a:spLocks noChangeAspect="1"/>
                </p:cNvSpPr>
                <p:nvPr/>
              </p:nvSpPr>
              <p:spPr>
                <a:xfrm>
                  <a:off x="6759923" y="2984711"/>
                  <a:ext cx="426829" cy="466288"/>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134" name="Rechteck 133"/>
                <p:cNvSpPr>
                  <a:spLocks noChangeAspect="1"/>
                </p:cNvSpPr>
                <p:nvPr/>
              </p:nvSpPr>
              <p:spPr>
                <a:xfrm>
                  <a:off x="6759923" y="3458288"/>
                  <a:ext cx="426829" cy="466288"/>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grpSp>
          <p:sp>
            <p:nvSpPr>
              <p:cNvPr id="136" name="Rechteck 135"/>
              <p:cNvSpPr>
                <a:spLocks noChangeAspect="1"/>
              </p:cNvSpPr>
              <p:nvPr/>
            </p:nvSpPr>
            <p:spPr>
              <a:xfrm>
                <a:off x="8549527" y="3475549"/>
                <a:ext cx="426829" cy="466288"/>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grpSp>
        <p:grpSp>
          <p:nvGrpSpPr>
            <p:cNvPr id="124" name="Gruppieren 123"/>
            <p:cNvGrpSpPr/>
            <p:nvPr/>
          </p:nvGrpSpPr>
          <p:grpSpPr>
            <a:xfrm>
              <a:off x="5911564" y="3572499"/>
              <a:ext cx="295197" cy="637361"/>
              <a:chOff x="6759923" y="2984711"/>
              <a:chExt cx="426829" cy="921567"/>
            </a:xfrm>
          </p:grpSpPr>
          <p:sp>
            <p:nvSpPr>
              <p:cNvPr id="122" name="Rechteck 121"/>
              <p:cNvSpPr>
                <a:spLocks noChangeAspect="1"/>
              </p:cNvSpPr>
              <p:nvPr/>
            </p:nvSpPr>
            <p:spPr>
              <a:xfrm>
                <a:off x="6759923" y="2984711"/>
                <a:ext cx="426829" cy="466288"/>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123" name="Rechteck 122"/>
              <p:cNvSpPr>
                <a:spLocks noChangeAspect="1"/>
              </p:cNvSpPr>
              <p:nvPr/>
            </p:nvSpPr>
            <p:spPr>
              <a:xfrm>
                <a:off x="6759923" y="3439990"/>
                <a:ext cx="426829" cy="466288"/>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grpSp>
        <p:sp>
          <p:nvSpPr>
            <p:cNvPr id="117" name="Rechteck 116"/>
            <p:cNvSpPr/>
            <p:nvPr/>
          </p:nvSpPr>
          <p:spPr>
            <a:xfrm>
              <a:off x="5911564" y="3572498"/>
              <a:ext cx="592252" cy="647003"/>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cxnSp>
          <p:nvCxnSpPr>
            <p:cNvPr id="119" name="Gerader Verbinder 118"/>
            <p:cNvCxnSpPr/>
            <p:nvPr/>
          </p:nvCxnSpPr>
          <p:spPr>
            <a:xfrm flipV="1">
              <a:off x="5911564" y="3576253"/>
              <a:ext cx="592252" cy="643249"/>
            </a:xfrm>
            <a:prstGeom prst="line">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cxnSp>
        <p:sp>
          <p:nvSpPr>
            <p:cNvPr id="120" name="Textfeld 119"/>
            <p:cNvSpPr txBox="1"/>
            <p:nvPr/>
          </p:nvSpPr>
          <p:spPr>
            <a:xfrm>
              <a:off x="5882829" y="3564189"/>
              <a:ext cx="292067" cy="338554"/>
            </a:xfrm>
            <a:prstGeom prst="rect">
              <a:avLst/>
            </a:prstGeom>
            <a:noFill/>
          </p:spPr>
          <p:txBody>
            <a:bodyPr wrap="none" rtlCol="0">
              <a:spAutoFit/>
            </a:bodyPr>
            <a:lstStyle/>
            <a:p>
              <a:r>
                <a:rPr lang="en-US" sz="1600" dirty="0" smtClean="0"/>
                <a:t>q</a:t>
              </a:r>
              <a:endParaRPr lang="en-US" sz="1600" dirty="0"/>
            </a:p>
          </p:txBody>
        </p:sp>
        <p:sp>
          <p:nvSpPr>
            <p:cNvPr id="131" name="Textfeld 130"/>
            <p:cNvSpPr txBox="1"/>
            <p:nvPr/>
          </p:nvSpPr>
          <p:spPr>
            <a:xfrm>
              <a:off x="5875437" y="3802080"/>
              <a:ext cx="292067" cy="338554"/>
            </a:xfrm>
            <a:prstGeom prst="rect">
              <a:avLst/>
            </a:prstGeom>
            <a:noFill/>
          </p:spPr>
          <p:txBody>
            <a:bodyPr wrap="none" rtlCol="0">
              <a:spAutoFit/>
            </a:bodyPr>
            <a:lstStyle/>
            <a:p>
              <a:r>
                <a:rPr lang="en-US" sz="1600" dirty="0" smtClean="0"/>
                <a:t>d</a:t>
              </a:r>
              <a:endParaRPr lang="en-US" sz="1600" dirty="0"/>
            </a:p>
          </p:txBody>
        </p:sp>
        <p:sp>
          <p:nvSpPr>
            <p:cNvPr id="198" name="Textfeld 197"/>
            <p:cNvSpPr txBox="1"/>
            <p:nvPr/>
          </p:nvSpPr>
          <p:spPr>
            <a:xfrm>
              <a:off x="6289678" y="3788942"/>
              <a:ext cx="292067" cy="338554"/>
            </a:xfrm>
            <a:prstGeom prst="rect">
              <a:avLst/>
            </a:prstGeom>
            <a:noFill/>
          </p:spPr>
          <p:txBody>
            <a:bodyPr wrap="none" rtlCol="0">
              <a:spAutoFit/>
            </a:bodyPr>
            <a:lstStyle/>
            <a:p>
              <a:r>
                <a:rPr lang="en-US" sz="1600" dirty="0" smtClean="0"/>
                <a:t>b</a:t>
              </a:r>
              <a:endParaRPr lang="en-US" sz="1600" dirty="0"/>
            </a:p>
          </p:txBody>
        </p:sp>
        <p:sp>
          <p:nvSpPr>
            <p:cNvPr id="199" name="Textfeld 198"/>
            <p:cNvSpPr txBox="1"/>
            <p:nvPr/>
          </p:nvSpPr>
          <p:spPr>
            <a:xfrm>
              <a:off x="6294768" y="3946898"/>
              <a:ext cx="271228" cy="338554"/>
            </a:xfrm>
            <a:prstGeom prst="rect">
              <a:avLst/>
            </a:prstGeom>
            <a:noFill/>
          </p:spPr>
          <p:txBody>
            <a:bodyPr wrap="none" rtlCol="0">
              <a:spAutoFit/>
            </a:bodyPr>
            <a:lstStyle/>
            <a:p>
              <a:r>
                <a:rPr lang="en-US" sz="1600" dirty="0" smtClean="0"/>
                <a:t>c</a:t>
              </a:r>
              <a:endParaRPr lang="en-US" sz="1600" dirty="0"/>
            </a:p>
          </p:txBody>
        </p:sp>
        <p:sp>
          <p:nvSpPr>
            <p:cNvPr id="200" name="Textfeld 199"/>
            <p:cNvSpPr txBox="1"/>
            <p:nvPr/>
          </p:nvSpPr>
          <p:spPr>
            <a:xfrm>
              <a:off x="6289678" y="3614641"/>
              <a:ext cx="282450" cy="338554"/>
            </a:xfrm>
            <a:prstGeom prst="rect">
              <a:avLst/>
            </a:prstGeom>
            <a:noFill/>
          </p:spPr>
          <p:txBody>
            <a:bodyPr wrap="none" rtlCol="0">
              <a:spAutoFit/>
            </a:bodyPr>
            <a:lstStyle/>
            <a:p>
              <a:r>
                <a:rPr lang="en-US" sz="1600" dirty="0" smtClean="0"/>
                <a:t>a</a:t>
              </a:r>
              <a:endParaRPr lang="en-US" sz="1600" dirty="0"/>
            </a:p>
          </p:txBody>
        </p:sp>
      </p:grpSp>
      <p:cxnSp>
        <p:nvCxnSpPr>
          <p:cNvPr id="226" name="Gerade Verbindung mit Pfeil 225"/>
          <p:cNvCxnSpPr>
            <a:stCxn id="223" idx="1"/>
            <a:endCxn id="218" idx="3"/>
          </p:cNvCxnSpPr>
          <p:nvPr/>
        </p:nvCxnSpPr>
        <p:spPr>
          <a:xfrm flipH="1">
            <a:off x="7331284" y="4809191"/>
            <a:ext cx="890879" cy="386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8" name="Gerade Verbindung mit Pfeil 227"/>
          <p:cNvCxnSpPr>
            <a:stCxn id="224" idx="1"/>
            <a:endCxn id="207" idx="3"/>
          </p:cNvCxnSpPr>
          <p:nvPr/>
        </p:nvCxnSpPr>
        <p:spPr>
          <a:xfrm flipH="1">
            <a:off x="7333142" y="5025971"/>
            <a:ext cx="889021" cy="386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0" name="Gerade Verbindung mit Pfeil 229"/>
          <p:cNvCxnSpPr>
            <a:stCxn id="222" idx="1"/>
            <a:endCxn id="217" idx="3"/>
          </p:cNvCxnSpPr>
          <p:nvPr/>
        </p:nvCxnSpPr>
        <p:spPr>
          <a:xfrm flipH="1">
            <a:off x="7331284" y="5242751"/>
            <a:ext cx="890879" cy="386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47" name="Gruppieren 246"/>
          <p:cNvGrpSpPr/>
          <p:nvPr/>
        </p:nvGrpSpPr>
        <p:grpSpPr>
          <a:xfrm>
            <a:off x="6704763" y="4698022"/>
            <a:ext cx="706309" cy="734839"/>
            <a:chOff x="5097823" y="4632707"/>
            <a:chExt cx="706309" cy="734839"/>
          </a:xfrm>
        </p:grpSpPr>
        <p:grpSp>
          <p:nvGrpSpPr>
            <p:cNvPr id="205" name="Gruppieren 204"/>
            <p:cNvGrpSpPr/>
            <p:nvPr/>
          </p:nvGrpSpPr>
          <p:grpSpPr>
            <a:xfrm>
              <a:off x="5429147" y="4641016"/>
              <a:ext cx="295197" cy="647003"/>
              <a:chOff x="8549527" y="2528395"/>
              <a:chExt cx="426829" cy="1413442"/>
            </a:xfrm>
          </p:grpSpPr>
          <p:grpSp>
            <p:nvGrpSpPr>
              <p:cNvPr id="216" name="Gruppieren 215"/>
              <p:cNvGrpSpPr/>
              <p:nvPr/>
            </p:nvGrpSpPr>
            <p:grpSpPr>
              <a:xfrm>
                <a:off x="8549527" y="2528395"/>
                <a:ext cx="426829" cy="939865"/>
                <a:chOff x="6759923" y="2984711"/>
                <a:chExt cx="426829" cy="939865"/>
              </a:xfrm>
            </p:grpSpPr>
            <p:sp>
              <p:nvSpPr>
                <p:cNvPr id="218" name="Rechteck 217"/>
                <p:cNvSpPr>
                  <a:spLocks noChangeAspect="1"/>
                </p:cNvSpPr>
                <p:nvPr/>
              </p:nvSpPr>
              <p:spPr>
                <a:xfrm>
                  <a:off x="6759923" y="2984711"/>
                  <a:ext cx="426829" cy="466288"/>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219" name="Rechteck 218"/>
                <p:cNvSpPr>
                  <a:spLocks noChangeAspect="1"/>
                </p:cNvSpPr>
                <p:nvPr/>
              </p:nvSpPr>
              <p:spPr>
                <a:xfrm>
                  <a:off x="6759923" y="3458288"/>
                  <a:ext cx="426829" cy="466288"/>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grpSp>
          <p:sp>
            <p:nvSpPr>
              <p:cNvPr id="217" name="Rechteck 216"/>
              <p:cNvSpPr>
                <a:spLocks noChangeAspect="1"/>
              </p:cNvSpPr>
              <p:nvPr/>
            </p:nvSpPr>
            <p:spPr>
              <a:xfrm>
                <a:off x="8549527" y="3475549"/>
                <a:ext cx="426829" cy="466288"/>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grpSp>
        <p:grpSp>
          <p:nvGrpSpPr>
            <p:cNvPr id="206" name="Gruppieren 205"/>
            <p:cNvGrpSpPr/>
            <p:nvPr/>
          </p:nvGrpSpPr>
          <p:grpSpPr>
            <a:xfrm>
              <a:off x="5133950" y="4641017"/>
              <a:ext cx="295197" cy="637360"/>
              <a:chOff x="6759923" y="2984711"/>
              <a:chExt cx="426829" cy="921567"/>
            </a:xfrm>
          </p:grpSpPr>
          <p:sp>
            <p:nvSpPr>
              <p:cNvPr id="214" name="Rechteck 213"/>
              <p:cNvSpPr>
                <a:spLocks noChangeAspect="1"/>
              </p:cNvSpPr>
              <p:nvPr/>
            </p:nvSpPr>
            <p:spPr>
              <a:xfrm>
                <a:off x="6759923" y="2984711"/>
                <a:ext cx="426829" cy="466288"/>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215" name="Rechteck 214"/>
              <p:cNvSpPr>
                <a:spLocks noChangeAspect="1"/>
              </p:cNvSpPr>
              <p:nvPr/>
            </p:nvSpPr>
            <p:spPr>
              <a:xfrm>
                <a:off x="6759923" y="3439990"/>
                <a:ext cx="426829" cy="466288"/>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grpSp>
        <p:sp>
          <p:nvSpPr>
            <p:cNvPr id="207" name="Rechteck 206"/>
            <p:cNvSpPr/>
            <p:nvPr/>
          </p:nvSpPr>
          <p:spPr>
            <a:xfrm>
              <a:off x="5133950" y="4641016"/>
              <a:ext cx="592252" cy="647003"/>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cxnSp>
          <p:nvCxnSpPr>
            <p:cNvPr id="208" name="Gerader Verbinder 207"/>
            <p:cNvCxnSpPr/>
            <p:nvPr/>
          </p:nvCxnSpPr>
          <p:spPr>
            <a:xfrm flipV="1">
              <a:off x="5133950" y="4644771"/>
              <a:ext cx="592252" cy="643248"/>
            </a:xfrm>
            <a:prstGeom prst="line">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cxnSp>
        <p:sp>
          <p:nvSpPr>
            <p:cNvPr id="209" name="Textfeld 208"/>
            <p:cNvSpPr txBox="1"/>
            <p:nvPr/>
          </p:nvSpPr>
          <p:spPr>
            <a:xfrm>
              <a:off x="5105215" y="4632707"/>
              <a:ext cx="292068" cy="338554"/>
            </a:xfrm>
            <a:prstGeom prst="rect">
              <a:avLst/>
            </a:prstGeom>
            <a:noFill/>
          </p:spPr>
          <p:txBody>
            <a:bodyPr wrap="none" rtlCol="0">
              <a:spAutoFit/>
            </a:bodyPr>
            <a:lstStyle/>
            <a:p>
              <a:r>
                <a:rPr lang="en-US" sz="1600" dirty="0" smtClean="0"/>
                <a:t>q</a:t>
              </a:r>
              <a:endParaRPr lang="en-US" sz="1600" dirty="0"/>
            </a:p>
          </p:txBody>
        </p:sp>
        <p:sp>
          <p:nvSpPr>
            <p:cNvPr id="210" name="Textfeld 209"/>
            <p:cNvSpPr txBox="1"/>
            <p:nvPr/>
          </p:nvSpPr>
          <p:spPr>
            <a:xfrm>
              <a:off x="5097823" y="4870598"/>
              <a:ext cx="292068" cy="338554"/>
            </a:xfrm>
            <a:prstGeom prst="rect">
              <a:avLst/>
            </a:prstGeom>
            <a:noFill/>
          </p:spPr>
          <p:txBody>
            <a:bodyPr wrap="none" rtlCol="0">
              <a:spAutoFit/>
            </a:bodyPr>
            <a:lstStyle/>
            <a:p>
              <a:r>
                <a:rPr lang="en-US" sz="1600" dirty="0" smtClean="0"/>
                <a:t>d</a:t>
              </a:r>
              <a:endParaRPr lang="en-US" sz="1600" dirty="0"/>
            </a:p>
          </p:txBody>
        </p:sp>
        <p:sp>
          <p:nvSpPr>
            <p:cNvPr id="238" name="Textfeld 237"/>
            <p:cNvSpPr txBox="1"/>
            <p:nvPr/>
          </p:nvSpPr>
          <p:spPr>
            <a:xfrm>
              <a:off x="5512064" y="4871036"/>
              <a:ext cx="292068" cy="338554"/>
            </a:xfrm>
            <a:prstGeom prst="rect">
              <a:avLst/>
            </a:prstGeom>
            <a:noFill/>
          </p:spPr>
          <p:txBody>
            <a:bodyPr wrap="none" rtlCol="0">
              <a:spAutoFit/>
            </a:bodyPr>
            <a:lstStyle/>
            <a:p>
              <a:r>
                <a:rPr lang="en-US" sz="1600" dirty="0" smtClean="0"/>
                <a:t>b</a:t>
              </a:r>
              <a:endParaRPr lang="en-US" sz="1600" dirty="0"/>
            </a:p>
          </p:txBody>
        </p:sp>
        <p:sp>
          <p:nvSpPr>
            <p:cNvPr id="239" name="Textfeld 238"/>
            <p:cNvSpPr txBox="1"/>
            <p:nvPr/>
          </p:nvSpPr>
          <p:spPr>
            <a:xfrm>
              <a:off x="5517154" y="5028992"/>
              <a:ext cx="271228" cy="338554"/>
            </a:xfrm>
            <a:prstGeom prst="rect">
              <a:avLst/>
            </a:prstGeom>
            <a:noFill/>
          </p:spPr>
          <p:txBody>
            <a:bodyPr wrap="none" rtlCol="0">
              <a:spAutoFit/>
            </a:bodyPr>
            <a:lstStyle/>
            <a:p>
              <a:r>
                <a:rPr lang="en-US" sz="1600" dirty="0" smtClean="0"/>
                <a:t>c</a:t>
              </a:r>
              <a:endParaRPr lang="en-US" sz="1600" dirty="0"/>
            </a:p>
          </p:txBody>
        </p:sp>
        <p:sp>
          <p:nvSpPr>
            <p:cNvPr id="240" name="Textfeld 239"/>
            <p:cNvSpPr txBox="1"/>
            <p:nvPr/>
          </p:nvSpPr>
          <p:spPr>
            <a:xfrm>
              <a:off x="5512064" y="4696735"/>
              <a:ext cx="282450" cy="338554"/>
            </a:xfrm>
            <a:prstGeom prst="rect">
              <a:avLst/>
            </a:prstGeom>
            <a:noFill/>
          </p:spPr>
          <p:txBody>
            <a:bodyPr wrap="none" rtlCol="0">
              <a:spAutoFit/>
            </a:bodyPr>
            <a:lstStyle/>
            <a:p>
              <a:r>
                <a:rPr lang="en-US" sz="1600" dirty="0" smtClean="0"/>
                <a:t>a</a:t>
              </a:r>
              <a:endParaRPr lang="en-US" sz="1600" dirty="0"/>
            </a:p>
          </p:txBody>
        </p:sp>
      </p:grpSp>
      <p:grpSp>
        <p:nvGrpSpPr>
          <p:cNvPr id="249" name="Gruppieren 248"/>
          <p:cNvGrpSpPr/>
          <p:nvPr/>
        </p:nvGrpSpPr>
        <p:grpSpPr>
          <a:xfrm>
            <a:off x="3789887" y="2839625"/>
            <a:ext cx="592252" cy="592252"/>
            <a:chOff x="5394279" y="4561894"/>
            <a:chExt cx="725315" cy="725315"/>
          </a:xfrm>
        </p:grpSpPr>
        <p:sp>
          <p:nvSpPr>
            <p:cNvPr id="250" name="Rechteck 249"/>
            <p:cNvSpPr/>
            <p:nvPr/>
          </p:nvSpPr>
          <p:spPr>
            <a:xfrm>
              <a:off x="5394279" y="4561894"/>
              <a:ext cx="725315" cy="725315"/>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51" name="Textfeld 250"/>
            <p:cNvSpPr txBox="1"/>
            <p:nvPr/>
          </p:nvSpPr>
          <p:spPr>
            <a:xfrm>
              <a:off x="5438789" y="4580404"/>
              <a:ext cx="359650" cy="414618"/>
            </a:xfrm>
            <a:prstGeom prst="rect">
              <a:avLst/>
            </a:prstGeom>
            <a:noFill/>
          </p:spPr>
          <p:txBody>
            <a:bodyPr wrap="none" rtlCol="0">
              <a:spAutoFit/>
            </a:bodyPr>
            <a:lstStyle/>
            <a:p>
              <a:r>
                <a:rPr lang="en-US" sz="1600" b="1" dirty="0" smtClean="0">
                  <a:solidFill>
                    <a:schemeClr val="tx1">
                      <a:lumMod val="95000"/>
                      <a:lumOff val="5000"/>
                    </a:schemeClr>
                  </a:solidFill>
                </a:rPr>
                <a:t>P</a:t>
              </a:r>
              <a:endParaRPr lang="en-US" sz="1600" b="1" dirty="0">
                <a:solidFill>
                  <a:schemeClr val="tx1">
                    <a:lumMod val="95000"/>
                    <a:lumOff val="5000"/>
                  </a:schemeClr>
                </a:solidFill>
              </a:endParaRPr>
            </a:p>
          </p:txBody>
        </p:sp>
        <p:cxnSp>
          <p:nvCxnSpPr>
            <p:cNvPr id="252" name="Gerader Verbinder 251"/>
            <p:cNvCxnSpPr/>
            <p:nvPr/>
          </p:nvCxnSpPr>
          <p:spPr>
            <a:xfrm>
              <a:off x="5516037" y="5194416"/>
              <a:ext cx="494312" cy="0"/>
            </a:xfrm>
            <a:prstGeom prst="line">
              <a:avLst/>
            </a:prstGeom>
            <a:ln w="952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4" name="Gerader Verbinder 253"/>
            <p:cNvCxnSpPr/>
            <p:nvPr/>
          </p:nvCxnSpPr>
          <p:spPr>
            <a:xfrm>
              <a:off x="5516037" y="5017006"/>
              <a:ext cx="494312" cy="0"/>
            </a:xfrm>
            <a:prstGeom prst="line">
              <a:avLst/>
            </a:prstGeom>
            <a:ln w="2857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55" name="Gruppieren 254"/>
          <p:cNvGrpSpPr/>
          <p:nvPr/>
        </p:nvGrpSpPr>
        <p:grpSpPr>
          <a:xfrm>
            <a:off x="3789887" y="3548052"/>
            <a:ext cx="592252" cy="592252"/>
            <a:chOff x="5394279" y="4561894"/>
            <a:chExt cx="725315" cy="725315"/>
          </a:xfrm>
        </p:grpSpPr>
        <p:sp>
          <p:nvSpPr>
            <p:cNvPr id="256" name="Rechteck 255"/>
            <p:cNvSpPr/>
            <p:nvPr/>
          </p:nvSpPr>
          <p:spPr>
            <a:xfrm>
              <a:off x="5394279" y="4561894"/>
              <a:ext cx="725315" cy="725315"/>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57" name="Textfeld 256"/>
            <p:cNvSpPr txBox="1"/>
            <p:nvPr/>
          </p:nvSpPr>
          <p:spPr>
            <a:xfrm>
              <a:off x="5438789" y="4580404"/>
              <a:ext cx="359650" cy="414618"/>
            </a:xfrm>
            <a:prstGeom prst="rect">
              <a:avLst/>
            </a:prstGeom>
            <a:noFill/>
          </p:spPr>
          <p:txBody>
            <a:bodyPr wrap="none" rtlCol="0">
              <a:spAutoFit/>
            </a:bodyPr>
            <a:lstStyle/>
            <a:p>
              <a:r>
                <a:rPr lang="en-US" sz="1600" b="1" dirty="0" smtClean="0">
                  <a:solidFill>
                    <a:schemeClr val="tx1">
                      <a:lumMod val="95000"/>
                      <a:lumOff val="5000"/>
                    </a:schemeClr>
                  </a:solidFill>
                </a:rPr>
                <a:t>P</a:t>
              </a:r>
              <a:endParaRPr lang="en-US" sz="1600" b="1" dirty="0">
                <a:solidFill>
                  <a:schemeClr val="tx1">
                    <a:lumMod val="95000"/>
                    <a:lumOff val="5000"/>
                  </a:schemeClr>
                </a:solidFill>
              </a:endParaRPr>
            </a:p>
          </p:txBody>
        </p:sp>
        <p:cxnSp>
          <p:nvCxnSpPr>
            <p:cNvPr id="258" name="Gerader Verbinder 257"/>
            <p:cNvCxnSpPr/>
            <p:nvPr/>
          </p:nvCxnSpPr>
          <p:spPr>
            <a:xfrm>
              <a:off x="5516037" y="5194416"/>
              <a:ext cx="494312" cy="0"/>
            </a:xfrm>
            <a:prstGeom prst="line">
              <a:avLst/>
            </a:prstGeom>
            <a:ln w="952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9" name="Gerader Verbinder 258"/>
            <p:cNvCxnSpPr/>
            <p:nvPr/>
          </p:nvCxnSpPr>
          <p:spPr>
            <a:xfrm>
              <a:off x="5516037" y="5017006"/>
              <a:ext cx="494312" cy="0"/>
            </a:xfrm>
            <a:prstGeom prst="line">
              <a:avLst/>
            </a:prstGeom>
            <a:ln w="2857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62" name="Gerade Verbindung mit Pfeil 261"/>
          <p:cNvCxnSpPr>
            <a:stCxn id="154" idx="3"/>
            <a:endCxn id="266" idx="2"/>
          </p:cNvCxnSpPr>
          <p:nvPr/>
        </p:nvCxnSpPr>
        <p:spPr>
          <a:xfrm flipV="1">
            <a:off x="4382139" y="4611625"/>
            <a:ext cx="648586" cy="4567"/>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Gerade Verbindung mit Pfeil 262"/>
          <p:cNvCxnSpPr>
            <a:stCxn id="191" idx="3"/>
            <a:endCxn id="267" idx="2"/>
          </p:cNvCxnSpPr>
          <p:nvPr/>
        </p:nvCxnSpPr>
        <p:spPr>
          <a:xfrm flipV="1">
            <a:off x="4382139" y="5509460"/>
            <a:ext cx="988089" cy="241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4" name="Textfeld 263"/>
              <p:cNvSpPr txBox="1"/>
              <p:nvPr/>
            </p:nvSpPr>
            <p:spPr>
              <a:xfrm>
                <a:off x="5816917" y="4286353"/>
                <a:ext cx="593303"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𝑞𝐷𝑒𝑠</m:t>
                          </m:r>
                        </m:sub>
                      </m:sSub>
                    </m:oMath>
                  </m:oMathPara>
                </a14:m>
                <a:endParaRPr lang="en-US" i="1" dirty="0"/>
              </a:p>
            </p:txBody>
          </p:sp>
        </mc:Choice>
        <mc:Fallback xmlns="">
          <p:sp>
            <p:nvSpPr>
              <p:cNvPr id="264" name="Textfeld 263"/>
              <p:cNvSpPr txBox="1">
                <a:spLocks noRot="1" noChangeAspect="1" noMove="1" noResize="1" noEditPoints="1" noAdjustHandles="1" noChangeArrowheads="1" noChangeShapeType="1" noTextEdit="1"/>
              </p:cNvSpPr>
              <p:nvPr/>
            </p:nvSpPr>
            <p:spPr>
              <a:xfrm>
                <a:off x="5816917" y="4286353"/>
                <a:ext cx="593303" cy="298415"/>
              </a:xfrm>
              <a:prstGeom prst="rect">
                <a:avLst/>
              </a:prstGeom>
              <a:blipFill rotWithShape="0">
                <a:blip r:embed="rId8"/>
                <a:stretch>
                  <a:fillRect l="-5102" r="-5102" b="-24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5" name="Textfeld 264"/>
              <p:cNvSpPr txBox="1"/>
              <p:nvPr/>
            </p:nvSpPr>
            <p:spPr>
              <a:xfrm>
                <a:off x="5816917" y="5194696"/>
                <a:ext cx="5997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𝑑𝐷𝑒𝑠</m:t>
                          </m:r>
                        </m:sub>
                      </m:sSub>
                    </m:oMath>
                  </m:oMathPara>
                </a14:m>
                <a:endParaRPr lang="en-US" i="1" dirty="0"/>
              </a:p>
            </p:txBody>
          </p:sp>
        </mc:Choice>
        <mc:Fallback xmlns="">
          <p:sp>
            <p:nvSpPr>
              <p:cNvPr id="265" name="Textfeld 264"/>
              <p:cNvSpPr txBox="1">
                <a:spLocks noRot="1" noChangeAspect="1" noMove="1" noResize="1" noEditPoints="1" noAdjustHandles="1" noChangeArrowheads="1" noChangeShapeType="1" noTextEdit="1"/>
              </p:cNvSpPr>
              <p:nvPr/>
            </p:nvSpPr>
            <p:spPr>
              <a:xfrm>
                <a:off x="5816917" y="5194696"/>
                <a:ext cx="599716" cy="276999"/>
              </a:xfrm>
              <a:prstGeom prst="rect">
                <a:avLst/>
              </a:prstGeom>
              <a:blipFill rotWithShape="0">
                <a:blip r:embed="rId9"/>
                <a:stretch>
                  <a:fillRect l="-5051" r="-3030" b="-15217"/>
                </a:stretch>
              </a:blipFill>
            </p:spPr>
            <p:txBody>
              <a:bodyPr/>
              <a:lstStyle/>
              <a:p>
                <a:r>
                  <a:rPr lang="en-US">
                    <a:noFill/>
                  </a:rPr>
                  <a:t> </a:t>
                </a:r>
              </a:p>
            </p:txBody>
          </p:sp>
        </mc:Fallback>
      </mc:AlternateContent>
      <p:sp>
        <p:nvSpPr>
          <p:cNvPr id="266" name="Ellipse 265"/>
          <p:cNvSpPr/>
          <p:nvPr/>
        </p:nvSpPr>
        <p:spPr>
          <a:xfrm>
            <a:off x="5030725" y="4484567"/>
            <a:ext cx="254116" cy="254116"/>
          </a:xfrm>
          <a:prstGeom prst="ellipse">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67" name="Ellipse 266"/>
          <p:cNvSpPr/>
          <p:nvPr/>
        </p:nvSpPr>
        <p:spPr>
          <a:xfrm>
            <a:off x="5370228" y="5382402"/>
            <a:ext cx="254116" cy="254116"/>
          </a:xfrm>
          <a:prstGeom prst="ellipse">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273" name="Gewinkelte Verbindung 272"/>
          <p:cNvCxnSpPr>
            <a:stCxn id="266" idx="6"/>
            <a:endCxn id="214" idx="1"/>
          </p:cNvCxnSpPr>
          <p:nvPr/>
        </p:nvCxnSpPr>
        <p:spPr>
          <a:xfrm>
            <a:off x="5284841" y="4611625"/>
            <a:ext cx="1456049" cy="255951"/>
          </a:xfrm>
          <a:prstGeom prst="bentConnector3">
            <a:avLst>
              <a:gd name="adj1" fmla="val 83194"/>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5" name="Gewinkelte Verbindung 274"/>
          <p:cNvCxnSpPr>
            <a:stCxn id="267" idx="6"/>
            <a:endCxn id="215" idx="1"/>
          </p:cNvCxnSpPr>
          <p:nvPr/>
        </p:nvCxnSpPr>
        <p:spPr>
          <a:xfrm flipV="1">
            <a:off x="5624344" y="5182449"/>
            <a:ext cx="1116546" cy="327011"/>
          </a:xfrm>
          <a:prstGeom prst="bentConnector3">
            <a:avLst>
              <a:gd name="adj1" fmla="val 79248"/>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0" name="Gerader Verbinder 279"/>
          <p:cNvCxnSpPr/>
          <p:nvPr/>
        </p:nvCxnSpPr>
        <p:spPr>
          <a:xfrm>
            <a:off x="2969369" y="3171294"/>
            <a:ext cx="816700" cy="0"/>
          </a:xfrm>
          <a:prstGeom prst="line">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2" name="Gerader Verbinder 281"/>
          <p:cNvCxnSpPr/>
          <p:nvPr/>
        </p:nvCxnSpPr>
        <p:spPr>
          <a:xfrm>
            <a:off x="3308871" y="3892069"/>
            <a:ext cx="477198" cy="0"/>
          </a:xfrm>
          <a:prstGeom prst="line">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5" name="Gewinkelte Verbindung 284"/>
          <p:cNvCxnSpPr>
            <a:stCxn id="250" idx="3"/>
            <a:endCxn id="267" idx="0"/>
          </p:cNvCxnSpPr>
          <p:nvPr/>
        </p:nvCxnSpPr>
        <p:spPr>
          <a:xfrm>
            <a:off x="4382139" y="3135751"/>
            <a:ext cx="1115147" cy="2246651"/>
          </a:xfrm>
          <a:prstGeom prst="bentConnector2">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7" name="Gewinkelte Verbindung 286"/>
          <p:cNvCxnSpPr>
            <a:stCxn id="256" idx="3"/>
            <a:endCxn id="266" idx="0"/>
          </p:cNvCxnSpPr>
          <p:nvPr/>
        </p:nvCxnSpPr>
        <p:spPr>
          <a:xfrm>
            <a:off x="4382139" y="3844178"/>
            <a:ext cx="775644" cy="640389"/>
          </a:xfrm>
          <a:prstGeom prst="bentConnector2">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8" name="Textfeld 287"/>
          <p:cNvSpPr txBox="1"/>
          <p:nvPr/>
        </p:nvSpPr>
        <p:spPr>
          <a:xfrm>
            <a:off x="2842149" y="4348928"/>
            <a:ext cx="255198" cy="369332"/>
          </a:xfrm>
          <a:prstGeom prst="rect">
            <a:avLst/>
          </a:prstGeom>
          <a:noFill/>
        </p:spPr>
        <p:txBody>
          <a:bodyPr wrap="none" rtlCol="0">
            <a:spAutoFit/>
          </a:bodyPr>
          <a:lstStyle/>
          <a:p>
            <a:r>
              <a:rPr lang="en-US" dirty="0" smtClean="0"/>
              <a:t>-</a:t>
            </a:r>
            <a:endParaRPr lang="en-US" dirty="0"/>
          </a:p>
        </p:txBody>
      </p:sp>
      <p:sp>
        <p:nvSpPr>
          <p:cNvPr id="289" name="Textfeld 288"/>
          <p:cNvSpPr txBox="1"/>
          <p:nvPr/>
        </p:nvSpPr>
        <p:spPr>
          <a:xfrm>
            <a:off x="3188738" y="5260187"/>
            <a:ext cx="255198" cy="369332"/>
          </a:xfrm>
          <a:prstGeom prst="rect">
            <a:avLst/>
          </a:prstGeom>
          <a:noFill/>
        </p:spPr>
        <p:txBody>
          <a:bodyPr wrap="none" rtlCol="0">
            <a:spAutoFit/>
          </a:bodyPr>
          <a:lstStyle/>
          <a:p>
            <a:r>
              <a:rPr lang="en-US" dirty="0" smtClean="0"/>
              <a:t>-</a:t>
            </a:r>
            <a:endParaRPr lang="en-US" dirty="0"/>
          </a:p>
        </p:txBody>
      </p:sp>
      <mc:AlternateContent xmlns:mc="http://schemas.openxmlformats.org/markup-compatibility/2006" xmlns:a14="http://schemas.microsoft.com/office/drawing/2010/main">
        <mc:Choice Requires="a14">
          <p:sp>
            <p:nvSpPr>
              <p:cNvPr id="290" name="Textfeld 289"/>
              <p:cNvSpPr txBox="1"/>
              <p:nvPr/>
            </p:nvSpPr>
            <p:spPr>
              <a:xfrm>
                <a:off x="4478780" y="2807181"/>
                <a:ext cx="923138"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𝑞</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𝑖</m:t>
                          </m:r>
                        </m:e>
                        <m:sub>
                          <m:r>
                            <a:rPr lang="en-US" b="0" i="1" smtClean="0">
                              <a:latin typeface="Cambria Math" panose="02040503050406030204" pitchFamily="18" charset="0"/>
                            </a:rPr>
                            <m:t>𝑞𝐴𝑐𝑡</m:t>
                          </m:r>
                        </m:sub>
                      </m:sSub>
                    </m:oMath>
                  </m:oMathPara>
                </a14:m>
                <a:endParaRPr lang="en-US" i="1" dirty="0"/>
              </a:p>
            </p:txBody>
          </p:sp>
        </mc:Choice>
        <mc:Fallback xmlns="">
          <p:sp>
            <p:nvSpPr>
              <p:cNvPr id="290" name="Textfeld 289"/>
              <p:cNvSpPr txBox="1">
                <a:spLocks noRot="1" noChangeAspect="1" noMove="1" noResize="1" noEditPoints="1" noAdjustHandles="1" noChangeArrowheads="1" noChangeShapeType="1" noTextEdit="1"/>
              </p:cNvSpPr>
              <p:nvPr/>
            </p:nvSpPr>
            <p:spPr>
              <a:xfrm>
                <a:off x="4478780" y="2807181"/>
                <a:ext cx="923138" cy="298415"/>
              </a:xfrm>
              <a:prstGeom prst="rect">
                <a:avLst/>
              </a:prstGeom>
              <a:blipFill rotWithShape="0">
                <a:blip r:embed="rId10"/>
                <a:stretch>
                  <a:fillRect l="-5960" r="-3974" b="-24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1" name="Textfeld 290"/>
              <p:cNvSpPr txBox="1"/>
              <p:nvPr/>
            </p:nvSpPr>
            <p:spPr>
              <a:xfrm>
                <a:off x="4478780" y="3534903"/>
                <a:ext cx="9362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𝑑</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𝑖</m:t>
                          </m:r>
                        </m:e>
                        <m:sub>
                          <m:r>
                            <a:rPr lang="en-US" b="0" i="1" smtClean="0">
                              <a:latin typeface="Cambria Math" panose="02040503050406030204" pitchFamily="18" charset="0"/>
                            </a:rPr>
                            <m:t>𝑑𝐴𝑐𝑡</m:t>
                          </m:r>
                        </m:sub>
                      </m:sSub>
                    </m:oMath>
                  </m:oMathPara>
                </a14:m>
                <a:endParaRPr lang="en-US" i="1" dirty="0"/>
              </a:p>
            </p:txBody>
          </p:sp>
        </mc:Choice>
        <mc:Fallback xmlns="">
          <p:sp>
            <p:nvSpPr>
              <p:cNvPr id="291" name="Textfeld 290"/>
              <p:cNvSpPr txBox="1">
                <a:spLocks noRot="1" noChangeAspect="1" noMove="1" noResize="1" noEditPoints="1" noAdjustHandles="1" noChangeArrowheads="1" noChangeShapeType="1" noTextEdit="1"/>
              </p:cNvSpPr>
              <p:nvPr/>
            </p:nvSpPr>
            <p:spPr>
              <a:xfrm>
                <a:off x="4478780" y="3534903"/>
                <a:ext cx="936218" cy="276999"/>
              </a:xfrm>
              <a:prstGeom prst="rect">
                <a:avLst/>
              </a:prstGeom>
              <a:blipFill rotWithShape="0">
                <a:blip r:embed="rId11"/>
                <a:stretch>
                  <a:fillRect l="-5882" r="-2614" b="-17778"/>
                </a:stretch>
              </a:blipFill>
            </p:spPr>
            <p:txBody>
              <a:bodyPr/>
              <a:lstStyle/>
              <a:p>
                <a:r>
                  <a:rPr lang="en-US">
                    <a:noFill/>
                  </a:rPr>
                  <a:t> </a:t>
                </a:r>
              </a:p>
            </p:txBody>
          </p:sp>
        </mc:Fallback>
      </mc:AlternateContent>
      <p:grpSp>
        <p:nvGrpSpPr>
          <p:cNvPr id="303" name="Gruppieren 302"/>
          <p:cNvGrpSpPr/>
          <p:nvPr/>
        </p:nvGrpSpPr>
        <p:grpSpPr>
          <a:xfrm>
            <a:off x="8222163" y="4364925"/>
            <a:ext cx="590290" cy="1344115"/>
            <a:chOff x="7593919" y="4364925"/>
            <a:chExt cx="590290" cy="1344115"/>
          </a:xfrm>
        </p:grpSpPr>
        <p:grpSp>
          <p:nvGrpSpPr>
            <p:cNvPr id="139" name="Gruppieren 138"/>
            <p:cNvGrpSpPr/>
            <p:nvPr/>
          </p:nvGrpSpPr>
          <p:grpSpPr>
            <a:xfrm>
              <a:off x="7882669" y="4476337"/>
              <a:ext cx="295197" cy="647003"/>
              <a:chOff x="8549527" y="2528395"/>
              <a:chExt cx="426829" cy="1413442"/>
            </a:xfrm>
          </p:grpSpPr>
          <p:grpSp>
            <p:nvGrpSpPr>
              <p:cNvPr id="140" name="Gruppieren 139"/>
              <p:cNvGrpSpPr/>
              <p:nvPr/>
            </p:nvGrpSpPr>
            <p:grpSpPr>
              <a:xfrm>
                <a:off x="8549527" y="2528395"/>
                <a:ext cx="426829" cy="939865"/>
                <a:chOff x="6759923" y="2984711"/>
                <a:chExt cx="426829" cy="939865"/>
              </a:xfrm>
            </p:grpSpPr>
            <p:sp>
              <p:nvSpPr>
                <p:cNvPr id="142" name="Rechteck 141"/>
                <p:cNvSpPr>
                  <a:spLocks noChangeAspect="1"/>
                </p:cNvSpPr>
                <p:nvPr/>
              </p:nvSpPr>
              <p:spPr>
                <a:xfrm>
                  <a:off x="6759923" y="2984711"/>
                  <a:ext cx="426829" cy="466288"/>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43" name="Rechteck 142"/>
                <p:cNvSpPr>
                  <a:spLocks noChangeAspect="1"/>
                </p:cNvSpPr>
                <p:nvPr/>
              </p:nvSpPr>
              <p:spPr>
                <a:xfrm>
                  <a:off x="6759923" y="3458288"/>
                  <a:ext cx="426829" cy="466288"/>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141" name="Rechteck 140"/>
              <p:cNvSpPr>
                <a:spLocks noChangeAspect="1"/>
              </p:cNvSpPr>
              <p:nvPr/>
            </p:nvSpPr>
            <p:spPr>
              <a:xfrm>
                <a:off x="8549527" y="3475549"/>
                <a:ext cx="426829" cy="466288"/>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grpSp>
          <p:nvGrpSpPr>
            <p:cNvPr id="220" name="Gruppieren 219"/>
            <p:cNvGrpSpPr/>
            <p:nvPr/>
          </p:nvGrpSpPr>
          <p:grpSpPr>
            <a:xfrm>
              <a:off x="7593919" y="4702469"/>
              <a:ext cx="295197" cy="647003"/>
              <a:chOff x="8549527" y="2528395"/>
              <a:chExt cx="426829" cy="1413442"/>
            </a:xfrm>
          </p:grpSpPr>
          <p:grpSp>
            <p:nvGrpSpPr>
              <p:cNvPr id="221" name="Gruppieren 220"/>
              <p:cNvGrpSpPr/>
              <p:nvPr/>
            </p:nvGrpSpPr>
            <p:grpSpPr>
              <a:xfrm>
                <a:off x="8549527" y="2528395"/>
                <a:ext cx="426829" cy="939865"/>
                <a:chOff x="6759923" y="2984711"/>
                <a:chExt cx="426829" cy="939865"/>
              </a:xfrm>
            </p:grpSpPr>
            <p:sp>
              <p:nvSpPr>
                <p:cNvPr id="223" name="Rechteck 222"/>
                <p:cNvSpPr>
                  <a:spLocks noChangeAspect="1"/>
                </p:cNvSpPr>
                <p:nvPr/>
              </p:nvSpPr>
              <p:spPr>
                <a:xfrm>
                  <a:off x="6759923" y="2984711"/>
                  <a:ext cx="426829" cy="466288"/>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24" name="Rechteck 223"/>
                <p:cNvSpPr>
                  <a:spLocks noChangeAspect="1"/>
                </p:cNvSpPr>
                <p:nvPr/>
              </p:nvSpPr>
              <p:spPr>
                <a:xfrm>
                  <a:off x="6759923" y="3458288"/>
                  <a:ext cx="426829" cy="466288"/>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222" name="Rechteck 221"/>
              <p:cNvSpPr>
                <a:spLocks noChangeAspect="1"/>
              </p:cNvSpPr>
              <p:nvPr/>
            </p:nvSpPr>
            <p:spPr>
              <a:xfrm>
                <a:off x="8549527" y="3475549"/>
                <a:ext cx="426829" cy="466288"/>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116" name="Rechteck 115"/>
            <p:cNvSpPr/>
            <p:nvPr/>
          </p:nvSpPr>
          <p:spPr>
            <a:xfrm>
              <a:off x="7593919" y="4364925"/>
              <a:ext cx="590290" cy="1344115"/>
            </a:xfrm>
            <a:prstGeom prst="rect">
              <a:avLst/>
            </a:prstGeom>
            <a:solidFill>
              <a:schemeClr val="bg1">
                <a:lumMod val="5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t>Motor</a:t>
              </a:r>
              <a:endParaRPr lang="en-US" sz="1600" dirty="0"/>
            </a:p>
          </p:txBody>
        </p:sp>
      </p:grpSp>
      <p:cxnSp>
        <p:nvCxnSpPr>
          <p:cNvPr id="305" name="Gerader Verbinder 304"/>
          <p:cNvCxnSpPr/>
          <p:nvPr/>
        </p:nvCxnSpPr>
        <p:spPr>
          <a:xfrm>
            <a:off x="7590353" y="4676434"/>
            <a:ext cx="259931" cy="656761"/>
          </a:xfrm>
          <a:prstGeom prst="line">
            <a:avLst/>
          </a:prstGeom>
          <a:ln w="2857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6" name="Textfeld 305"/>
              <p:cNvSpPr txBox="1"/>
              <p:nvPr/>
            </p:nvSpPr>
            <p:spPr>
              <a:xfrm>
                <a:off x="7108341" y="4299269"/>
                <a:ext cx="986489" cy="2970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𝐷𝑒𝑠</m:t>
                          </m:r>
                        </m:sub>
                      </m:sSub>
                    </m:oMath>
                  </m:oMathPara>
                </a14:m>
                <a:endParaRPr lang="en-US" i="1" dirty="0"/>
              </a:p>
            </p:txBody>
          </p:sp>
        </mc:Choice>
        <mc:Fallback xmlns="">
          <p:sp>
            <p:nvSpPr>
              <p:cNvPr id="306" name="Textfeld 305"/>
              <p:cNvSpPr txBox="1">
                <a:spLocks noRot="1" noChangeAspect="1" noMove="1" noResize="1" noEditPoints="1" noAdjustHandles="1" noChangeArrowheads="1" noChangeShapeType="1" noTextEdit="1"/>
              </p:cNvSpPr>
              <p:nvPr/>
            </p:nvSpPr>
            <p:spPr>
              <a:xfrm>
                <a:off x="7108341" y="4299269"/>
                <a:ext cx="986489" cy="297004"/>
              </a:xfrm>
              <a:prstGeom prst="rect">
                <a:avLst/>
              </a:prstGeom>
              <a:blipFill rotWithShape="0">
                <a:blip r:embed="rId12"/>
                <a:stretch>
                  <a:fillRect l="-3086" r="-2469" b="-102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7" name="Textfeld 306"/>
              <p:cNvSpPr txBox="1"/>
              <p:nvPr/>
            </p:nvSpPr>
            <p:spPr>
              <a:xfrm>
                <a:off x="8094830" y="3236545"/>
                <a:ext cx="905761" cy="2970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𝑖</m:t>
                          </m:r>
                        </m:e>
                        <m: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𝐴𝑐𝑡</m:t>
                          </m:r>
                        </m:sub>
                      </m:sSub>
                    </m:oMath>
                  </m:oMathPara>
                </a14:m>
                <a:endParaRPr lang="en-US" i="1" dirty="0"/>
              </a:p>
            </p:txBody>
          </p:sp>
        </mc:Choice>
        <mc:Fallback xmlns="">
          <p:sp>
            <p:nvSpPr>
              <p:cNvPr id="307" name="Textfeld 306"/>
              <p:cNvSpPr txBox="1">
                <a:spLocks noRot="1" noChangeAspect="1" noMove="1" noResize="1" noEditPoints="1" noAdjustHandles="1" noChangeArrowheads="1" noChangeShapeType="1" noTextEdit="1"/>
              </p:cNvSpPr>
              <p:nvPr/>
            </p:nvSpPr>
            <p:spPr>
              <a:xfrm>
                <a:off x="8094830" y="3236545"/>
                <a:ext cx="905761" cy="297004"/>
              </a:xfrm>
              <a:prstGeom prst="rect">
                <a:avLst/>
              </a:prstGeom>
              <a:blipFill rotWithShape="0">
                <a:blip r:embed="rId13"/>
                <a:stretch>
                  <a:fillRect l="-6081" r="-2027" b="-10204"/>
                </a:stretch>
              </a:blipFill>
            </p:spPr>
            <p:txBody>
              <a:bodyPr/>
              <a:lstStyle/>
              <a:p>
                <a:r>
                  <a:rPr lang="en-US">
                    <a:noFill/>
                  </a:rPr>
                  <a:t> </a:t>
                </a:r>
              </a:p>
            </p:txBody>
          </p:sp>
        </mc:Fallback>
      </mc:AlternateContent>
      <p:cxnSp>
        <p:nvCxnSpPr>
          <p:cNvPr id="310" name="Gerader Verbinder 309"/>
          <p:cNvCxnSpPr/>
          <p:nvPr/>
        </p:nvCxnSpPr>
        <p:spPr>
          <a:xfrm rot="5400000">
            <a:off x="9096287" y="3175074"/>
            <a:ext cx="259931" cy="656761"/>
          </a:xfrm>
          <a:prstGeom prst="line">
            <a:avLst/>
          </a:prstGeom>
          <a:ln w="2857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223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0" y="444500"/>
            <a:ext cx="9226253" cy="368300"/>
          </a:xfrm>
        </p:spPr>
        <p:txBody>
          <a:bodyPr>
            <a:normAutofit fontScale="90000"/>
          </a:bodyPr>
          <a:lstStyle/>
          <a:p>
            <a:r>
              <a:rPr lang="en-US" altLang="de-DE" dirty="0" smtClean="0"/>
              <a:t>Relevant work on Traction Torque Control in Power Electronics</a:t>
            </a:r>
            <a:endParaRPr lang="en-US" dirty="0"/>
          </a:p>
        </p:txBody>
      </p:sp>
      <p:sp>
        <p:nvSpPr>
          <p:cNvPr id="8" name="Textplatzhalter 2"/>
          <p:cNvSpPr>
            <a:spLocks noGrp="1"/>
          </p:cNvSpPr>
          <p:nvPr>
            <p:ph type="body" idx="1"/>
          </p:nvPr>
        </p:nvSpPr>
        <p:spPr>
          <a:xfrm>
            <a:off x="0" y="1053306"/>
            <a:ext cx="9906000" cy="332584"/>
          </a:xfrm>
        </p:spPr>
        <p:txBody>
          <a:bodyPr/>
          <a:lstStyle/>
          <a:p>
            <a:r>
              <a:rPr lang="en-US" dirty="0" smtClean="0"/>
              <a:t>Maximum Transmissible Torque Estimation (MTTE) </a:t>
            </a:r>
            <a:endParaRPr lang="en-US" dirty="0"/>
          </a:p>
        </p:txBody>
      </p:sp>
      <p:sp>
        <p:nvSpPr>
          <p:cNvPr id="9" name="Inhaltsplatzhalter 3"/>
          <p:cNvSpPr>
            <a:spLocks noGrp="1"/>
          </p:cNvSpPr>
          <p:nvPr>
            <p:ph sz="half" idx="2"/>
          </p:nvPr>
        </p:nvSpPr>
        <p:spPr>
          <a:xfrm>
            <a:off x="0" y="1396998"/>
            <a:ext cx="9906000" cy="2006277"/>
          </a:xfrm>
        </p:spPr>
        <p:txBody>
          <a:bodyPr>
            <a:normAutofit/>
          </a:bodyPr>
          <a:lstStyle/>
          <a:p>
            <a:pPr lvl="1"/>
            <a:r>
              <a:rPr lang="en-US" dirty="0" smtClean="0"/>
              <a:t>Magic formula; modeling of </a:t>
            </a:r>
            <a:r>
              <a:rPr lang="en-US" dirty="0" smtClean="0">
                <a:latin typeface="Symbol" panose="05050102010706020507" pitchFamily="18" charset="2"/>
              </a:rPr>
              <a:t>m</a:t>
            </a:r>
            <a:r>
              <a:rPr lang="en-US" dirty="0" smtClean="0"/>
              <a:t>-</a:t>
            </a:r>
            <a:r>
              <a:rPr lang="en-US" dirty="0" smtClean="0">
                <a:latin typeface="Symbol" panose="05050102010706020507" pitchFamily="18" charset="2"/>
              </a:rPr>
              <a:t>l</a:t>
            </a:r>
            <a:r>
              <a:rPr lang="en-US" dirty="0" smtClean="0"/>
              <a:t> characteristics</a:t>
            </a:r>
          </a:p>
          <a:p>
            <a:pPr lvl="1"/>
            <a:r>
              <a:rPr lang="en-US" dirty="0" smtClean="0"/>
              <a:t>Trigonometric calculation </a:t>
            </a:r>
          </a:p>
          <a:p>
            <a:pPr marL="457200" lvl="1" indent="0">
              <a:buNone/>
            </a:pPr>
            <a:r>
              <a:rPr lang="en-US" dirty="0" smtClean="0">
                <a:sym typeface="Symbol" panose="05050102010706020507" pitchFamily="18" charset="2"/>
              </a:rPr>
              <a:t>	</a:t>
            </a:r>
            <a:r>
              <a:rPr lang="en-US" dirty="0" smtClean="0"/>
              <a:t>higher CPU load or RAM consumption</a:t>
            </a:r>
          </a:p>
          <a:p>
            <a:pPr lvl="1"/>
            <a:endParaRPr lang="en-US" dirty="0"/>
          </a:p>
        </p:txBody>
      </p:sp>
      <p:sp>
        <p:nvSpPr>
          <p:cNvPr id="2" name="Foliennummernplatzhalter 1"/>
          <p:cNvSpPr>
            <a:spLocks noGrp="1"/>
          </p:cNvSpPr>
          <p:nvPr>
            <p:ph type="sldNum" sz="quarter" idx="12"/>
          </p:nvPr>
        </p:nvSpPr>
        <p:spPr/>
        <p:txBody>
          <a:bodyPr/>
          <a:lstStyle/>
          <a:p>
            <a:fld id="{32F36B79-3ACB-4ABE-9496-E272B2366BFF}" type="slidenum">
              <a:rPr lang="en-US" smtClean="0"/>
              <a:pPr/>
              <a:t>29</a:t>
            </a:fld>
            <a:endParaRPr lang="en-US" dirty="0"/>
          </a:p>
        </p:txBody>
      </p:sp>
      <p:pic>
        <p:nvPicPr>
          <p:cNvPr id="76"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2014" y="2623542"/>
            <a:ext cx="5063186" cy="3921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rot="16200000">
            <a:off x="1033733" y="4252461"/>
            <a:ext cx="2736647" cy="300082"/>
          </a:xfrm>
          <a:prstGeom prst="rect">
            <a:avLst/>
          </a:prstGeom>
          <a:solidFill>
            <a:schemeClr val="bg1"/>
          </a:solidFill>
        </p:spPr>
        <p:txBody>
          <a:bodyPr wrap="none" rtlCol="0">
            <a:spAutoFit/>
          </a:bodyPr>
          <a:lstStyle/>
          <a:p>
            <a:r>
              <a:rPr lang="de-DE" sz="1350" b="1" dirty="0" err="1" smtClean="0">
                <a:latin typeface="Arial" panose="020B0604020202020204" pitchFamily="34" charset="0"/>
                <a:cs typeface="Arial" panose="020B0604020202020204" pitchFamily="34" charset="0"/>
              </a:rPr>
              <a:t>maximum</a:t>
            </a:r>
            <a:r>
              <a:rPr lang="de-DE" sz="1350" b="1" dirty="0" smtClean="0">
                <a:latin typeface="Arial" panose="020B0604020202020204" pitchFamily="34" charset="0"/>
                <a:cs typeface="Arial" panose="020B0604020202020204" pitchFamily="34" charset="0"/>
              </a:rPr>
              <a:t> </a:t>
            </a:r>
            <a:r>
              <a:rPr lang="de-DE" sz="1350" b="1" dirty="0" err="1" smtClean="0">
                <a:latin typeface="Arial" panose="020B0604020202020204" pitchFamily="34" charset="0"/>
                <a:cs typeface="Arial" panose="020B0604020202020204" pitchFamily="34" charset="0"/>
              </a:rPr>
              <a:t>traction</a:t>
            </a:r>
            <a:r>
              <a:rPr lang="de-DE" sz="1350" b="1" dirty="0" smtClean="0">
                <a:latin typeface="Arial" panose="020B0604020202020204" pitchFamily="34" charset="0"/>
                <a:cs typeface="Arial" panose="020B0604020202020204" pitchFamily="34" charset="0"/>
              </a:rPr>
              <a:t> </a:t>
            </a:r>
            <a:r>
              <a:rPr lang="de-DE" sz="1350" b="1" dirty="0" err="1" smtClean="0">
                <a:latin typeface="Arial" panose="020B0604020202020204" pitchFamily="34" charset="0"/>
                <a:cs typeface="Arial" panose="020B0604020202020204" pitchFamily="34" charset="0"/>
              </a:rPr>
              <a:t>coefficient</a:t>
            </a:r>
            <a:r>
              <a:rPr lang="de-DE" sz="1350" b="1" dirty="0" smtClean="0">
                <a:latin typeface="Arial" panose="020B0604020202020204" pitchFamily="34" charset="0"/>
                <a:cs typeface="Arial" panose="020B0604020202020204" pitchFamily="34" charset="0"/>
              </a:rPr>
              <a:t> µ</a:t>
            </a:r>
            <a:endParaRPr lang="en-US" sz="13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8675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0" y="444500"/>
            <a:ext cx="9226253" cy="368300"/>
          </a:xfrm>
        </p:spPr>
        <p:txBody>
          <a:bodyPr>
            <a:normAutofit fontScale="90000"/>
          </a:bodyPr>
          <a:lstStyle/>
          <a:p>
            <a:r>
              <a:rPr lang="en-US" dirty="0" smtClean="0"/>
              <a:t>System Architecture</a:t>
            </a:r>
            <a:endParaRPr lang="en-US" dirty="0"/>
          </a:p>
        </p:txBody>
      </p:sp>
      <p:sp>
        <p:nvSpPr>
          <p:cNvPr id="8" name="Textplatzhalter 2"/>
          <p:cNvSpPr>
            <a:spLocks noGrp="1"/>
          </p:cNvSpPr>
          <p:nvPr>
            <p:ph type="body" idx="1"/>
          </p:nvPr>
        </p:nvSpPr>
        <p:spPr>
          <a:xfrm>
            <a:off x="0" y="1053306"/>
            <a:ext cx="9906000" cy="332584"/>
          </a:xfrm>
        </p:spPr>
        <p:txBody>
          <a:bodyPr/>
          <a:lstStyle/>
          <a:p>
            <a:r>
              <a:rPr lang="en-US" dirty="0" smtClean="0"/>
              <a:t>How to Control an electric Motor?</a:t>
            </a:r>
            <a:endParaRPr lang="en-US" dirty="0"/>
          </a:p>
        </p:txBody>
      </p:sp>
      <p:sp>
        <p:nvSpPr>
          <p:cNvPr id="11" name="Rectangle 57"/>
          <p:cNvSpPr>
            <a:spLocks noChangeArrowheads="1"/>
          </p:cNvSpPr>
          <p:nvPr>
            <p:custDataLst>
              <p:tags r:id="rId1"/>
            </p:custDataLst>
          </p:nvPr>
        </p:nvSpPr>
        <p:spPr bwMode="auto">
          <a:xfrm>
            <a:off x="6416391" y="2623923"/>
            <a:ext cx="2751688" cy="2575549"/>
          </a:xfrm>
          <a:prstGeom prst="rect">
            <a:avLst/>
          </a:prstGeom>
          <a:solidFill>
            <a:schemeClr val="bg1"/>
          </a:solidFill>
          <a:ln w="9525">
            <a:noFill/>
            <a:miter lim="800000"/>
            <a:headEnd/>
            <a:tailEnd/>
          </a:ln>
          <a:effectLst/>
        </p:spPr>
        <p:txBody>
          <a:bodyPr wrap="none" anchor="ctr"/>
          <a:lstStyle/>
          <a:p>
            <a:pPr algn="ctr" eaLnBrk="0" hangingPunct="0"/>
            <a:endParaRPr lang="en-US" dirty="0"/>
          </a:p>
        </p:txBody>
      </p:sp>
      <p:sp>
        <p:nvSpPr>
          <p:cNvPr id="12" name="Rectangle 58"/>
          <p:cNvSpPr>
            <a:spLocks noChangeArrowheads="1"/>
          </p:cNvSpPr>
          <p:nvPr>
            <p:custDataLst>
              <p:tags r:id="rId2"/>
            </p:custDataLst>
          </p:nvPr>
        </p:nvSpPr>
        <p:spPr bwMode="auto">
          <a:xfrm>
            <a:off x="3752566" y="2623923"/>
            <a:ext cx="2751688" cy="2575549"/>
          </a:xfrm>
          <a:prstGeom prst="rect">
            <a:avLst/>
          </a:prstGeom>
          <a:solidFill>
            <a:schemeClr val="bg1"/>
          </a:solidFill>
          <a:ln w="9525">
            <a:noFill/>
            <a:miter lim="800000"/>
            <a:headEnd/>
            <a:tailEnd/>
          </a:ln>
          <a:effectLst/>
        </p:spPr>
        <p:txBody>
          <a:bodyPr wrap="none" anchor="ctr"/>
          <a:lstStyle/>
          <a:p>
            <a:pPr algn="ctr" eaLnBrk="0" hangingPunct="0"/>
            <a:endParaRPr lang="en-US" dirty="0"/>
          </a:p>
        </p:txBody>
      </p:sp>
      <p:grpSp>
        <p:nvGrpSpPr>
          <p:cNvPr id="19" name="Group 15"/>
          <p:cNvGrpSpPr>
            <a:grpSpLocks/>
          </p:cNvGrpSpPr>
          <p:nvPr/>
        </p:nvGrpSpPr>
        <p:grpSpPr bwMode="auto">
          <a:xfrm>
            <a:off x="6802154" y="3117636"/>
            <a:ext cx="2186085" cy="1608740"/>
            <a:chOff x="3929" y="2346"/>
            <a:chExt cx="1117" cy="822"/>
          </a:xfrm>
        </p:grpSpPr>
        <p:grpSp>
          <p:nvGrpSpPr>
            <p:cNvPr id="20" name="Group 16"/>
            <p:cNvGrpSpPr>
              <a:grpSpLocks/>
            </p:cNvGrpSpPr>
            <p:nvPr/>
          </p:nvGrpSpPr>
          <p:grpSpPr bwMode="auto">
            <a:xfrm>
              <a:off x="3929" y="2346"/>
              <a:ext cx="1117" cy="822"/>
              <a:chOff x="3929" y="2346"/>
              <a:chExt cx="1117" cy="822"/>
            </a:xfrm>
          </p:grpSpPr>
          <p:sp>
            <p:nvSpPr>
              <p:cNvPr id="22" name="Freeform 17"/>
              <p:cNvSpPr>
                <a:spLocks/>
              </p:cNvSpPr>
              <p:nvPr/>
            </p:nvSpPr>
            <p:spPr bwMode="auto">
              <a:xfrm flipV="1">
                <a:off x="4257" y="2763"/>
                <a:ext cx="125" cy="315"/>
              </a:xfrm>
              <a:custGeom>
                <a:avLst/>
                <a:gdLst/>
                <a:ahLst/>
                <a:cxnLst>
                  <a:cxn ang="0">
                    <a:pos x="0" y="0"/>
                  </a:cxn>
                  <a:cxn ang="0">
                    <a:pos x="78" y="0"/>
                  </a:cxn>
                  <a:cxn ang="0">
                    <a:pos x="125" y="53"/>
                  </a:cxn>
                  <a:cxn ang="0">
                    <a:pos x="119" y="597"/>
                  </a:cxn>
                  <a:cxn ang="0">
                    <a:pos x="171" y="643"/>
                  </a:cxn>
                  <a:cxn ang="0">
                    <a:pos x="261" y="643"/>
                  </a:cxn>
                  <a:cxn ang="0">
                    <a:pos x="307" y="643"/>
                  </a:cxn>
                </a:cxnLst>
                <a:rect l="0" t="0" r="r" b="b"/>
                <a:pathLst>
                  <a:path w="307" h="646">
                    <a:moveTo>
                      <a:pt x="0" y="0"/>
                    </a:moveTo>
                    <a:cubicBezTo>
                      <a:pt x="33" y="0"/>
                      <a:pt x="53" y="0"/>
                      <a:pt x="78" y="0"/>
                    </a:cubicBezTo>
                    <a:cubicBezTo>
                      <a:pt x="101" y="0"/>
                      <a:pt x="126" y="10"/>
                      <a:pt x="125" y="53"/>
                    </a:cubicBezTo>
                    <a:cubicBezTo>
                      <a:pt x="123" y="151"/>
                      <a:pt x="120" y="501"/>
                      <a:pt x="119" y="597"/>
                    </a:cubicBezTo>
                    <a:cubicBezTo>
                      <a:pt x="118" y="646"/>
                      <a:pt x="145" y="642"/>
                      <a:pt x="171" y="643"/>
                    </a:cubicBezTo>
                    <a:cubicBezTo>
                      <a:pt x="198" y="642"/>
                      <a:pt x="238" y="643"/>
                      <a:pt x="261" y="643"/>
                    </a:cubicBezTo>
                    <a:cubicBezTo>
                      <a:pt x="284" y="643"/>
                      <a:pt x="295" y="643"/>
                      <a:pt x="307" y="643"/>
                    </a:cubicBezTo>
                  </a:path>
                </a:pathLst>
              </a:custGeom>
              <a:noFill/>
              <a:ln w="9525" cmpd="sng">
                <a:solidFill>
                  <a:schemeClr val="tx1"/>
                </a:solidFill>
                <a:round/>
                <a:headEnd/>
                <a:tailEnd/>
              </a:ln>
              <a:effectLst/>
            </p:spPr>
            <p:txBody>
              <a:bodyPr/>
              <a:lstStyle/>
              <a:p>
                <a:endParaRPr lang="en-US" dirty="0"/>
              </a:p>
            </p:txBody>
          </p:sp>
          <p:grpSp>
            <p:nvGrpSpPr>
              <p:cNvPr id="23" name="Group 18"/>
              <p:cNvGrpSpPr>
                <a:grpSpLocks/>
              </p:cNvGrpSpPr>
              <p:nvPr/>
            </p:nvGrpSpPr>
            <p:grpSpPr bwMode="auto">
              <a:xfrm>
                <a:off x="4337" y="2346"/>
                <a:ext cx="676" cy="822"/>
                <a:chOff x="420" y="538"/>
                <a:chExt cx="2604" cy="3170"/>
              </a:xfrm>
            </p:grpSpPr>
            <p:sp>
              <p:nvSpPr>
                <p:cNvPr id="26" name="Oval 19"/>
                <p:cNvSpPr>
                  <a:spLocks noChangeArrowheads="1"/>
                </p:cNvSpPr>
                <p:nvPr/>
              </p:nvSpPr>
              <p:spPr bwMode="auto">
                <a:xfrm>
                  <a:off x="1463" y="1400"/>
                  <a:ext cx="1452" cy="1452"/>
                </a:xfrm>
                <a:prstGeom prst="ellipse">
                  <a:avLst/>
                </a:prstGeom>
                <a:noFill/>
                <a:ln w="9525">
                  <a:solidFill>
                    <a:schemeClr val="tx1"/>
                  </a:solidFill>
                  <a:round/>
                  <a:headEnd/>
                  <a:tailEnd/>
                </a:ln>
                <a:effectLst/>
              </p:spPr>
              <p:txBody>
                <a:bodyPr wrap="none" anchor="ctr"/>
                <a:lstStyle/>
                <a:p>
                  <a:endParaRPr lang="en-US" dirty="0"/>
                </a:p>
              </p:txBody>
            </p:sp>
            <p:grpSp>
              <p:nvGrpSpPr>
                <p:cNvPr id="27" name="Group 20"/>
                <p:cNvGrpSpPr>
                  <a:grpSpLocks/>
                </p:cNvGrpSpPr>
                <p:nvPr/>
              </p:nvGrpSpPr>
              <p:grpSpPr bwMode="auto">
                <a:xfrm>
                  <a:off x="420" y="1971"/>
                  <a:ext cx="1084" cy="336"/>
                  <a:chOff x="420" y="1971"/>
                  <a:chExt cx="1084" cy="336"/>
                </a:xfrm>
              </p:grpSpPr>
              <p:sp>
                <p:nvSpPr>
                  <p:cNvPr id="48" name="Rectangle 21"/>
                  <p:cNvSpPr>
                    <a:spLocks noChangeArrowheads="1"/>
                  </p:cNvSpPr>
                  <p:nvPr/>
                </p:nvSpPr>
                <p:spPr bwMode="auto">
                  <a:xfrm>
                    <a:off x="828" y="2035"/>
                    <a:ext cx="545" cy="227"/>
                  </a:xfrm>
                  <a:prstGeom prst="rect">
                    <a:avLst/>
                  </a:prstGeom>
                  <a:solidFill>
                    <a:srgbClr val="FFFFFF"/>
                  </a:solidFill>
                  <a:ln w="9525">
                    <a:solidFill>
                      <a:schemeClr val="tx1"/>
                    </a:solidFill>
                    <a:miter lim="800000"/>
                    <a:headEnd/>
                    <a:tailEnd/>
                  </a:ln>
                  <a:effectLst/>
                </p:spPr>
                <p:txBody>
                  <a:bodyPr wrap="none" anchor="ctr"/>
                  <a:lstStyle/>
                  <a:p>
                    <a:endParaRPr lang="en-US" dirty="0"/>
                  </a:p>
                </p:txBody>
              </p:sp>
              <p:sp>
                <p:nvSpPr>
                  <p:cNvPr id="49" name="Line 22"/>
                  <p:cNvSpPr>
                    <a:spLocks noChangeShapeType="1"/>
                  </p:cNvSpPr>
                  <p:nvPr/>
                </p:nvSpPr>
                <p:spPr bwMode="auto">
                  <a:xfrm flipV="1">
                    <a:off x="874" y="1989"/>
                    <a:ext cx="136" cy="318"/>
                  </a:xfrm>
                  <a:prstGeom prst="line">
                    <a:avLst/>
                  </a:prstGeom>
                  <a:noFill/>
                  <a:ln w="9525">
                    <a:solidFill>
                      <a:schemeClr val="tx1"/>
                    </a:solidFill>
                    <a:round/>
                    <a:headEnd/>
                    <a:tailEnd/>
                  </a:ln>
                  <a:effectLst/>
                </p:spPr>
                <p:txBody>
                  <a:bodyPr/>
                  <a:lstStyle/>
                  <a:p>
                    <a:endParaRPr lang="en-US" dirty="0"/>
                  </a:p>
                </p:txBody>
              </p:sp>
              <p:sp>
                <p:nvSpPr>
                  <p:cNvPr id="50" name="Line 23"/>
                  <p:cNvSpPr>
                    <a:spLocks noChangeShapeType="1"/>
                  </p:cNvSpPr>
                  <p:nvPr/>
                </p:nvSpPr>
                <p:spPr bwMode="auto">
                  <a:xfrm flipV="1">
                    <a:off x="964" y="1989"/>
                    <a:ext cx="136" cy="318"/>
                  </a:xfrm>
                  <a:prstGeom prst="line">
                    <a:avLst/>
                  </a:prstGeom>
                  <a:noFill/>
                  <a:ln w="9525">
                    <a:solidFill>
                      <a:schemeClr val="tx1"/>
                    </a:solidFill>
                    <a:round/>
                    <a:headEnd/>
                    <a:tailEnd/>
                  </a:ln>
                  <a:effectLst/>
                </p:spPr>
                <p:txBody>
                  <a:bodyPr/>
                  <a:lstStyle/>
                  <a:p>
                    <a:endParaRPr lang="en-US" dirty="0"/>
                  </a:p>
                </p:txBody>
              </p:sp>
              <p:sp>
                <p:nvSpPr>
                  <p:cNvPr id="51" name="Line 24"/>
                  <p:cNvSpPr>
                    <a:spLocks noChangeShapeType="1"/>
                  </p:cNvSpPr>
                  <p:nvPr/>
                </p:nvSpPr>
                <p:spPr bwMode="auto">
                  <a:xfrm flipV="1">
                    <a:off x="1055" y="1989"/>
                    <a:ext cx="136" cy="318"/>
                  </a:xfrm>
                  <a:prstGeom prst="line">
                    <a:avLst/>
                  </a:prstGeom>
                  <a:noFill/>
                  <a:ln w="9525">
                    <a:solidFill>
                      <a:schemeClr val="tx1"/>
                    </a:solidFill>
                    <a:round/>
                    <a:headEnd/>
                    <a:tailEnd/>
                  </a:ln>
                  <a:effectLst/>
                </p:spPr>
                <p:txBody>
                  <a:bodyPr/>
                  <a:lstStyle/>
                  <a:p>
                    <a:endParaRPr lang="en-US" dirty="0"/>
                  </a:p>
                </p:txBody>
              </p:sp>
              <p:sp>
                <p:nvSpPr>
                  <p:cNvPr id="52" name="Line 25"/>
                  <p:cNvSpPr>
                    <a:spLocks noChangeShapeType="1"/>
                  </p:cNvSpPr>
                  <p:nvPr/>
                </p:nvSpPr>
                <p:spPr bwMode="auto">
                  <a:xfrm flipV="1">
                    <a:off x="1146" y="1989"/>
                    <a:ext cx="136" cy="318"/>
                  </a:xfrm>
                  <a:prstGeom prst="line">
                    <a:avLst/>
                  </a:prstGeom>
                  <a:noFill/>
                  <a:ln w="9525">
                    <a:solidFill>
                      <a:schemeClr val="tx1"/>
                    </a:solidFill>
                    <a:round/>
                    <a:headEnd/>
                    <a:tailEnd/>
                  </a:ln>
                  <a:effectLst/>
                </p:spPr>
                <p:txBody>
                  <a:bodyPr/>
                  <a:lstStyle/>
                  <a:p>
                    <a:endParaRPr lang="en-US" dirty="0"/>
                  </a:p>
                </p:txBody>
              </p:sp>
              <p:sp>
                <p:nvSpPr>
                  <p:cNvPr id="53" name="Line 26"/>
                  <p:cNvSpPr>
                    <a:spLocks noChangeShapeType="1"/>
                  </p:cNvSpPr>
                  <p:nvPr/>
                </p:nvSpPr>
                <p:spPr bwMode="auto">
                  <a:xfrm>
                    <a:off x="465" y="2149"/>
                    <a:ext cx="363" cy="0"/>
                  </a:xfrm>
                  <a:prstGeom prst="line">
                    <a:avLst/>
                  </a:prstGeom>
                  <a:noFill/>
                  <a:ln w="9525">
                    <a:solidFill>
                      <a:schemeClr val="tx1"/>
                    </a:solidFill>
                    <a:round/>
                    <a:headEnd/>
                    <a:tailEnd/>
                  </a:ln>
                  <a:effectLst/>
                </p:spPr>
                <p:txBody>
                  <a:bodyPr/>
                  <a:lstStyle/>
                  <a:p>
                    <a:endParaRPr lang="en-US" dirty="0"/>
                  </a:p>
                </p:txBody>
              </p:sp>
              <p:sp>
                <p:nvSpPr>
                  <p:cNvPr id="54" name="Oval 27"/>
                  <p:cNvSpPr>
                    <a:spLocks noChangeArrowheads="1"/>
                  </p:cNvSpPr>
                  <p:nvPr/>
                </p:nvSpPr>
                <p:spPr bwMode="auto">
                  <a:xfrm>
                    <a:off x="420" y="2125"/>
                    <a:ext cx="45" cy="45"/>
                  </a:xfrm>
                  <a:prstGeom prst="ellipse">
                    <a:avLst/>
                  </a:prstGeom>
                  <a:solidFill>
                    <a:srgbClr val="FFFFFF"/>
                  </a:solidFill>
                  <a:ln w="9525">
                    <a:solidFill>
                      <a:schemeClr val="tx1"/>
                    </a:solidFill>
                    <a:round/>
                    <a:headEnd/>
                    <a:tailEnd/>
                  </a:ln>
                  <a:effectLst/>
                </p:spPr>
                <p:txBody>
                  <a:bodyPr wrap="none" anchor="ctr"/>
                  <a:lstStyle/>
                  <a:p>
                    <a:endParaRPr lang="en-US" dirty="0"/>
                  </a:p>
                </p:txBody>
              </p:sp>
              <p:sp>
                <p:nvSpPr>
                  <p:cNvPr id="55" name="Line 28"/>
                  <p:cNvSpPr>
                    <a:spLocks noChangeShapeType="1"/>
                  </p:cNvSpPr>
                  <p:nvPr/>
                </p:nvSpPr>
                <p:spPr bwMode="auto">
                  <a:xfrm>
                    <a:off x="1282" y="1989"/>
                    <a:ext cx="181" cy="0"/>
                  </a:xfrm>
                  <a:prstGeom prst="line">
                    <a:avLst/>
                  </a:prstGeom>
                  <a:noFill/>
                  <a:ln w="9525">
                    <a:solidFill>
                      <a:schemeClr val="tx1"/>
                    </a:solidFill>
                    <a:round/>
                    <a:headEnd/>
                    <a:tailEnd/>
                  </a:ln>
                  <a:effectLst/>
                </p:spPr>
                <p:txBody>
                  <a:bodyPr/>
                  <a:lstStyle/>
                  <a:p>
                    <a:endParaRPr lang="en-US" dirty="0"/>
                  </a:p>
                </p:txBody>
              </p:sp>
              <p:sp>
                <p:nvSpPr>
                  <p:cNvPr id="56" name="Oval 29"/>
                  <p:cNvSpPr>
                    <a:spLocks noChangeArrowheads="1"/>
                  </p:cNvSpPr>
                  <p:nvPr/>
                </p:nvSpPr>
                <p:spPr bwMode="auto">
                  <a:xfrm>
                    <a:off x="1459" y="1971"/>
                    <a:ext cx="45" cy="45"/>
                  </a:xfrm>
                  <a:prstGeom prst="ellipse">
                    <a:avLst/>
                  </a:prstGeom>
                  <a:solidFill>
                    <a:srgbClr val="FFFFFF"/>
                  </a:solidFill>
                  <a:ln w="9525">
                    <a:solidFill>
                      <a:schemeClr val="tx1"/>
                    </a:solidFill>
                    <a:round/>
                    <a:headEnd/>
                    <a:tailEnd/>
                  </a:ln>
                  <a:effectLst/>
                </p:spPr>
                <p:txBody>
                  <a:bodyPr wrap="none" anchor="ctr"/>
                  <a:lstStyle/>
                  <a:p>
                    <a:endParaRPr lang="en-US" dirty="0"/>
                  </a:p>
                </p:txBody>
              </p:sp>
            </p:grpSp>
            <p:grpSp>
              <p:nvGrpSpPr>
                <p:cNvPr id="28" name="Group 30"/>
                <p:cNvGrpSpPr>
                  <a:grpSpLocks/>
                </p:cNvGrpSpPr>
                <p:nvPr/>
              </p:nvGrpSpPr>
              <p:grpSpPr bwMode="auto">
                <a:xfrm rot="7200000">
                  <a:off x="2269" y="912"/>
                  <a:ext cx="1084" cy="336"/>
                  <a:chOff x="420" y="1971"/>
                  <a:chExt cx="1084" cy="336"/>
                </a:xfrm>
              </p:grpSpPr>
              <p:sp>
                <p:nvSpPr>
                  <p:cNvPr id="39" name="Rectangle 31"/>
                  <p:cNvSpPr>
                    <a:spLocks noChangeArrowheads="1"/>
                  </p:cNvSpPr>
                  <p:nvPr/>
                </p:nvSpPr>
                <p:spPr bwMode="auto">
                  <a:xfrm>
                    <a:off x="828" y="2035"/>
                    <a:ext cx="545" cy="227"/>
                  </a:xfrm>
                  <a:prstGeom prst="rect">
                    <a:avLst/>
                  </a:prstGeom>
                  <a:solidFill>
                    <a:srgbClr val="FFFFFF"/>
                  </a:solidFill>
                  <a:ln w="9525">
                    <a:solidFill>
                      <a:schemeClr val="tx1"/>
                    </a:solidFill>
                    <a:miter lim="800000"/>
                    <a:headEnd/>
                    <a:tailEnd/>
                  </a:ln>
                  <a:effectLst/>
                </p:spPr>
                <p:txBody>
                  <a:bodyPr wrap="none" anchor="ctr"/>
                  <a:lstStyle/>
                  <a:p>
                    <a:endParaRPr lang="en-US" dirty="0"/>
                  </a:p>
                </p:txBody>
              </p:sp>
              <p:sp>
                <p:nvSpPr>
                  <p:cNvPr id="40" name="Line 32"/>
                  <p:cNvSpPr>
                    <a:spLocks noChangeShapeType="1"/>
                  </p:cNvSpPr>
                  <p:nvPr/>
                </p:nvSpPr>
                <p:spPr bwMode="auto">
                  <a:xfrm flipV="1">
                    <a:off x="874" y="1989"/>
                    <a:ext cx="136" cy="318"/>
                  </a:xfrm>
                  <a:prstGeom prst="line">
                    <a:avLst/>
                  </a:prstGeom>
                  <a:noFill/>
                  <a:ln w="9525">
                    <a:solidFill>
                      <a:schemeClr val="tx1"/>
                    </a:solidFill>
                    <a:round/>
                    <a:headEnd/>
                    <a:tailEnd/>
                  </a:ln>
                  <a:effectLst/>
                </p:spPr>
                <p:txBody>
                  <a:bodyPr/>
                  <a:lstStyle/>
                  <a:p>
                    <a:endParaRPr lang="en-US" dirty="0"/>
                  </a:p>
                </p:txBody>
              </p:sp>
              <p:sp>
                <p:nvSpPr>
                  <p:cNvPr id="41" name="Line 33"/>
                  <p:cNvSpPr>
                    <a:spLocks noChangeShapeType="1"/>
                  </p:cNvSpPr>
                  <p:nvPr/>
                </p:nvSpPr>
                <p:spPr bwMode="auto">
                  <a:xfrm flipV="1">
                    <a:off x="964" y="1989"/>
                    <a:ext cx="136" cy="318"/>
                  </a:xfrm>
                  <a:prstGeom prst="line">
                    <a:avLst/>
                  </a:prstGeom>
                  <a:noFill/>
                  <a:ln w="9525">
                    <a:solidFill>
                      <a:schemeClr val="tx1"/>
                    </a:solidFill>
                    <a:round/>
                    <a:headEnd/>
                    <a:tailEnd/>
                  </a:ln>
                  <a:effectLst/>
                </p:spPr>
                <p:txBody>
                  <a:bodyPr/>
                  <a:lstStyle/>
                  <a:p>
                    <a:endParaRPr lang="en-US" dirty="0"/>
                  </a:p>
                </p:txBody>
              </p:sp>
              <p:sp>
                <p:nvSpPr>
                  <p:cNvPr id="42" name="Line 34"/>
                  <p:cNvSpPr>
                    <a:spLocks noChangeShapeType="1"/>
                  </p:cNvSpPr>
                  <p:nvPr/>
                </p:nvSpPr>
                <p:spPr bwMode="auto">
                  <a:xfrm flipV="1">
                    <a:off x="1055" y="1989"/>
                    <a:ext cx="136" cy="318"/>
                  </a:xfrm>
                  <a:prstGeom prst="line">
                    <a:avLst/>
                  </a:prstGeom>
                  <a:noFill/>
                  <a:ln w="9525">
                    <a:solidFill>
                      <a:schemeClr val="tx1"/>
                    </a:solidFill>
                    <a:round/>
                    <a:headEnd/>
                    <a:tailEnd/>
                  </a:ln>
                  <a:effectLst/>
                </p:spPr>
                <p:txBody>
                  <a:bodyPr/>
                  <a:lstStyle/>
                  <a:p>
                    <a:endParaRPr lang="en-US" dirty="0"/>
                  </a:p>
                </p:txBody>
              </p:sp>
              <p:sp>
                <p:nvSpPr>
                  <p:cNvPr id="43" name="Line 35"/>
                  <p:cNvSpPr>
                    <a:spLocks noChangeShapeType="1"/>
                  </p:cNvSpPr>
                  <p:nvPr/>
                </p:nvSpPr>
                <p:spPr bwMode="auto">
                  <a:xfrm flipV="1">
                    <a:off x="1146" y="1989"/>
                    <a:ext cx="136" cy="318"/>
                  </a:xfrm>
                  <a:prstGeom prst="line">
                    <a:avLst/>
                  </a:prstGeom>
                  <a:noFill/>
                  <a:ln w="9525">
                    <a:solidFill>
                      <a:schemeClr val="tx1"/>
                    </a:solidFill>
                    <a:round/>
                    <a:headEnd/>
                    <a:tailEnd/>
                  </a:ln>
                  <a:effectLst/>
                </p:spPr>
                <p:txBody>
                  <a:bodyPr/>
                  <a:lstStyle/>
                  <a:p>
                    <a:endParaRPr lang="en-US" dirty="0"/>
                  </a:p>
                </p:txBody>
              </p:sp>
              <p:sp>
                <p:nvSpPr>
                  <p:cNvPr id="44" name="Line 36"/>
                  <p:cNvSpPr>
                    <a:spLocks noChangeShapeType="1"/>
                  </p:cNvSpPr>
                  <p:nvPr/>
                </p:nvSpPr>
                <p:spPr bwMode="auto">
                  <a:xfrm>
                    <a:off x="465" y="2149"/>
                    <a:ext cx="363" cy="0"/>
                  </a:xfrm>
                  <a:prstGeom prst="line">
                    <a:avLst/>
                  </a:prstGeom>
                  <a:noFill/>
                  <a:ln w="9525">
                    <a:solidFill>
                      <a:schemeClr val="tx1"/>
                    </a:solidFill>
                    <a:round/>
                    <a:headEnd/>
                    <a:tailEnd/>
                  </a:ln>
                  <a:effectLst/>
                </p:spPr>
                <p:txBody>
                  <a:bodyPr/>
                  <a:lstStyle/>
                  <a:p>
                    <a:endParaRPr lang="en-US" dirty="0"/>
                  </a:p>
                </p:txBody>
              </p:sp>
              <p:sp>
                <p:nvSpPr>
                  <p:cNvPr id="45" name="Oval 37"/>
                  <p:cNvSpPr>
                    <a:spLocks noChangeArrowheads="1"/>
                  </p:cNvSpPr>
                  <p:nvPr/>
                </p:nvSpPr>
                <p:spPr bwMode="auto">
                  <a:xfrm>
                    <a:off x="420" y="2125"/>
                    <a:ext cx="45" cy="45"/>
                  </a:xfrm>
                  <a:prstGeom prst="ellipse">
                    <a:avLst/>
                  </a:prstGeom>
                  <a:solidFill>
                    <a:srgbClr val="FFFFFF"/>
                  </a:solidFill>
                  <a:ln w="9525">
                    <a:solidFill>
                      <a:schemeClr val="tx1"/>
                    </a:solidFill>
                    <a:round/>
                    <a:headEnd/>
                    <a:tailEnd/>
                  </a:ln>
                  <a:effectLst/>
                </p:spPr>
                <p:txBody>
                  <a:bodyPr wrap="none" anchor="ctr"/>
                  <a:lstStyle/>
                  <a:p>
                    <a:endParaRPr lang="en-US" dirty="0"/>
                  </a:p>
                </p:txBody>
              </p:sp>
              <p:sp>
                <p:nvSpPr>
                  <p:cNvPr id="46" name="Line 38"/>
                  <p:cNvSpPr>
                    <a:spLocks noChangeShapeType="1"/>
                  </p:cNvSpPr>
                  <p:nvPr/>
                </p:nvSpPr>
                <p:spPr bwMode="auto">
                  <a:xfrm>
                    <a:off x="1282" y="1989"/>
                    <a:ext cx="181" cy="0"/>
                  </a:xfrm>
                  <a:prstGeom prst="line">
                    <a:avLst/>
                  </a:prstGeom>
                  <a:noFill/>
                  <a:ln w="9525">
                    <a:solidFill>
                      <a:schemeClr val="tx1"/>
                    </a:solidFill>
                    <a:round/>
                    <a:headEnd/>
                    <a:tailEnd/>
                  </a:ln>
                  <a:effectLst/>
                </p:spPr>
                <p:txBody>
                  <a:bodyPr/>
                  <a:lstStyle/>
                  <a:p>
                    <a:endParaRPr lang="en-US" dirty="0"/>
                  </a:p>
                </p:txBody>
              </p:sp>
              <p:sp>
                <p:nvSpPr>
                  <p:cNvPr id="47" name="Oval 39"/>
                  <p:cNvSpPr>
                    <a:spLocks noChangeArrowheads="1"/>
                  </p:cNvSpPr>
                  <p:nvPr/>
                </p:nvSpPr>
                <p:spPr bwMode="auto">
                  <a:xfrm>
                    <a:off x="1459" y="1971"/>
                    <a:ext cx="45" cy="45"/>
                  </a:xfrm>
                  <a:prstGeom prst="ellipse">
                    <a:avLst/>
                  </a:prstGeom>
                  <a:solidFill>
                    <a:srgbClr val="FFFFFF"/>
                  </a:solidFill>
                  <a:ln w="9525">
                    <a:solidFill>
                      <a:schemeClr val="tx1"/>
                    </a:solidFill>
                    <a:round/>
                    <a:headEnd/>
                    <a:tailEnd/>
                  </a:ln>
                  <a:effectLst/>
                </p:spPr>
                <p:txBody>
                  <a:bodyPr wrap="none" anchor="ctr"/>
                  <a:lstStyle/>
                  <a:p>
                    <a:endParaRPr lang="en-US" dirty="0"/>
                  </a:p>
                </p:txBody>
              </p:sp>
            </p:grpSp>
            <p:grpSp>
              <p:nvGrpSpPr>
                <p:cNvPr id="29" name="Group 40"/>
                <p:cNvGrpSpPr>
                  <a:grpSpLocks/>
                </p:cNvGrpSpPr>
                <p:nvPr/>
              </p:nvGrpSpPr>
              <p:grpSpPr bwMode="auto">
                <a:xfrm rot="14400000">
                  <a:off x="2314" y="2998"/>
                  <a:ext cx="1084" cy="336"/>
                  <a:chOff x="420" y="1971"/>
                  <a:chExt cx="1084" cy="336"/>
                </a:xfrm>
              </p:grpSpPr>
              <p:sp>
                <p:nvSpPr>
                  <p:cNvPr id="30" name="Rectangle 41"/>
                  <p:cNvSpPr>
                    <a:spLocks noChangeArrowheads="1"/>
                  </p:cNvSpPr>
                  <p:nvPr/>
                </p:nvSpPr>
                <p:spPr bwMode="auto">
                  <a:xfrm>
                    <a:off x="828" y="2035"/>
                    <a:ext cx="545" cy="227"/>
                  </a:xfrm>
                  <a:prstGeom prst="rect">
                    <a:avLst/>
                  </a:prstGeom>
                  <a:solidFill>
                    <a:srgbClr val="FFFFFF"/>
                  </a:solidFill>
                  <a:ln w="9525">
                    <a:solidFill>
                      <a:schemeClr val="tx1"/>
                    </a:solidFill>
                    <a:miter lim="800000"/>
                    <a:headEnd/>
                    <a:tailEnd/>
                  </a:ln>
                  <a:effectLst/>
                </p:spPr>
                <p:txBody>
                  <a:bodyPr wrap="none" anchor="ctr"/>
                  <a:lstStyle/>
                  <a:p>
                    <a:endParaRPr lang="en-US" dirty="0"/>
                  </a:p>
                </p:txBody>
              </p:sp>
              <p:sp>
                <p:nvSpPr>
                  <p:cNvPr id="31" name="Line 42"/>
                  <p:cNvSpPr>
                    <a:spLocks noChangeShapeType="1"/>
                  </p:cNvSpPr>
                  <p:nvPr/>
                </p:nvSpPr>
                <p:spPr bwMode="auto">
                  <a:xfrm flipV="1">
                    <a:off x="874" y="1989"/>
                    <a:ext cx="136" cy="318"/>
                  </a:xfrm>
                  <a:prstGeom prst="line">
                    <a:avLst/>
                  </a:prstGeom>
                  <a:noFill/>
                  <a:ln w="9525">
                    <a:solidFill>
                      <a:schemeClr val="tx1"/>
                    </a:solidFill>
                    <a:round/>
                    <a:headEnd/>
                    <a:tailEnd/>
                  </a:ln>
                  <a:effectLst/>
                </p:spPr>
                <p:txBody>
                  <a:bodyPr/>
                  <a:lstStyle/>
                  <a:p>
                    <a:endParaRPr lang="en-US" dirty="0"/>
                  </a:p>
                </p:txBody>
              </p:sp>
              <p:sp>
                <p:nvSpPr>
                  <p:cNvPr id="32" name="Line 43"/>
                  <p:cNvSpPr>
                    <a:spLocks noChangeShapeType="1"/>
                  </p:cNvSpPr>
                  <p:nvPr/>
                </p:nvSpPr>
                <p:spPr bwMode="auto">
                  <a:xfrm flipV="1">
                    <a:off x="964" y="1989"/>
                    <a:ext cx="136" cy="318"/>
                  </a:xfrm>
                  <a:prstGeom prst="line">
                    <a:avLst/>
                  </a:prstGeom>
                  <a:noFill/>
                  <a:ln w="9525">
                    <a:solidFill>
                      <a:schemeClr val="tx1"/>
                    </a:solidFill>
                    <a:round/>
                    <a:headEnd/>
                    <a:tailEnd/>
                  </a:ln>
                  <a:effectLst/>
                </p:spPr>
                <p:txBody>
                  <a:bodyPr/>
                  <a:lstStyle/>
                  <a:p>
                    <a:endParaRPr lang="en-US" dirty="0"/>
                  </a:p>
                </p:txBody>
              </p:sp>
              <p:sp>
                <p:nvSpPr>
                  <p:cNvPr id="33" name="Line 44"/>
                  <p:cNvSpPr>
                    <a:spLocks noChangeShapeType="1"/>
                  </p:cNvSpPr>
                  <p:nvPr/>
                </p:nvSpPr>
                <p:spPr bwMode="auto">
                  <a:xfrm flipV="1">
                    <a:off x="1055" y="1989"/>
                    <a:ext cx="136" cy="318"/>
                  </a:xfrm>
                  <a:prstGeom prst="line">
                    <a:avLst/>
                  </a:prstGeom>
                  <a:noFill/>
                  <a:ln w="9525">
                    <a:solidFill>
                      <a:schemeClr val="tx1"/>
                    </a:solidFill>
                    <a:round/>
                    <a:headEnd/>
                    <a:tailEnd/>
                  </a:ln>
                  <a:effectLst/>
                </p:spPr>
                <p:txBody>
                  <a:bodyPr/>
                  <a:lstStyle/>
                  <a:p>
                    <a:endParaRPr lang="en-US" dirty="0"/>
                  </a:p>
                </p:txBody>
              </p:sp>
              <p:sp>
                <p:nvSpPr>
                  <p:cNvPr id="34" name="Line 45"/>
                  <p:cNvSpPr>
                    <a:spLocks noChangeShapeType="1"/>
                  </p:cNvSpPr>
                  <p:nvPr/>
                </p:nvSpPr>
                <p:spPr bwMode="auto">
                  <a:xfrm flipV="1">
                    <a:off x="1146" y="1989"/>
                    <a:ext cx="136" cy="318"/>
                  </a:xfrm>
                  <a:prstGeom prst="line">
                    <a:avLst/>
                  </a:prstGeom>
                  <a:noFill/>
                  <a:ln w="9525">
                    <a:solidFill>
                      <a:schemeClr val="tx1"/>
                    </a:solidFill>
                    <a:round/>
                    <a:headEnd/>
                    <a:tailEnd/>
                  </a:ln>
                  <a:effectLst/>
                </p:spPr>
                <p:txBody>
                  <a:bodyPr/>
                  <a:lstStyle/>
                  <a:p>
                    <a:endParaRPr lang="en-US" dirty="0"/>
                  </a:p>
                </p:txBody>
              </p:sp>
              <p:sp>
                <p:nvSpPr>
                  <p:cNvPr id="35" name="Line 46"/>
                  <p:cNvSpPr>
                    <a:spLocks noChangeShapeType="1"/>
                  </p:cNvSpPr>
                  <p:nvPr/>
                </p:nvSpPr>
                <p:spPr bwMode="auto">
                  <a:xfrm>
                    <a:off x="465" y="2149"/>
                    <a:ext cx="363" cy="0"/>
                  </a:xfrm>
                  <a:prstGeom prst="line">
                    <a:avLst/>
                  </a:prstGeom>
                  <a:noFill/>
                  <a:ln w="9525">
                    <a:solidFill>
                      <a:schemeClr val="tx1"/>
                    </a:solidFill>
                    <a:round/>
                    <a:headEnd/>
                    <a:tailEnd/>
                  </a:ln>
                  <a:effectLst/>
                </p:spPr>
                <p:txBody>
                  <a:bodyPr/>
                  <a:lstStyle/>
                  <a:p>
                    <a:endParaRPr lang="en-US" dirty="0"/>
                  </a:p>
                </p:txBody>
              </p:sp>
              <p:sp>
                <p:nvSpPr>
                  <p:cNvPr id="36" name="Oval 47"/>
                  <p:cNvSpPr>
                    <a:spLocks noChangeArrowheads="1"/>
                  </p:cNvSpPr>
                  <p:nvPr/>
                </p:nvSpPr>
                <p:spPr bwMode="auto">
                  <a:xfrm>
                    <a:off x="420" y="2125"/>
                    <a:ext cx="45" cy="45"/>
                  </a:xfrm>
                  <a:prstGeom prst="ellipse">
                    <a:avLst/>
                  </a:prstGeom>
                  <a:solidFill>
                    <a:srgbClr val="FFFFFF"/>
                  </a:solidFill>
                  <a:ln w="9525">
                    <a:solidFill>
                      <a:schemeClr val="tx1"/>
                    </a:solidFill>
                    <a:round/>
                    <a:headEnd/>
                    <a:tailEnd/>
                  </a:ln>
                  <a:effectLst/>
                </p:spPr>
                <p:txBody>
                  <a:bodyPr wrap="none" anchor="ctr"/>
                  <a:lstStyle/>
                  <a:p>
                    <a:endParaRPr lang="en-US" dirty="0"/>
                  </a:p>
                </p:txBody>
              </p:sp>
              <p:sp>
                <p:nvSpPr>
                  <p:cNvPr id="37" name="Line 48"/>
                  <p:cNvSpPr>
                    <a:spLocks noChangeShapeType="1"/>
                  </p:cNvSpPr>
                  <p:nvPr/>
                </p:nvSpPr>
                <p:spPr bwMode="auto">
                  <a:xfrm>
                    <a:off x="1282" y="1989"/>
                    <a:ext cx="181" cy="0"/>
                  </a:xfrm>
                  <a:prstGeom prst="line">
                    <a:avLst/>
                  </a:prstGeom>
                  <a:noFill/>
                  <a:ln w="9525">
                    <a:solidFill>
                      <a:schemeClr val="tx1"/>
                    </a:solidFill>
                    <a:round/>
                    <a:headEnd/>
                    <a:tailEnd/>
                  </a:ln>
                  <a:effectLst/>
                </p:spPr>
                <p:txBody>
                  <a:bodyPr/>
                  <a:lstStyle/>
                  <a:p>
                    <a:endParaRPr lang="en-US" dirty="0"/>
                  </a:p>
                </p:txBody>
              </p:sp>
              <p:sp>
                <p:nvSpPr>
                  <p:cNvPr id="38" name="Oval 49"/>
                  <p:cNvSpPr>
                    <a:spLocks noChangeArrowheads="1"/>
                  </p:cNvSpPr>
                  <p:nvPr/>
                </p:nvSpPr>
                <p:spPr bwMode="auto">
                  <a:xfrm>
                    <a:off x="1459" y="1971"/>
                    <a:ext cx="45" cy="45"/>
                  </a:xfrm>
                  <a:prstGeom prst="ellipse">
                    <a:avLst/>
                  </a:prstGeom>
                  <a:solidFill>
                    <a:srgbClr val="FFFFFF"/>
                  </a:solidFill>
                  <a:ln w="9525">
                    <a:solidFill>
                      <a:schemeClr val="tx1"/>
                    </a:solidFill>
                    <a:round/>
                    <a:headEnd/>
                    <a:tailEnd/>
                  </a:ln>
                  <a:effectLst/>
                </p:spPr>
                <p:txBody>
                  <a:bodyPr wrap="none" anchor="ctr"/>
                  <a:lstStyle/>
                  <a:p>
                    <a:endParaRPr lang="en-US" dirty="0"/>
                  </a:p>
                </p:txBody>
              </p:sp>
            </p:grpSp>
          </p:grpSp>
          <p:sp>
            <p:nvSpPr>
              <p:cNvPr id="24" name="Line 50"/>
              <p:cNvSpPr>
                <a:spLocks noChangeShapeType="1"/>
              </p:cNvSpPr>
              <p:nvPr/>
            </p:nvSpPr>
            <p:spPr bwMode="auto">
              <a:xfrm flipH="1">
                <a:off x="3929" y="3147"/>
                <a:ext cx="1117" cy="0"/>
              </a:xfrm>
              <a:prstGeom prst="line">
                <a:avLst/>
              </a:prstGeom>
              <a:noFill/>
              <a:ln w="9525">
                <a:solidFill>
                  <a:schemeClr val="tx1"/>
                </a:solidFill>
                <a:round/>
                <a:headEnd/>
                <a:tailEnd/>
              </a:ln>
              <a:effectLst/>
            </p:spPr>
            <p:txBody>
              <a:bodyPr/>
              <a:lstStyle/>
              <a:p>
                <a:endParaRPr lang="en-US" dirty="0"/>
              </a:p>
            </p:txBody>
          </p:sp>
          <p:sp>
            <p:nvSpPr>
              <p:cNvPr id="25" name="Freeform 51"/>
              <p:cNvSpPr>
                <a:spLocks/>
              </p:cNvSpPr>
              <p:nvPr/>
            </p:nvSpPr>
            <p:spPr bwMode="auto">
              <a:xfrm>
                <a:off x="3974" y="2367"/>
                <a:ext cx="1056" cy="649"/>
              </a:xfrm>
              <a:custGeom>
                <a:avLst/>
                <a:gdLst/>
                <a:ahLst/>
                <a:cxnLst>
                  <a:cxn ang="0">
                    <a:pos x="953" y="1"/>
                  </a:cxn>
                  <a:cxn ang="0">
                    <a:pos x="281" y="0"/>
                  </a:cxn>
                  <a:cxn ang="0">
                    <a:pos x="227" y="54"/>
                  </a:cxn>
                  <a:cxn ang="0">
                    <a:pos x="231" y="600"/>
                  </a:cxn>
                  <a:cxn ang="0">
                    <a:pos x="188" y="644"/>
                  </a:cxn>
                  <a:cxn ang="0">
                    <a:pos x="0" y="644"/>
                  </a:cxn>
                </a:cxnLst>
                <a:rect l="0" t="0" r="r" b="b"/>
                <a:pathLst>
                  <a:path w="953" h="649">
                    <a:moveTo>
                      <a:pt x="953" y="1"/>
                    </a:moveTo>
                    <a:cubicBezTo>
                      <a:pt x="761" y="1"/>
                      <a:pt x="427" y="0"/>
                      <a:pt x="281" y="0"/>
                    </a:cubicBezTo>
                    <a:cubicBezTo>
                      <a:pt x="256" y="0"/>
                      <a:pt x="221" y="11"/>
                      <a:pt x="227" y="54"/>
                    </a:cubicBezTo>
                    <a:cubicBezTo>
                      <a:pt x="239" y="152"/>
                      <a:pt x="226" y="504"/>
                      <a:pt x="231" y="600"/>
                    </a:cubicBezTo>
                    <a:cubicBezTo>
                      <a:pt x="237" y="649"/>
                      <a:pt x="213" y="639"/>
                      <a:pt x="188" y="644"/>
                    </a:cubicBezTo>
                    <a:cubicBezTo>
                      <a:pt x="32" y="644"/>
                      <a:pt x="125" y="644"/>
                      <a:pt x="0" y="644"/>
                    </a:cubicBezTo>
                  </a:path>
                </a:pathLst>
              </a:custGeom>
              <a:noFill/>
              <a:ln w="9525" cmpd="sng">
                <a:solidFill>
                  <a:schemeClr val="tx1"/>
                </a:solidFill>
                <a:round/>
                <a:headEnd/>
                <a:tailEnd/>
              </a:ln>
              <a:effectLst/>
            </p:spPr>
            <p:txBody>
              <a:bodyPr/>
              <a:lstStyle/>
              <a:p>
                <a:endParaRPr lang="en-US" dirty="0"/>
              </a:p>
            </p:txBody>
          </p:sp>
        </p:grpSp>
        <p:sp>
          <p:nvSpPr>
            <p:cNvPr id="21" name="Line 52"/>
            <p:cNvSpPr>
              <a:spLocks noChangeShapeType="1"/>
            </p:cNvSpPr>
            <p:nvPr/>
          </p:nvSpPr>
          <p:spPr bwMode="auto">
            <a:xfrm flipH="1">
              <a:off x="3929" y="3078"/>
              <a:ext cx="363" cy="0"/>
            </a:xfrm>
            <a:prstGeom prst="line">
              <a:avLst/>
            </a:prstGeom>
            <a:noFill/>
            <a:ln w="9525">
              <a:solidFill>
                <a:schemeClr val="tx1"/>
              </a:solidFill>
              <a:round/>
              <a:headEnd/>
              <a:tailEnd/>
            </a:ln>
            <a:effectLst/>
          </p:spPr>
          <p:txBody>
            <a:bodyPr/>
            <a:lstStyle/>
            <a:p>
              <a:endParaRPr lang="en-US" dirty="0"/>
            </a:p>
          </p:txBody>
        </p:sp>
      </p:grpSp>
      <p:sp>
        <p:nvSpPr>
          <p:cNvPr id="57" name="Rectangle 59"/>
          <p:cNvSpPr>
            <a:spLocks noChangeArrowheads="1"/>
          </p:cNvSpPr>
          <p:nvPr>
            <p:custDataLst>
              <p:tags r:id="rId3"/>
            </p:custDataLst>
          </p:nvPr>
        </p:nvSpPr>
        <p:spPr bwMode="auto">
          <a:xfrm>
            <a:off x="1087154" y="2623923"/>
            <a:ext cx="2751688" cy="2575549"/>
          </a:xfrm>
          <a:prstGeom prst="rect">
            <a:avLst/>
          </a:prstGeom>
          <a:solidFill>
            <a:schemeClr val="bg1"/>
          </a:solidFill>
          <a:ln w="9525">
            <a:noFill/>
            <a:miter lim="800000"/>
            <a:headEnd/>
            <a:tailEnd/>
          </a:ln>
          <a:effectLst/>
        </p:spPr>
        <p:txBody>
          <a:bodyPr wrap="none" anchor="ctr"/>
          <a:lstStyle/>
          <a:p>
            <a:pPr algn="ctr" eaLnBrk="0" hangingPunct="0"/>
            <a:endParaRPr lang="en-US" dirty="0"/>
          </a:p>
        </p:txBody>
      </p:sp>
      <p:grpSp>
        <p:nvGrpSpPr>
          <p:cNvPr id="58" name="Group 60"/>
          <p:cNvGrpSpPr>
            <a:grpSpLocks/>
          </p:cNvGrpSpPr>
          <p:nvPr/>
        </p:nvGrpSpPr>
        <p:grpSpPr bwMode="auto">
          <a:xfrm>
            <a:off x="6560793" y="4056603"/>
            <a:ext cx="798499" cy="798499"/>
            <a:chOff x="3777" y="2851"/>
            <a:chExt cx="408" cy="408"/>
          </a:xfrm>
        </p:grpSpPr>
        <p:sp>
          <p:nvSpPr>
            <p:cNvPr id="59" name="Rectangle 61"/>
            <p:cNvSpPr>
              <a:spLocks noChangeArrowheads="1"/>
            </p:cNvSpPr>
            <p:nvPr/>
          </p:nvSpPr>
          <p:spPr bwMode="auto">
            <a:xfrm>
              <a:off x="3777" y="2851"/>
              <a:ext cx="408" cy="408"/>
            </a:xfrm>
            <a:prstGeom prst="rect">
              <a:avLst/>
            </a:prstGeom>
            <a:solidFill>
              <a:schemeClr val="bg1"/>
            </a:solidFill>
            <a:ln w="9525">
              <a:noFill/>
              <a:miter lim="800000"/>
              <a:headEnd/>
              <a:tailEnd/>
            </a:ln>
            <a:effectLst/>
          </p:spPr>
          <p:txBody>
            <a:bodyPr wrap="none" anchor="ctr"/>
            <a:lstStyle/>
            <a:p>
              <a:endParaRPr lang="en-US" dirty="0"/>
            </a:p>
          </p:txBody>
        </p:sp>
        <p:sp>
          <p:nvSpPr>
            <p:cNvPr id="60" name="AutoShape 62"/>
            <p:cNvSpPr>
              <a:spLocks noChangeArrowheads="1"/>
            </p:cNvSpPr>
            <p:nvPr/>
          </p:nvSpPr>
          <p:spPr bwMode="auto">
            <a:xfrm>
              <a:off x="3821" y="3123"/>
              <a:ext cx="318" cy="91"/>
            </a:xfrm>
            <a:prstGeom prst="leftArrow">
              <a:avLst>
                <a:gd name="adj1" fmla="val 50000"/>
                <a:gd name="adj2" fmla="val 87363"/>
              </a:avLst>
            </a:prstGeom>
            <a:solidFill>
              <a:schemeClr val="accent6">
                <a:lumMod val="75000"/>
              </a:schemeClr>
            </a:solidFill>
            <a:ln w="9525">
              <a:noFill/>
              <a:miter lim="800000"/>
              <a:headEnd/>
              <a:tailEnd/>
            </a:ln>
            <a:effectLst/>
          </p:spPr>
          <p:txBody>
            <a:bodyPr wrap="none" anchor="ctr"/>
            <a:lstStyle/>
            <a:p>
              <a:endParaRPr lang="en-US" dirty="0"/>
            </a:p>
          </p:txBody>
        </p:sp>
        <p:sp>
          <p:nvSpPr>
            <p:cNvPr id="61" name="AutoShape 63"/>
            <p:cNvSpPr>
              <a:spLocks noChangeArrowheads="1"/>
            </p:cNvSpPr>
            <p:nvPr/>
          </p:nvSpPr>
          <p:spPr bwMode="auto">
            <a:xfrm rot="10800000">
              <a:off x="3958" y="3032"/>
              <a:ext cx="182" cy="91"/>
            </a:xfrm>
            <a:prstGeom prst="leftArrow">
              <a:avLst>
                <a:gd name="adj1" fmla="val 50000"/>
                <a:gd name="adj2" fmla="val 50000"/>
              </a:avLst>
            </a:prstGeom>
            <a:solidFill>
              <a:schemeClr val="accent6">
                <a:lumMod val="75000"/>
              </a:schemeClr>
            </a:solidFill>
            <a:ln w="9525">
              <a:noFill/>
              <a:miter lim="800000"/>
              <a:headEnd/>
              <a:tailEnd/>
            </a:ln>
            <a:effectLst/>
          </p:spPr>
          <p:txBody>
            <a:bodyPr wrap="none" anchor="ctr"/>
            <a:lstStyle/>
            <a:p>
              <a:endParaRPr lang="en-US" dirty="0"/>
            </a:p>
          </p:txBody>
        </p:sp>
        <p:sp>
          <p:nvSpPr>
            <p:cNvPr id="62" name="AutoShape 64"/>
            <p:cNvSpPr>
              <a:spLocks noChangeArrowheads="1"/>
            </p:cNvSpPr>
            <p:nvPr/>
          </p:nvSpPr>
          <p:spPr bwMode="auto">
            <a:xfrm rot="10800000">
              <a:off x="4003" y="2941"/>
              <a:ext cx="136" cy="91"/>
            </a:xfrm>
            <a:prstGeom prst="leftArrow">
              <a:avLst>
                <a:gd name="adj1" fmla="val 50000"/>
                <a:gd name="adj2" fmla="val 37363"/>
              </a:avLst>
            </a:prstGeom>
            <a:solidFill>
              <a:schemeClr val="accent6">
                <a:lumMod val="75000"/>
              </a:schemeClr>
            </a:solidFill>
            <a:ln w="9525">
              <a:noFill/>
              <a:miter lim="800000"/>
              <a:headEnd/>
              <a:tailEnd/>
            </a:ln>
            <a:effectLst/>
          </p:spPr>
          <p:txBody>
            <a:bodyPr wrap="none" anchor="ctr"/>
            <a:lstStyle/>
            <a:p>
              <a:endParaRPr lang="en-US" dirty="0"/>
            </a:p>
          </p:txBody>
        </p:sp>
        <p:grpSp>
          <p:nvGrpSpPr>
            <p:cNvPr id="63" name="Group 65"/>
            <p:cNvGrpSpPr>
              <a:grpSpLocks/>
            </p:cNvGrpSpPr>
            <p:nvPr/>
          </p:nvGrpSpPr>
          <p:grpSpPr bwMode="auto">
            <a:xfrm>
              <a:off x="3796" y="2932"/>
              <a:ext cx="273" cy="272"/>
              <a:chOff x="3959" y="2957"/>
              <a:chExt cx="428" cy="363"/>
            </a:xfrm>
          </p:grpSpPr>
          <p:grpSp>
            <p:nvGrpSpPr>
              <p:cNvPr id="64" name="Group 66"/>
              <p:cNvGrpSpPr>
                <a:grpSpLocks/>
              </p:cNvGrpSpPr>
              <p:nvPr/>
            </p:nvGrpSpPr>
            <p:grpSpPr bwMode="auto">
              <a:xfrm>
                <a:off x="4140" y="2957"/>
                <a:ext cx="247" cy="106"/>
                <a:chOff x="264" y="2065"/>
                <a:chExt cx="704" cy="584"/>
              </a:xfrm>
            </p:grpSpPr>
            <p:sp>
              <p:nvSpPr>
                <p:cNvPr id="71" name="Freeform 67"/>
                <p:cNvSpPr>
                  <a:spLocks/>
                </p:cNvSpPr>
                <p:nvPr/>
              </p:nvSpPr>
              <p:spPr bwMode="auto">
                <a:xfrm flipH="1">
                  <a:off x="264" y="2065"/>
                  <a:ext cx="352" cy="318"/>
                </a:xfrm>
                <a:custGeom>
                  <a:avLst/>
                  <a:gdLst/>
                  <a:ahLst/>
                  <a:cxnLst>
                    <a:cxn ang="0">
                      <a:pos x="0" y="259"/>
                    </a:cxn>
                    <a:cxn ang="0">
                      <a:pos x="185" y="4"/>
                    </a:cxn>
                    <a:cxn ang="0">
                      <a:pos x="372" y="282"/>
                    </a:cxn>
                  </a:cxnLst>
                  <a:rect l="0" t="0" r="r" b="b"/>
                  <a:pathLst>
                    <a:path w="372" h="282">
                      <a:moveTo>
                        <a:pt x="0" y="259"/>
                      </a:moveTo>
                      <a:cubicBezTo>
                        <a:pt x="61" y="129"/>
                        <a:pt x="123" y="0"/>
                        <a:pt x="185" y="4"/>
                      </a:cubicBezTo>
                      <a:cubicBezTo>
                        <a:pt x="247" y="8"/>
                        <a:pt x="309" y="145"/>
                        <a:pt x="372" y="282"/>
                      </a:cubicBezTo>
                    </a:path>
                  </a:pathLst>
                </a:custGeom>
                <a:noFill/>
                <a:ln w="9525">
                  <a:solidFill>
                    <a:schemeClr val="tx1"/>
                  </a:solidFill>
                  <a:round/>
                  <a:headEnd/>
                  <a:tailEnd/>
                </a:ln>
                <a:effectLst/>
              </p:spPr>
              <p:txBody>
                <a:bodyPr/>
                <a:lstStyle/>
                <a:p>
                  <a:endParaRPr lang="en-US" dirty="0"/>
                </a:p>
              </p:txBody>
            </p:sp>
            <p:sp>
              <p:nvSpPr>
                <p:cNvPr id="72" name="Freeform 68"/>
                <p:cNvSpPr>
                  <a:spLocks/>
                </p:cNvSpPr>
                <p:nvPr/>
              </p:nvSpPr>
              <p:spPr bwMode="auto">
                <a:xfrm flipH="1" flipV="1">
                  <a:off x="616" y="2352"/>
                  <a:ext cx="352" cy="297"/>
                </a:xfrm>
                <a:custGeom>
                  <a:avLst/>
                  <a:gdLst/>
                  <a:ahLst/>
                  <a:cxnLst>
                    <a:cxn ang="0">
                      <a:pos x="0" y="259"/>
                    </a:cxn>
                    <a:cxn ang="0">
                      <a:pos x="185" y="4"/>
                    </a:cxn>
                    <a:cxn ang="0">
                      <a:pos x="372" y="282"/>
                    </a:cxn>
                  </a:cxnLst>
                  <a:rect l="0" t="0" r="r" b="b"/>
                  <a:pathLst>
                    <a:path w="372" h="282">
                      <a:moveTo>
                        <a:pt x="0" y="259"/>
                      </a:moveTo>
                      <a:cubicBezTo>
                        <a:pt x="61" y="129"/>
                        <a:pt x="123" y="0"/>
                        <a:pt x="185" y="4"/>
                      </a:cubicBezTo>
                      <a:cubicBezTo>
                        <a:pt x="247" y="8"/>
                        <a:pt x="309" y="145"/>
                        <a:pt x="372" y="282"/>
                      </a:cubicBezTo>
                    </a:path>
                  </a:pathLst>
                </a:custGeom>
                <a:noFill/>
                <a:ln w="9525">
                  <a:solidFill>
                    <a:schemeClr val="tx1"/>
                  </a:solidFill>
                  <a:round/>
                  <a:headEnd/>
                  <a:tailEnd/>
                </a:ln>
                <a:effectLst/>
              </p:spPr>
              <p:txBody>
                <a:bodyPr/>
                <a:lstStyle/>
                <a:p>
                  <a:endParaRPr lang="en-US" dirty="0"/>
                </a:p>
              </p:txBody>
            </p:sp>
          </p:grpSp>
          <p:grpSp>
            <p:nvGrpSpPr>
              <p:cNvPr id="65" name="Group 69"/>
              <p:cNvGrpSpPr>
                <a:grpSpLocks/>
              </p:cNvGrpSpPr>
              <p:nvPr/>
            </p:nvGrpSpPr>
            <p:grpSpPr bwMode="auto">
              <a:xfrm>
                <a:off x="4049" y="3078"/>
                <a:ext cx="247" cy="106"/>
                <a:chOff x="264" y="2065"/>
                <a:chExt cx="704" cy="584"/>
              </a:xfrm>
            </p:grpSpPr>
            <p:sp>
              <p:nvSpPr>
                <p:cNvPr id="69" name="Freeform 70"/>
                <p:cNvSpPr>
                  <a:spLocks/>
                </p:cNvSpPr>
                <p:nvPr/>
              </p:nvSpPr>
              <p:spPr bwMode="auto">
                <a:xfrm flipH="1">
                  <a:off x="264" y="2065"/>
                  <a:ext cx="352" cy="318"/>
                </a:xfrm>
                <a:custGeom>
                  <a:avLst/>
                  <a:gdLst/>
                  <a:ahLst/>
                  <a:cxnLst>
                    <a:cxn ang="0">
                      <a:pos x="0" y="259"/>
                    </a:cxn>
                    <a:cxn ang="0">
                      <a:pos x="185" y="4"/>
                    </a:cxn>
                    <a:cxn ang="0">
                      <a:pos x="372" y="282"/>
                    </a:cxn>
                  </a:cxnLst>
                  <a:rect l="0" t="0" r="r" b="b"/>
                  <a:pathLst>
                    <a:path w="372" h="282">
                      <a:moveTo>
                        <a:pt x="0" y="259"/>
                      </a:moveTo>
                      <a:cubicBezTo>
                        <a:pt x="61" y="129"/>
                        <a:pt x="123" y="0"/>
                        <a:pt x="185" y="4"/>
                      </a:cubicBezTo>
                      <a:cubicBezTo>
                        <a:pt x="247" y="8"/>
                        <a:pt x="309" y="145"/>
                        <a:pt x="372" y="282"/>
                      </a:cubicBezTo>
                    </a:path>
                  </a:pathLst>
                </a:custGeom>
                <a:noFill/>
                <a:ln w="9525">
                  <a:solidFill>
                    <a:schemeClr val="tx1"/>
                  </a:solidFill>
                  <a:round/>
                  <a:headEnd/>
                  <a:tailEnd/>
                </a:ln>
                <a:effectLst/>
              </p:spPr>
              <p:txBody>
                <a:bodyPr/>
                <a:lstStyle/>
                <a:p>
                  <a:endParaRPr lang="en-US" dirty="0"/>
                </a:p>
              </p:txBody>
            </p:sp>
            <p:sp>
              <p:nvSpPr>
                <p:cNvPr id="70" name="Freeform 71"/>
                <p:cNvSpPr>
                  <a:spLocks/>
                </p:cNvSpPr>
                <p:nvPr/>
              </p:nvSpPr>
              <p:spPr bwMode="auto">
                <a:xfrm flipH="1" flipV="1">
                  <a:off x="616" y="2352"/>
                  <a:ext cx="352" cy="297"/>
                </a:xfrm>
                <a:custGeom>
                  <a:avLst/>
                  <a:gdLst/>
                  <a:ahLst/>
                  <a:cxnLst>
                    <a:cxn ang="0">
                      <a:pos x="0" y="259"/>
                    </a:cxn>
                    <a:cxn ang="0">
                      <a:pos x="185" y="4"/>
                    </a:cxn>
                    <a:cxn ang="0">
                      <a:pos x="372" y="282"/>
                    </a:cxn>
                  </a:cxnLst>
                  <a:rect l="0" t="0" r="r" b="b"/>
                  <a:pathLst>
                    <a:path w="372" h="282">
                      <a:moveTo>
                        <a:pt x="0" y="259"/>
                      </a:moveTo>
                      <a:cubicBezTo>
                        <a:pt x="61" y="129"/>
                        <a:pt x="123" y="0"/>
                        <a:pt x="185" y="4"/>
                      </a:cubicBezTo>
                      <a:cubicBezTo>
                        <a:pt x="247" y="8"/>
                        <a:pt x="309" y="145"/>
                        <a:pt x="372" y="282"/>
                      </a:cubicBezTo>
                    </a:path>
                  </a:pathLst>
                </a:custGeom>
                <a:noFill/>
                <a:ln w="9525">
                  <a:solidFill>
                    <a:schemeClr val="tx1"/>
                  </a:solidFill>
                  <a:round/>
                  <a:headEnd/>
                  <a:tailEnd/>
                </a:ln>
                <a:effectLst/>
              </p:spPr>
              <p:txBody>
                <a:bodyPr/>
                <a:lstStyle/>
                <a:p>
                  <a:endParaRPr lang="en-US" dirty="0"/>
                </a:p>
              </p:txBody>
            </p:sp>
          </p:grpSp>
          <p:grpSp>
            <p:nvGrpSpPr>
              <p:cNvPr id="66" name="Group 72"/>
              <p:cNvGrpSpPr>
                <a:grpSpLocks/>
              </p:cNvGrpSpPr>
              <p:nvPr/>
            </p:nvGrpSpPr>
            <p:grpSpPr bwMode="auto">
              <a:xfrm>
                <a:off x="3959" y="3214"/>
                <a:ext cx="247" cy="106"/>
                <a:chOff x="264" y="2065"/>
                <a:chExt cx="704" cy="584"/>
              </a:xfrm>
            </p:grpSpPr>
            <p:sp>
              <p:nvSpPr>
                <p:cNvPr id="67" name="Freeform 73"/>
                <p:cNvSpPr>
                  <a:spLocks/>
                </p:cNvSpPr>
                <p:nvPr/>
              </p:nvSpPr>
              <p:spPr bwMode="auto">
                <a:xfrm flipH="1">
                  <a:off x="264" y="2065"/>
                  <a:ext cx="352" cy="318"/>
                </a:xfrm>
                <a:custGeom>
                  <a:avLst/>
                  <a:gdLst/>
                  <a:ahLst/>
                  <a:cxnLst>
                    <a:cxn ang="0">
                      <a:pos x="0" y="259"/>
                    </a:cxn>
                    <a:cxn ang="0">
                      <a:pos x="185" y="4"/>
                    </a:cxn>
                    <a:cxn ang="0">
                      <a:pos x="372" y="282"/>
                    </a:cxn>
                  </a:cxnLst>
                  <a:rect l="0" t="0" r="r" b="b"/>
                  <a:pathLst>
                    <a:path w="372" h="282">
                      <a:moveTo>
                        <a:pt x="0" y="259"/>
                      </a:moveTo>
                      <a:cubicBezTo>
                        <a:pt x="61" y="129"/>
                        <a:pt x="123" y="0"/>
                        <a:pt x="185" y="4"/>
                      </a:cubicBezTo>
                      <a:cubicBezTo>
                        <a:pt x="247" y="8"/>
                        <a:pt x="309" y="145"/>
                        <a:pt x="372" y="282"/>
                      </a:cubicBezTo>
                    </a:path>
                  </a:pathLst>
                </a:custGeom>
                <a:noFill/>
                <a:ln w="9525">
                  <a:solidFill>
                    <a:schemeClr val="tx1"/>
                  </a:solidFill>
                  <a:round/>
                  <a:headEnd/>
                  <a:tailEnd/>
                </a:ln>
                <a:effectLst/>
              </p:spPr>
              <p:txBody>
                <a:bodyPr/>
                <a:lstStyle/>
                <a:p>
                  <a:endParaRPr lang="en-US" dirty="0"/>
                </a:p>
              </p:txBody>
            </p:sp>
            <p:sp>
              <p:nvSpPr>
                <p:cNvPr id="68" name="Freeform 74"/>
                <p:cNvSpPr>
                  <a:spLocks/>
                </p:cNvSpPr>
                <p:nvPr/>
              </p:nvSpPr>
              <p:spPr bwMode="auto">
                <a:xfrm flipH="1" flipV="1">
                  <a:off x="616" y="2352"/>
                  <a:ext cx="352" cy="297"/>
                </a:xfrm>
                <a:custGeom>
                  <a:avLst/>
                  <a:gdLst/>
                  <a:ahLst/>
                  <a:cxnLst>
                    <a:cxn ang="0">
                      <a:pos x="0" y="259"/>
                    </a:cxn>
                    <a:cxn ang="0">
                      <a:pos x="185" y="4"/>
                    </a:cxn>
                    <a:cxn ang="0">
                      <a:pos x="372" y="282"/>
                    </a:cxn>
                  </a:cxnLst>
                  <a:rect l="0" t="0" r="r" b="b"/>
                  <a:pathLst>
                    <a:path w="372" h="282">
                      <a:moveTo>
                        <a:pt x="0" y="259"/>
                      </a:moveTo>
                      <a:cubicBezTo>
                        <a:pt x="61" y="129"/>
                        <a:pt x="123" y="0"/>
                        <a:pt x="185" y="4"/>
                      </a:cubicBezTo>
                      <a:cubicBezTo>
                        <a:pt x="247" y="8"/>
                        <a:pt x="309" y="145"/>
                        <a:pt x="372" y="282"/>
                      </a:cubicBezTo>
                    </a:path>
                  </a:pathLst>
                </a:custGeom>
                <a:noFill/>
                <a:ln w="9525">
                  <a:solidFill>
                    <a:schemeClr val="tx1"/>
                  </a:solidFill>
                  <a:round/>
                  <a:headEnd/>
                  <a:tailEnd/>
                </a:ln>
                <a:effectLst/>
              </p:spPr>
              <p:txBody>
                <a:bodyPr/>
                <a:lstStyle/>
                <a:p>
                  <a:endParaRPr lang="en-US" dirty="0"/>
                </a:p>
              </p:txBody>
            </p:sp>
          </p:grpSp>
        </p:grpSp>
      </p:grpSp>
      <p:grpSp>
        <p:nvGrpSpPr>
          <p:cNvPr id="73" name="Group 75"/>
          <p:cNvGrpSpPr>
            <a:grpSpLocks/>
          </p:cNvGrpSpPr>
          <p:nvPr/>
        </p:nvGrpSpPr>
        <p:grpSpPr bwMode="auto">
          <a:xfrm>
            <a:off x="2823669" y="3224431"/>
            <a:ext cx="1277732" cy="1422553"/>
            <a:chOff x="1463" y="2377"/>
            <a:chExt cx="547" cy="609"/>
          </a:xfrm>
        </p:grpSpPr>
        <p:grpSp>
          <p:nvGrpSpPr>
            <p:cNvPr id="74" name="Group 76"/>
            <p:cNvGrpSpPr>
              <a:grpSpLocks/>
            </p:cNvGrpSpPr>
            <p:nvPr/>
          </p:nvGrpSpPr>
          <p:grpSpPr bwMode="auto">
            <a:xfrm>
              <a:off x="1955" y="2377"/>
              <a:ext cx="55" cy="467"/>
              <a:chOff x="1864" y="2468"/>
              <a:chExt cx="55" cy="467"/>
            </a:xfrm>
          </p:grpSpPr>
          <p:sp>
            <p:nvSpPr>
              <p:cNvPr id="86" name="AutoShape 77"/>
              <p:cNvSpPr>
                <a:spLocks noChangeArrowheads="1"/>
              </p:cNvSpPr>
              <p:nvPr/>
            </p:nvSpPr>
            <p:spPr bwMode="auto">
              <a:xfrm rot="10800000">
                <a:off x="1865" y="2468"/>
                <a:ext cx="54" cy="91"/>
              </a:xfrm>
              <a:prstGeom prst="leftArrow">
                <a:avLst>
                  <a:gd name="adj1" fmla="val 47259"/>
                  <a:gd name="adj2" fmla="val 64815"/>
                </a:avLst>
              </a:prstGeom>
              <a:solidFill>
                <a:srgbClr val="E20015"/>
              </a:solidFill>
              <a:ln w="9525">
                <a:noFill/>
                <a:miter lim="800000"/>
                <a:headEnd/>
                <a:tailEnd/>
              </a:ln>
              <a:effectLst/>
            </p:spPr>
            <p:txBody>
              <a:bodyPr wrap="none" anchor="ctr"/>
              <a:lstStyle/>
              <a:p>
                <a:endParaRPr lang="en-US" dirty="0"/>
              </a:p>
            </p:txBody>
          </p:sp>
          <p:sp>
            <p:nvSpPr>
              <p:cNvPr id="87" name="AutoShape 78"/>
              <p:cNvSpPr>
                <a:spLocks noChangeArrowheads="1"/>
              </p:cNvSpPr>
              <p:nvPr/>
            </p:nvSpPr>
            <p:spPr bwMode="auto">
              <a:xfrm rot="10800000">
                <a:off x="1864" y="2844"/>
                <a:ext cx="54" cy="91"/>
              </a:xfrm>
              <a:prstGeom prst="leftArrow">
                <a:avLst>
                  <a:gd name="adj1" fmla="val 47259"/>
                  <a:gd name="adj2" fmla="val 64815"/>
                </a:avLst>
              </a:prstGeom>
              <a:solidFill>
                <a:srgbClr val="E20015"/>
              </a:solidFill>
              <a:ln w="9525">
                <a:noFill/>
                <a:miter lim="800000"/>
                <a:headEnd/>
                <a:tailEnd/>
              </a:ln>
              <a:effectLst/>
            </p:spPr>
            <p:txBody>
              <a:bodyPr wrap="none" anchor="ctr"/>
              <a:lstStyle/>
              <a:p>
                <a:endParaRPr lang="en-US" dirty="0"/>
              </a:p>
            </p:txBody>
          </p:sp>
        </p:grpSp>
        <p:grpSp>
          <p:nvGrpSpPr>
            <p:cNvPr id="75" name="Group 79"/>
            <p:cNvGrpSpPr>
              <a:grpSpLocks/>
            </p:cNvGrpSpPr>
            <p:nvPr/>
          </p:nvGrpSpPr>
          <p:grpSpPr bwMode="auto">
            <a:xfrm>
              <a:off x="1463" y="2578"/>
              <a:ext cx="181" cy="408"/>
              <a:chOff x="874" y="1581"/>
              <a:chExt cx="272" cy="408"/>
            </a:xfrm>
          </p:grpSpPr>
          <p:sp>
            <p:nvSpPr>
              <p:cNvPr id="78" name="Rectangle 80"/>
              <p:cNvSpPr>
                <a:spLocks noChangeArrowheads="1"/>
              </p:cNvSpPr>
              <p:nvPr/>
            </p:nvSpPr>
            <p:spPr bwMode="auto">
              <a:xfrm>
                <a:off x="874" y="1617"/>
                <a:ext cx="272" cy="9"/>
              </a:xfrm>
              <a:prstGeom prst="rect">
                <a:avLst/>
              </a:prstGeom>
              <a:solidFill>
                <a:srgbClr val="6E1E1E"/>
              </a:solidFill>
              <a:ln w="9525">
                <a:noFill/>
                <a:miter lim="800000"/>
                <a:headEnd/>
                <a:tailEnd/>
              </a:ln>
              <a:effectLst/>
            </p:spPr>
            <p:txBody>
              <a:bodyPr wrap="none" anchor="ctr"/>
              <a:lstStyle/>
              <a:p>
                <a:endParaRPr lang="en-US" dirty="0"/>
              </a:p>
            </p:txBody>
          </p:sp>
          <p:sp>
            <p:nvSpPr>
              <p:cNvPr id="79" name="Rectangle 81"/>
              <p:cNvSpPr>
                <a:spLocks noChangeArrowheads="1"/>
              </p:cNvSpPr>
              <p:nvPr/>
            </p:nvSpPr>
            <p:spPr bwMode="auto">
              <a:xfrm>
                <a:off x="874" y="1672"/>
                <a:ext cx="272" cy="9"/>
              </a:xfrm>
              <a:prstGeom prst="rect">
                <a:avLst/>
              </a:prstGeom>
              <a:solidFill>
                <a:srgbClr val="6E1E1E"/>
              </a:solidFill>
              <a:ln w="9525">
                <a:noFill/>
                <a:miter lim="800000"/>
                <a:headEnd/>
                <a:tailEnd/>
              </a:ln>
              <a:effectLst/>
            </p:spPr>
            <p:txBody>
              <a:bodyPr wrap="none" anchor="ctr"/>
              <a:lstStyle/>
              <a:p>
                <a:endParaRPr lang="en-US" dirty="0"/>
              </a:p>
            </p:txBody>
          </p:sp>
          <p:sp>
            <p:nvSpPr>
              <p:cNvPr id="80" name="Rectangle 82"/>
              <p:cNvSpPr>
                <a:spLocks noChangeArrowheads="1"/>
              </p:cNvSpPr>
              <p:nvPr/>
            </p:nvSpPr>
            <p:spPr bwMode="auto">
              <a:xfrm>
                <a:off x="874" y="1717"/>
                <a:ext cx="272" cy="9"/>
              </a:xfrm>
              <a:prstGeom prst="rect">
                <a:avLst/>
              </a:prstGeom>
              <a:solidFill>
                <a:srgbClr val="6E1E1E"/>
              </a:solidFill>
              <a:ln w="9525">
                <a:noFill/>
                <a:miter lim="800000"/>
                <a:headEnd/>
                <a:tailEnd/>
              </a:ln>
              <a:effectLst/>
            </p:spPr>
            <p:txBody>
              <a:bodyPr wrap="none" anchor="ctr"/>
              <a:lstStyle/>
              <a:p>
                <a:endParaRPr lang="en-US" dirty="0"/>
              </a:p>
            </p:txBody>
          </p:sp>
          <p:sp>
            <p:nvSpPr>
              <p:cNvPr id="81" name="Rectangle 83"/>
              <p:cNvSpPr>
                <a:spLocks noChangeArrowheads="1"/>
              </p:cNvSpPr>
              <p:nvPr/>
            </p:nvSpPr>
            <p:spPr bwMode="auto">
              <a:xfrm>
                <a:off x="874" y="1772"/>
                <a:ext cx="272" cy="9"/>
              </a:xfrm>
              <a:prstGeom prst="rect">
                <a:avLst/>
              </a:prstGeom>
              <a:solidFill>
                <a:srgbClr val="6E1E1E"/>
              </a:solidFill>
              <a:ln w="9525">
                <a:noFill/>
                <a:miter lim="800000"/>
                <a:headEnd/>
                <a:tailEnd/>
              </a:ln>
              <a:effectLst/>
            </p:spPr>
            <p:txBody>
              <a:bodyPr wrap="none" anchor="ctr"/>
              <a:lstStyle/>
              <a:p>
                <a:endParaRPr lang="en-US" dirty="0"/>
              </a:p>
            </p:txBody>
          </p:sp>
          <p:sp>
            <p:nvSpPr>
              <p:cNvPr id="82" name="Rectangle 84"/>
              <p:cNvSpPr>
                <a:spLocks noChangeArrowheads="1"/>
              </p:cNvSpPr>
              <p:nvPr/>
            </p:nvSpPr>
            <p:spPr bwMode="auto">
              <a:xfrm>
                <a:off x="874" y="1825"/>
                <a:ext cx="272" cy="9"/>
              </a:xfrm>
              <a:prstGeom prst="rect">
                <a:avLst/>
              </a:prstGeom>
              <a:solidFill>
                <a:srgbClr val="6E1E1E"/>
              </a:solidFill>
              <a:ln w="9525">
                <a:noFill/>
                <a:miter lim="800000"/>
                <a:headEnd/>
                <a:tailEnd/>
              </a:ln>
              <a:effectLst/>
            </p:spPr>
            <p:txBody>
              <a:bodyPr wrap="none" anchor="ctr"/>
              <a:lstStyle/>
              <a:p>
                <a:endParaRPr lang="en-US" dirty="0"/>
              </a:p>
            </p:txBody>
          </p:sp>
          <p:sp>
            <p:nvSpPr>
              <p:cNvPr id="83" name="Rectangle 85"/>
              <p:cNvSpPr>
                <a:spLocks noChangeArrowheads="1"/>
              </p:cNvSpPr>
              <p:nvPr/>
            </p:nvSpPr>
            <p:spPr bwMode="auto">
              <a:xfrm>
                <a:off x="874" y="1880"/>
                <a:ext cx="272" cy="9"/>
              </a:xfrm>
              <a:prstGeom prst="rect">
                <a:avLst/>
              </a:prstGeom>
              <a:solidFill>
                <a:srgbClr val="6E1E1E"/>
              </a:solidFill>
              <a:ln w="9525">
                <a:noFill/>
                <a:miter lim="800000"/>
                <a:headEnd/>
                <a:tailEnd/>
              </a:ln>
              <a:effectLst/>
            </p:spPr>
            <p:txBody>
              <a:bodyPr wrap="none" anchor="ctr"/>
              <a:lstStyle/>
              <a:p>
                <a:endParaRPr lang="en-US" dirty="0"/>
              </a:p>
            </p:txBody>
          </p:sp>
          <p:sp>
            <p:nvSpPr>
              <p:cNvPr id="84" name="Rectangle 86"/>
              <p:cNvSpPr>
                <a:spLocks noChangeArrowheads="1"/>
              </p:cNvSpPr>
              <p:nvPr/>
            </p:nvSpPr>
            <p:spPr bwMode="auto">
              <a:xfrm>
                <a:off x="874" y="1925"/>
                <a:ext cx="272" cy="9"/>
              </a:xfrm>
              <a:prstGeom prst="rect">
                <a:avLst/>
              </a:prstGeom>
              <a:solidFill>
                <a:srgbClr val="6E1E1E"/>
              </a:solidFill>
              <a:ln w="9525">
                <a:noFill/>
                <a:miter lim="800000"/>
                <a:headEnd/>
                <a:tailEnd/>
              </a:ln>
              <a:effectLst/>
            </p:spPr>
            <p:txBody>
              <a:bodyPr wrap="none" anchor="ctr"/>
              <a:lstStyle/>
              <a:p>
                <a:endParaRPr lang="en-US" dirty="0"/>
              </a:p>
            </p:txBody>
          </p:sp>
          <p:sp>
            <p:nvSpPr>
              <p:cNvPr id="85" name="Rectangle 87"/>
              <p:cNvSpPr>
                <a:spLocks noChangeArrowheads="1"/>
              </p:cNvSpPr>
              <p:nvPr/>
            </p:nvSpPr>
            <p:spPr bwMode="auto">
              <a:xfrm>
                <a:off x="919" y="1581"/>
                <a:ext cx="181" cy="408"/>
              </a:xfrm>
              <a:prstGeom prst="rect">
                <a:avLst/>
              </a:prstGeom>
              <a:solidFill>
                <a:schemeClr val="tx2"/>
              </a:solidFill>
              <a:ln w="9525">
                <a:solidFill>
                  <a:schemeClr val="tx1"/>
                </a:solidFill>
                <a:miter lim="800000"/>
                <a:headEnd/>
                <a:tailEnd/>
              </a:ln>
              <a:effectLst/>
            </p:spPr>
            <p:txBody>
              <a:bodyPr vert="eaVert" wrap="none" anchor="ctr"/>
              <a:lstStyle/>
              <a:p>
                <a:pPr algn="ctr" eaLnBrk="0" hangingPunct="0"/>
                <a:r>
                  <a:rPr lang="en-US" sz="1100" dirty="0" smtClean="0">
                    <a:solidFill>
                      <a:schemeClr val="bg1"/>
                    </a:solidFill>
                  </a:rPr>
                  <a:t>Gate Driver</a:t>
                </a:r>
                <a:endParaRPr lang="en-US" sz="1100" dirty="0">
                  <a:solidFill>
                    <a:schemeClr val="bg1"/>
                  </a:solidFill>
                </a:endParaRPr>
              </a:p>
            </p:txBody>
          </p:sp>
        </p:grpSp>
        <p:sp>
          <p:nvSpPr>
            <p:cNvPr id="76" name="AutoShape 88"/>
            <p:cNvSpPr>
              <a:spLocks noChangeArrowheads="1"/>
            </p:cNvSpPr>
            <p:nvPr/>
          </p:nvSpPr>
          <p:spPr bwMode="auto">
            <a:xfrm rot="10800000">
              <a:off x="1668" y="2578"/>
              <a:ext cx="54" cy="91"/>
            </a:xfrm>
            <a:prstGeom prst="leftArrow">
              <a:avLst>
                <a:gd name="adj1" fmla="val 47259"/>
                <a:gd name="adj2" fmla="val 64815"/>
              </a:avLst>
            </a:prstGeom>
            <a:solidFill>
              <a:srgbClr val="E20015"/>
            </a:solidFill>
            <a:ln w="9525">
              <a:noFill/>
              <a:miter lim="800000"/>
              <a:headEnd/>
              <a:tailEnd/>
            </a:ln>
            <a:effectLst/>
          </p:spPr>
          <p:txBody>
            <a:bodyPr wrap="none" anchor="ctr"/>
            <a:lstStyle/>
            <a:p>
              <a:endParaRPr lang="en-US" dirty="0"/>
            </a:p>
          </p:txBody>
        </p:sp>
        <p:sp>
          <p:nvSpPr>
            <p:cNvPr id="77" name="AutoShape 89"/>
            <p:cNvSpPr>
              <a:spLocks noChangeArrowheads="1"/>
            </p:cNvSpPr>
            <p:nvPr/>
          </p:nvSpPr>
          <p:spPr bwMode="auto">
            <a:xfrm rot="10800000">
              <a:off x="1668" y="2669"/>
              <a:ext cx="54" cy="91"/>
            </a:xfrm>
            <a:prstGeom prst="leftArrow">
              <a:avLst>
                <a:gd name="adj1" fmla="val 47259"/>
                <a:gd name="adj2" fmla="val 64815"/>
              </a:avLst>
            </a:prstGeom>
            <a:solidFill>
              <a:srgbClr val="E20015"/>
            </a:solidFill>
            <a:ln w="9525">
              <a:noFill/>
              <a:miter lim="800000"/>
              <a:headEnd/>
              <a:tailEnd/>
            </a:ln>
            <a:effectLst/>
          </p:spPr>
          <p:txBody>
            <a:bodyPr wrap="none" anchor="ctr"/>
            <a:lstStyle/>
            <a:p>
              <a:endParaRPr lang="en-US" dirty="0"/>
            </a:p>
          </p:txBody>
        </p:sp>
      </p:grpSp>
      <p:grpSp>
        <p:nvGrpSpPr>
          <p:cNvPr id="88" name="Group 90"/>
          <p:cNvGrpSpPr>
            <a:grpSpLocks/>
          </p:cNvGrpSpPr>
          <p:nvPr/>
        </p:nvGrpSpPr>
        <p:grpSpPr bwMode="auto">
          <a:xfrm>
            <a:off x="570036" y="2911261"/>
            <a:ext cx="2139115" cy="1687024"/>
            <a:chOff x="349" y="1898"/>
            <a:chExt cx="1093" cy="862"/>
          </a:xfrm>
        </p:grpSpPr>
        <p:sp>
          <p:nvSpPr>
            <p:cNvPr id="89" name="Rectangle 91"/>
            <p:cNvSpPr>
              <a:spLocks noChangeArrowheads="1"/>
            </p:cNvSpPr>
            <p:nvPr/>
          </p:nvSpPr>
          <p:spPr bwMode="auto">
            <a:xfrm>
              <a:off x="349" y="1898"/>
              <a:ext cx="953" cy="590"/>
            </a:xfrm>
            <a:prstGeom prst="rect">
              <a:avLst/>
            </a:prstGeom>
            <a:solidFill>
              <a:schemeClr val="bg2">
                <a:lumMod val="20000"/>
                <a:lumOff val="80000"/>
              </a:schemeClr>
            </a:solidFill>
            <a:ln w="9525">
              <a:noFill/>
              <a:miter lim="800000"/>
              <a:headEnd/>
              <a:tailEnd/>
            </a:ln>
            <a:effectLst/>
          </p:spPr>
          <p:txBody>
            <a:bodyPr wrap="none" anchor="ctr"/>
            <a:lstStyle/>
            <a:p>
              <a:endParaRPr lang="en-US" dirty="0"/>
            </a:p>
          </p:txBody>
        </p:sp>
        <p:sp>
          <p:nvSpPr>
            <p:cNvPr id="90" name="Rectangle 92"/>
            <p:cNvSpPr>
              <a:spLocks noChangeArrowheads="1"/>
            </p:cNvSpPr>
            <p:nvPr/>
          </p:nvSpPr>
          <p:spPr bwMode="auto">
            <a:xfrm>
              <a:off x="374" y="1943"/>
              <a:ext cx="862" cy="136"/>
            </a:xfrm>
            <a:prstGeom prst="rect">
              <a:avLst/>
            </a:prstGeom>
            <a:solidFill>
              <a:schemeClr val="bg1"/>
            </a:solidFill>
            <a:ln w="9525">
              <a:noFill/>
              <a:miter lim="800000"/>
              <a:headEnd/>
              <a:tailEnd/>
            </a:ln>
            <a:effectLst/>
          </p:spPr>
          <p:txBody>
            <a:bodyPr wrap="none" anchor="ctr"/>
            <a:lstStyle/>
            <a:p>
              <a:endParaRPr lang="en-US" dirty="0"/>
            </a:p>
          </p:txBody>
        </p:sp>
        <p:sp>
          <p:nvSpPr>
            <p:cNvPr id="91" name="Rectangle 93"/>
            <p:cNvSpPr>
              <a:spLocks noChangeArrowheads="1"/>
            </p:cNvSpPr>
            <p:nvPr/>
          </p:nvSpPr>
          <p:spPr bwMode="auto">
            <a:xfrm>
              <a:off x="374" y="2125"/>
              <a:ext cx="862" cy="136"/>
            </a:xfrm>
            <a:prstGeom prst="rect">
              <a:avLst/>
            </a:prstGeom>
            <a:solidFill>
              <a:srgbClr val="A9D680"/>
            </a:solidFill>
            <a:ln w="9525">
              <a:noFill/>
              <a:miter lim="800000"/>
              <a:headEnd/>
              <a:tailEnd/>
            </a:ln>
            <a:effectLst/>
          </p:spPr>
          <p:txBody>
            <a:bodyPr wrap="none" anchor="ctr"/>
            <a:lstStyle/>
            <a:p>
              <a:endParaRPr lang="en-US" dirty="0"/>
            </a:p>
          </p:txBody>
        </p:sp>
        <p:sp>
          <p:nvSpPr>
            <p:cNvPr id="92" name="Rectangle 94"/>
            <p:cNvSpPr>
              <a:spLocks noChangeArrowheads="1"/>
            </p:cNvSpPr>
            <p:nvPr/>
          </p:nvSpPr>
          <p:spPr bwMode="auto">
            <a:xfrm>
              <a:off x="374" y="2306"/>
              <a:ext cx="862" cy="136"/>
            </a:xfrm>
            <a:prstGeom prst="rect">
              <a:avLst/>
            </a:prstGeom>
            <a:solidFill>
              <a:schemeClr val="bg1">
                <a:lumMod val="85000"/>
              </a:schemeClr>
            </a:solidFill>
            <a:ln w="9525">
              <a:noFill/>
              <a:miter lim="800000"/>
              <a:headEnd/>
              <a:tailEnd/>
            </a:ln>
            <a:effectLst/>
          </p:spPr>
          <p:txBody>
            <a:bodyPr wrap="none" anchor="ctr"/>
            <a:lstStyle/>
            <a:p>
              <a:endParaRPr lang="en-US" dirty="0"/>
            </a:p>
          </p:txBody>
        </p:sp>
        <p:sp>
          <p:nvSpPr>
            <p:cNvPr id="93" name="Rectangle 95"/>
            <p:cNvSpPr>
              <a:spLocks noChangeArrowheads="1"/>
            </p:cNvSpPr>
            <p:nvPr/>
          </p:nvSpPr>
          <p:spPr bwMode="auto">
            <a:xfrm>
              <a:off x="543" y="2331"/>
              <a:ext cx="104" cy="91"/>
            </a:xfrm>
            <a:prstGeom prst="rect">
              <a:avLst/>
            </a:prstGeom>
            <a:solidFill>
              <a:srgbClr val="A7A7A7"/>
            </a:solidFill>
            <a:ln w="9525">
              <a:noFill/>
              <a:miter lim="800000"/>
              <a:headEnd/>
              <a:tailEnd/>
            </a:ln>
            <a:effectLst/>
          </p:spPr>
          <p:txBody>
            <a:bodyPr wrap="none" anchor="ctr"/>
            <a:lstStyle/>
            <a:p>
              <a:endParaRPr lang="en-US" dirty="0"/>
            </a:p>
          </p:txBody>
        </p:sp>
        <p:sp>
          <p:nvSpPr>
            <p:cNvPr id="94" name="Rectangle 96"/>
            <p:cNvSpPr>
              <a:spLocks noChangeArrowheads="1"/>
            </p:cNvSpPr>
            <p:nvPr/>
          </p:nvSpPr>
          <p:spPr bwMode="auto">
            <a:xfrm>
              <a:off x="543" y="2149"/>
              <a:ext cx="104" cy="91"/>
            </a:xfrm>
            <a:prstGeom prst="rect">
              <a:avLst/>
            </a:prstGeom>
            <a:solidFill>
              <a:srgbClr val="549E34"/>
            </a:solidFill>
            <a:ln w="9525">
              <a:noFill/>
              <a:miter lim="800000"/>
              <a:headEnd/>
              <a:tailEnd/>
            </a:ln>
            <a:effectLst/>
          </p:spPr>
          <p:txBody>
            <a:bodyPr wrap="none" anchor="ctr"/>
            <a:lstStyle/>
            <a:p>
              <a:endParaRPr lang="en-US" dirty="0"/>
            </a:p>
          </p:txBody>
        </p:sp>
        <p:sp>
          <p:nvSpPr>
            <p:cNvPr id="95" name="Rectangle 97"/>
            <p:cNvSpPr>
              <a:spLocks noChangeArrowheads="1"/>
            </p:cNvSpPr>
            <p:nvPr/>
          </p:nvSpPr>
          <p:spPr bwMode="auto">
            <a:xfrm>
              <a:off x="543" y="1962"/>
              <a:ext cx="104" cy="91"/>
            </a:xfrm>
            <a:prstGeom prst="rect">
              <a:avLst/>
            </a:prstGeom>
            <a:solidFill>
              <a:srgbClr val="FFFF00"/>
            </a:solidFill>
            <a:ln w="9525">
              <a:noFill/>
              <a:miter lim="800000"/>
              <a:headEnd/>
              <a:tailEnd/>
            </a:ln>
            <a:effectLst/>
          </p:spPr>
          <p:txBody>
            <a:bodyPr wrap="none" anchor="ctr"/>
            <a:lstStyle/>
            <a:p>
              <a:endParaRPr lang="en-US" dirty="0"/>
            </a:p>
          </p:txBody>
        </p:sp>
        <p:sp>
          <p:nvSpPr>
            <p:cNvPr id="96" name="Rectangle 98"/>
            <p:cNvSpPr>
              <a:spLocks noChangeArrowheads="1"/>
            </p:cNvSpPr>
            <p:nvPr/>
          </p:nvSpPr>
          <p:spPr bwMode="auto">
            <a:xfrm>
              <a:off x="679" y="2331"/>
              <a:ext cx="104" cy="91"/>
            </a:xfrm>
            <a:prstGeom prst="rect">
              <a:avLst/>
            </a:prstGeom>
            <a:solidFill>
              <a:srgbClr val="A7A7A7"/>
            </a:solidFill>
            <a:ln w="9525">
              <a:noFill/>
              <a:miter lim="800000"/>
              <a:headEnd/>
              <a:tailEnd/>
            </a:ln>
            <a:effectLst/>
          </p:spPr>
          <p:txBody>
            <a:bodyPr wrap="none" anchor="ctr"/>
            <a:lstStyle/>
            <a:p>
              <a:endParaRPr lang="en-US" dirty="0"/>
            </a:p>
          </p:txBody>
        </p:sp>
        <p:sp>
          <p:nvSpPr>
            <p:cNvPr id="97" name="Rectangle 99"/>
            <p:cNvSpPr>
              <a:spLocks noChangeArrowheads="1"/>
            </p:cNvSpPr>
            <p:nvPr/>
          </p:nvSpPr>
          <p:spPr bwMode="auto">
            <a:xfrm>
              <a:off x="679" y="2149"/>
              <a:ext cx="104" cy="91"/>
            </a:xfrm>
            <a:prstGeom prst="rect">
              <a:avLst/>
            </a:prstGeom>
            <a:solidFill>
              <a:srgbClr val="549E34"/>
            </a:solidFill>
            <a:ln w="9525">
              <a:noFill/>
              <a:miter lim="800000"/>
              <a:headEnd/>
              <a:tailEnd/>
            </a:ln>
            <a:effectLst/>
          </p:spPr>
          <p:txBody>
            <a:bodyPr wrap="none" anchor="ctr"/>
            <a:lstStyle/>
            <a:p>
              <a:endParaRPr lang="en-US" dirty="0"/>
            </a:p>
          </p:txBody>
        </p:sp>
        <p:sp>
          <p:nvSpPr>
            <p:cNvPr id="98" name="Rectangle 100"/>
            <p:cNvSpPr>
              <a:spLocks noChangeArrowheads="1"/>
            </p:cNvSpPr>
            <p:nvPr/>
          </p:nvSpPr>
          <p:spPr bwMode="auto">
            <a:xfrm>
              <a:off x="679" y="1962"/>
              <a:ext cx="104" cy="91"/>
            </a:xfrm>
            <a:prstGeom prst="rect">
              <a:avLst/>
            </a:prstGeom>
            <a:solidFill>
              <a:srgbClr val="FFFF00"/>
            </a:solidFill>
            <a:ln w="9525">
              <a:noFill/>
              <a:miter lim="800000"/>
              <a:headEnd/>
              <a:tailEnd/>
            </a:ln>
            <a:effectLst/>
          </p:spPr>
          <p:txBody>
            <a:bodyPr wrap="none" anchor="ctr"/>
            <a:lstStyle/>
            <a:p>
              <a:endParaRPr lang="en-US" dirty="0"/>
            </a:p>
          </p:txBody>
        </p:sp>
        <p:sp>
          <p:nvSpPr>
            <p:cNvPr id="99" name="Rectangle 101"/>
            <p:cNvSpPr>
              <a:spLocks noChangeArrowheads="1"/>
            </p:cNvSpPr>
            <p:nvPr/>
          </p:nvSpPr>
          <p:spPr bwMode="auto">
            <a:xfrm>
              <a:off x="828" y="2114"/>
              <a:ext cx="227" cy="157"/>
            </a:xfrm>
            <a:prstGeom prst="rect">
              <a:avLst/>
            </a:prstGeom>
            <a:solidFill>
              <a:srgbClr val="549E34"/>
            </a:solidFill>
            <a:ln w="9525">
              <a:noFill/>
              <a:miter lim="800000"/>
              <a:headEnd/>
              <a:tailEnd/>
            </a:ln>
            <a:effectLst/>
          </p:spPr>
          <p:txBody>
            <a:bodyPr wrap="none" anchor="ctr"/>
            <a:lstStyle/>
            <a:p>
              <a:pPr algn="ctr" eaLnBrk="0" hangingPunct="0"/>
              <a:r>
                <a:rPr lang="en-US" sz="1200" dirty="0" smtClean="0">
                  <a:solidFill>
                    <a:schemeClr val="bg1"/>
                  </a:solidFill>
                </a:rPr>
                <a:t>„</a:t>
              </a:r>
              <a:r>
                <a:rPr lang="en-US" sz="1200" b="1" dirty="0" smtClean="0">
                  <a:solidFill>
                    <a:schemeClr val="bg1"/>
                  </a:solidFill>
                </a:rPr>
                <a:t>out</a:t>
              </a:r>
              <a:r>
                <a:rPr lang="en-US" sz="1200" dirty="0" smtClean="0">
                  <a:solidFill>
                    <a:schemeClr val="bg1"/>
                  </a:solidFill>
                </a:rPr>
                <a:t>“</a:t>
              </a:r>
              <a:endParaRPr lang="en-US" sz="1200" dirty="0">
                <a:solidFill>
                  <a:schemeClr val="bg1"/>
                </a:solidFill>
              </a:endParaRPr>
            </a:p>
          </p:txBody>
        </p:sp>
        <p:sp>
          <p:nvSpPr>
            <p:cNvPr id="100" name="Rectangle 102"/>
            <p:cNvSpPr>
              <a:spLocks noChangeArrowheads="1"/>
            </p:cNvSpPr>
            <p:nvPr/>
          </p:nvSpPr>
          <p:spPr bwMode="auto">
            <a:xfrm>
              <a:off x="828" y="1962"/>
              <a:ext cx="104" cy="91"/>
            </a:xfrm>
            <a:prstGeom prst="rect">
              <a:avLst/>
            </a:prstGeom>
            <a:solidFill>
              <a:srgbClr val="FFFF00"/>
            </a:solidFill>
            <a:ln w="9525">
              <a:noFill/>
              <a:miter lim="800000"/>
              <a:headEnd/>
              <a:tailEnd/>
            </a:ln>
            <a:effectLst/>
          </p:spPr>
          <p:txBody>
            <a:bodyPr wrap="none" anchor="ctr"/>
            <a:lstStyle/>
            <a:p>
              <a:endParaRPr lang="en-US" dirty="0"/>
            </a:p>
          </p:txBody>
        </p:sp>
        <p:sp>
          <p:nvSpPr>
            <p:cNvPr id="101" name="Rectangle 103"/>
            <p:cNvSpPr>
              <a:spLocks noChangeArrowheads="1"/>
            </p:cNvSpPr>
            <p:nvPr/>
          </p:nvSpPr>
          <p:spPr bwMode="auto">
            <a:xfrm>
              <a:off x="349" y="2533"/>
              <a:ext cx="953" cy="227"/>
            </a:xfrm>
            <a:prstGeom prst="rect">
              <a:avLst/>
            </a:prstGeom>
            <a:solidFill>
              <a:srgbClr val="E6E6E6"/>
            </a:solidFill>
            <a:ln w="9525">
              <a:noFill/>
              <a:miter lim="800000"/>
              <a:headEnd/>
              <a:tailEnd/>
            </a:ln>
            <a:effectLst/>
          </p:spPr>
          <p:txBody>
            <a:bodyPr wrap="none" anchor="ctr"/>
            <a:lstStyle/>
            <a:p>
              <a:endParaRPr lang="en-US" dirty="0"/>
            </a:p>
          </p:txBody>
        </p:sp>
        <p:sp>
          <p:nvSpPr>
            <p:cNvPr id="102" name="Rectangle 104"/>
            <p:cNvSpPr>
              <a:spLocks noChangeArrowheads="1"/>
            </p:cNvSpPr>
            <p:nvPr/>
          </p:nvSpPr>
          <p:spPr bwMode="auto">
            <a:xfrm>
              <a:off x="374" y="2578"/>
              <a:ext cx="862" cy="136"/>
            </a:xfrm>
            <a:prstGeom prst="rect">
              <a:avLst/>
            </a:prstGeom>
            <a:solidFill>
              <a:srgbClr val="D1D1D1"/>
            </a:solidFill>
            <a:ln w="9525">
              <a:noFill/>
              <a:miter lim="800000"/>
              <a:headEnd/>
              <a:tailEnd/>
            </a:ln>
            <a:effectLst/>
          </p:spPr>
          <p:txBody>
            <a:bodyPr wrap="none" anchor="ctr"/>
            <a:lstStyle/>
            <a:p>
              <a:endParaRPr lang="en-US" dirty="0"/>
            </a:p>
          </p:txBody>
        </p:sp>
        <p:sp>
          <p:nvSpPr>
            <p:cNvPr id="103" name="Rectangle 105"/>
            <p:cNvSpPr>
              <a:spLocks noChangeArrowheads="1"/>
            </p:cNvSpPr>
            <p:nvPr/>
          </p:nvSpPr>
          <p:spPr bwMode="auto">
            <a:xfrm>
              <a:off x="543" y="2597"/>
              <a:ext cx="104" cy="91"/>
            </a:xfrm>
            <a:prstGeom prst="rect">
              <a:avLst/>
            </a:prstGeom>
            <a:solidFill>
              <a:schemeClr val="bg1">
                <a:lumMod val="75000"/>
              </a:schemeClr>
            </a:solidFill>
            <a:ln w="9525">
              <a:noFill/>
              <a:miter lim="800000"/>
              <a:headEnd/>
              <a:tailEnd/>
            </a:ln>
            <a:effectLst/>
          </p:spPr>
          <p:txBody>
            <a:bodyPr wrap="none" anchor="ctr"/>
            <a:lstStyle/>
            <a:p>
              <a:endParaRPr lang="en-US" dirty="0"/>
            </a:p>
          </p:txBody>
        </p:sp>
        <p:sp>
          <p:nvSpPr>
            <p:cNvPr id="104" name="Rectangle 106"/>
            <p:cNvSpPr>
              <a:spLocks noChangeArrowheads="1"/>
            </p:cNvSpPr>
            <p:nvPr/>
          </p:nvSpPr>
          <p:spPr bwMode="auto">
            <a:xfrm>
              <a:off x="679" y="2597"/>
              <a:ext cx="104" cy="91"/>
            </a:xfrm>
            <a:prstGeom prst="rect">
              <a:avLst/>
            </a:prstGeom>
            <a:solidFill>
              <a:srgbClr val="A6A6A6"/>
            </a:solidFill>
            <a:ln w="9525">
              <a:noFill/>
              <a:miter lim="800000"/>
              <a:headEnd/>
              <a:tailEnd/>
            </a:ln>
            <a:effectLst/>
          </p:spPr>
          <p:txBody>
            <a:bodyPr wrap="none" anchor="ctr"/>
            <a:lstStyle/>
            <a:p>
              <a:endParaRPr lang="en-US" dirty="0"/>
            </a:p>
          </p:txBody>
        </p:sp>
        <p:sp>
          <p:nvSpPr>
            <p:cNvPr id="105" name="Rectangle 107"/>
            <p:cNvSpPr>
              <a:spLocks noChangeArrowheads="1"/>
            </p:cNvSpPr>
            <p:nvPr/>
          </p:nvSpPr>
          <p:spPr bwMode="auto">
            <a:xfrm>
              <a:off x="828" y="2565"/>
              <a:ext cx="408" cy="157"/>
            </a:xfrm>
            <a:prstGeom prst="rect">
              <a:avLst/>
            </a:prstGeom>
            <a:solidFill>
              <a:schemeClr val="bg2"/>
            </a:solidFill>
            <a:ln w="9525">
              <a:solidFill>
                <a:schemeClr val="bg2"/>
              </a:solidFill>
              <a:miter lim="800000"/>
              <a:headEnd/>
              <a:tailEnd/>
            </a:ln>
            <a:effectLst/>
          </p:spPr>
          <p:txBody>
            <a:bodyPr wrap="none" anchor="ctr"/>
            <a:lstStyle/>
            <a:p>
              <a:pPr algn="ctr" eaLnBrk="0" hangingPunct="0"/>
              <a:r>
                <a:rPr lang="en-US" sz="1400" dirty="0" smtClean="0"/>
                <a:t>SW Driver</a:t>
              </a:r>
              <a:endParaRPr lang="en-US" sz="1400" dirty="0"/>
            </a:p>
          </p:txBody>
        </p:sp>
        <p:sp>
          <p:nvSpPr>
            <p:cNvPr id="106" name="AutoShape 108"/>
            <p:cNvSpPr>
              <a:spLocks noChangeArrowheads="1"/>
            </p:cNvSpPr>
            <p:nvPr/>
          </p:nvSpPr>
          <p:spPr bwMode="auto">
            <a:xfrm rot="16200000">
              <a:off x="846" y="2373"/>
              <a:ext cx="283" cy="91"/>
            </a:xfrm>
            <a:prstGeom prst="leftArrow">
              <a:avLst>
                <a:gd name="adj1" fmla="val 49454"/>
                <a:gd name="adj2" fmla="val 59333"/>
              </a:avLst>
            </a:prstGeom>
            <a:solidFill>
              <a:srgbClr val="BD3C3C"/>
            </a:solidFill>
            <a:ln w="9525">
              <a:noFill/>
              <a:miter lim="800000"/>
              <a:headEnd/>
              <a:tailEnd/>
            </a:ln>
            <a:effectLst/>
          </p:spPr>
          <p:txBody>
            <a:bodyPr wrap="none" anchor="ctr"/>
            <a:lstStyle/>
            <a:p>
              <a:endParaRPr lang="en-US" dirty="0"/>
            </a:p>
          </p:txBody>
        </p:sp>
        <p:sp>
          <p:nvSpPr>
            <p:cNvPr id="107" name="AutoShape 109"/>
            <p:cNvSpPr>
              <a:spLocks noChangeArrowheads="1"/>
            </p:cNvSpPr>
            <p:nvPr/>
          </p:nvSpPr>
          <p:spPr bwMode="auto">
            <a:xfrm rot="10800000">
              <a:off x="1260" y="2599"/>
              <a:ext cx="182" cy="91"/>
            </a:xfrm>
            <a:prstGeom prst="leftArrow">
              <a:avLst>
                <a:gd name="adj1" fmla="val 50000"/>
                <a:gd name="adj2" fmla="val 50000"/>
              </a:avLst>
            </a:prstGeom>
            <a:solidFill>
              <a:srgbClr val="BD3C3C"/>
            </a:solidFill>
            <a:ln w="9525">
              <a:noFill/>
              <a:miter lim="800000"/>
              <a:headEnd/>
              <a:tailEnd/>
            </a:ln>
            <a:effectLst/>
          </p:spPr>
          <p:txBody>
            <a:bodyPr wrap="none" anchor="ctr"/>
            <a:lstStyle/>
            <a:p>
              <a:endParaRPr lang="en-US" dirty="0"/>
            </a:p>
          </p:txBody>
        </p:sp>
        <p:sp>
          <p:nvSpPr>
            <p:cNvPr id="108" name="Rectangle 110"/>
            <p:cNvSpPr>
              <a:spLocks noChangeArrowheads="1"/>
            </p:cNvSpPr>
            <p:nvPr/>
          </p:nvSpPr>
          <p:spPr bwMode="auto">
            <a:xfrm>
              <a:off x="411" y="1965"/>
              <a:ext cx="104" cy="457"/>
            </a:xfrm>
            <a:prstGeom prst="rect">
              <a:avLst/>
            </a:prstGeom>
            <a:solidFill>
              <a:srgbClr val="A9D680"/>
            </a:solidFill>
            <a:ln w="9525">
              <a:noFill/>
              <a:miter lim="800000"/>
              <a:headEnd/>
              <a:tailEnd/>
            </a:ln>
            <a:effectLst/>
          </p:spPr>
          <p:txBody>
            <a:bodyPr wrap="none" anchor="ctr"/>
            <a:lstStyle/>
            <a:p>
              <a:endParaRPr lang="en-US" dirty="0"/>
            </a:p>
          </p:txBody>
        </p:sp>
      </p:grpSp>
      <p:grpSp>
        <p:nvGrpSpPr>
          <p:cNvPr id="109" name="Group 111"/>
          <p:cNvGrpSpPr>
            <a:grpSpLocks/>
          </p:cNvGrpSpPr>
          <p:nvPr/>
        </p:nvGrpSpPr>
        <p:grpSpPr bwMode="auto">
          <a:xfrm>
            <a:off x="478405" y="2895677"/>
            <a:ext cx="1381326" cy="1297561"/>
            <a:chOff x="267" y="1898"/>
            <a:chExt cx="742" cy="663"/>
          </a:xfrm>
        </p:grpSpPr>
        <p:grpSp>
          <p:nvGrpSpPr>
            <p:cNvPr id="110" name="Group 112"/>
            <p:cNvGrpSpPr>
              <a:grpSpLocks/>
            </p:cNvGrpSpPr>
            <p:nvPr/>
          </p:nvGrpSpPr>
          <p:grpSpPr bwMode="auto">
            <a:xfrm>
              <a:off x="409" y="1898"/>
              <a:ext cx="600" cy="663"/>
              <a:chOff x="409" y="1898"/>
              <a:chExt cx="600" cy="663"/>
            </a:xfrm>
          </p:grpSpPr>
          <p:sp>
            <p:nvSpPr>
              <p:cNvPr id="112" name="AutoShape 113"/>
              <p:cNvSpPr>
                <a:spLocks noChangeArrowheads="1"/>
              </p:cNvSpPr>
              <p:nvPr/>
            </p:nvSpPr>
            <p:spPr bwMode="auto">
              <a:xfrm>
                <a:off x="601" y="1898"/>
                <a:ext cx="408" cy="363"/>
              </a:xfrm>
              <a:custGeom>
                <a:avLst/>
                <a:gdLst>
                  <a:gd name="T0" fmla="*/ 9250 w 21600"/>
                  <a:gd name="T1" fmla="*/ 0 h 21600"/>
                  <a:gd name="T2" fmla="*/ 3055 w 21600"/>
                  <a:gd name="T3" fmla="*/ 21600 h 21600"/>
                  <a:gd name="T4" fmla="*/ 9725 w 21600"/>
                  <a:gd name="T5" fmla="*/ 8310 h 21600"/>
                  <a:gd name="T6" fmla="*/ 15662 w 21600"/>
                  <a:gd name="T7" fmla="*/ 14285 h 21600"/>
                  <a:gd name="T8" fmla="*/ 21600 w 21600"/>
                  <a:gd name="T9" fmla="*/ 8310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rgbClr val="BD3C3C">
                  <a:alpha val="30000"/>
                </a:srgbClr>
              </a:solidFill>
              <a:ln w="9525">
                <a:noFill/>
                <a:miter lim="800000"/>
                <a:headEnd/>
                <a:tailEnd/>
              </a:ln>
              <a:effectLst/>
            </p:spPr>
            <p:txBody>
              <a:bodyPr wrap="none" anchor="ctr"/>
              <a:lstStyle/>
              <a:p>
                <a:endParaRPr lang="en-US" dirty="0"/>
              </a:p>
            </p:txBody>
          </p:sp>
          <p:sp>
            <p:nvSpPr>
              <p:cNvPr id="113" name="Rectangle 114"/>
              <p:cNvSpPr>
                <a:spLocks noChangeArrowheads="1"/>
              </p:cNvSpPr>
              <p:nvPr/>
            </p:nvSpPr>
            <p:spPr bwMode="auto">
              <a:xfrm>
                <a:off x="601" y="2261"/>
                <a:ext cx="117" cy="168"/>
              </a:xfrm>
              <a:prstGeom prst="rect">
                <a:avLst/>
              </a:prstGeom>
              <a:solidFill>
                <a:srgbClr val="BD3C3C">
                  <a:alpha val="30000"/>
                </a:srgbClr>
              </a:solidFill>
              <a:ln w="9525" algn="ctr">
                <a:noFill/>
                <a:miter lim="800000"/>
                <a:headEnd/>
                <a:tailEnd/>
              </a:ln>
              <a:effectLst/>
            </p:spPr>
            <p:txBody>
              <a:bodyPr wrap="none" anchor="ctr"/>
              <a:lstStyle/>
              <a:p>
                <a:endParaRPr lang="en-US" dirty="0"/>
              </a:p>
            </p:txBody>
          </p:sp>
          <p:sp>
            <p:nvSpPr>
              <p:cNvPr id="114" name="AutoShape 115"/>
              <p:cNvSpPr>
                <a:spLocks noChangeArrowheads="1"/>
              </p:cNvSpPr>
              <p:nvPr/>
            </p:nvSpPr>
            <p:spPr bwMode="auto">
              <a:xfrm rot="5400000" flipH="1">
                <a:off x="449" y="2249"/>
                <a:ext cx="272" cy="351"/>
              </a:xfrm>
              <a:custGeom>
                <a:avLst/>
                <a:gdLst>
                  <a:gd name="G0" fmla="+- 15167 0 0"/>
                  <a:gd name="G1" fmla="+- 2445 0 0"/>
                  <a:gd name="G2" fmla="+- 12158 0 2445"/>
                  <a:gd name="G3" fmla="+- G2 0 2445"/>
                  <a:gd name="G4" fmla="*/ G3 32768 32059"/>
                  <a:gd name="G5" fmla="*/ G4 1 2"/>
                  <a:gd name="G6" fmla="+- 21600 0 15167"/>
                  <a:gd name="G7" fmla="*/ G6 2445 6079"/>
                  <a:gd name="G8" fmla="+- G7 15167 0"/>
                  <a:gd name="T0" fmla="*/ 15167 w 21600"/>
                  <a:gd name="T1" fmla="*/ 0 h 21600"/>
                  <a:gd name="T2" fmla="*/ 15167 w 21600"/>
                  <a:gd name="T3" fmla="*/ 12158 h 21600"/>
                  <a:gd name="T4" fmla="*/ 3715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67" y="0"/>
                    </a:lnTo>
                    <a:lnTo>
                      <a:pt x="15167" y="2445"/>
                    </a:lnTo>
                    <a:lnTo>
                      <a:pt x="12427" y="2445"/>
                    </a:lnTo>
                    <a:cubicBezTo>
                      <a:pt x="5564" y="2445"/>
                      <a:pt x="0" y="6794"/>
                      <a:pt x="0" y="12158"/>
                    </a:cubicBezTo>
                    <a:lnTo>
                      <a:pt x="0" y="21600"/>
                    </a:lnTo>
                    <a:lnTo>
                      <a:pt x="7429" y="21600"/>
                    </a:lnTo>
                    <a:lnTo>
                      <a:pt x="7429" y="12158"/>
                    </a:lnTo>
                    <a:cubicBezTo>
                      <a:pt x="7429" y="10808"/>
                      <a:pt x="9667" y="9713"/>
                      <a:pt x="12427" y="9713"/>
                    </a:cubicBezTo>
                    <a:lnTo>
                      <a:pt x="15167" y="9713"/>
                    </a:lnTo>
                    <a:lnTo>
                      <a:pt x="15167" y="12158"/>
                    </a:lnTo>
                    <a:close/>
                  </a:path>
                </a:pathLst>
              </a:custGeom>
              <a:solidFill>
                <a:srgbClr val="BD3C3C">
                  <a:alpha val="30000"/>
                </a:srgbClr>
              </a:solidFill>
              <a:ln w="9525" algn="ctr">
                <a:noFill/>
                <a:miter lim="800000"/>
                <a:headEnd/>
                <a:tailEnd/>
              </a:ln>
              <a:effectLst/>
            </p:spPr>
            <p:txBody>
              <a:bodyPr wrap="none" anchor="ctr"/>
              <a:lstStyle/>
              <a:p>
                <a:endParaRPr lang="en-US" dirty="0"/>
              </a:p>
            </p:txBody>
          </p:sp>
        </p:grpSp>
        <p:sp>
          <p:nvSpPr>
            <p:cNvPr id="111" name="Rectangle 116"/>
            <p:cNvSpPr>
              <a:spLocks noChangeArrowheads="1"/>
            </p:cNvSpPr>
            <p:nvPr/>
          </p:nvSpPr>
          <p:spPr bwMode="auto">
            <a:xfrm>
              <a:off x="267" y="2467"/>
              <a:ext cx="142" cy="94"/>
            </a:xfrm>
            <a:prstGeom prst="rect">
              <a:avLst/>
            </a:prstGeom>
            <a:solidFill>
              <a:srgbClr val="BD3C3C">
                <a:alpha val="30000"/>
              </a:srgbClr>
            </a:solidFill>
            <a:ln w="9525" algn="ctr">
              <a:noFill/>
              <a:miter lim="800000"/>
              <a:headEnd/>
              <a:tailEnd/>
            </a:ln>
            <a:effectLst/>
          </p:spPr>
          <p:txBody>
            <a:bodyPr wrap="none" anchor="ctr"/>
            <a:lstStyle/>
            <a:p>
              <a:endParaRPr lang="en-US" dirty="0"/>
            </a:p>
          </p:txBody>
        </p:sp>
      </p:grpSp>
      <p:grpSp>
        <p:nvGrpSpPr>
          <p:cNvPr id="115" name="Group 117"/>
          <p:cNvGrpSpPr>
            <a:grpSpLocks/>
          </p:cNvGrpSpPr>
          <p:nvPr/>
        </p:nvGrpSpPr>
        <p:grpSpPr bwMode="auto">
          <a:xfrm>
            <a:off x="3752567" y="2573128"/>
            <a:ext cx="1146863" cy="2395498"/>
            <a:chOff x="2008" y="1957"/>
            <a:chExt cx="586" cy="1224"/>
          </a:xfrm>
        </p:grpSpPr>
        <p:grpSp>
          <p:nvGrpSpPr>
            <p:cNvPr id="116" name="Group 118"/>
            <p:cNvGrpSpPr>
              <a:grpSpLocks/>
            </p:cNvGrpSpPr>
            <p:nvPr/>
          </p:nvGrpSpPr>
          <p:grpSpPr bwMode="auto">
            <a:xfrm>
              <a:off x="2231" y="2151"/>
              <a:ext cx="363" cy="827"/>
              <a:chOff x="2231" y="2151"/>
              <a:chExt cx="363" cy="827"/>
            </a:xfrm>
          </p:grpSpPr>
          <p:grpSp>
            <p:nvGrpSpPr>
              <p:cNvPr id="119" name="Group 119"/>
              <p:cNvGrpSpPr>
                <a:grpSpLocks/>
              </p:cNvGrpSpPr>
              <p:nvPr/>
            </p:nvGrpSpPr>
            <p:grpSpPr bwMode="auto">
              <a:xfrm>
                <a:off x="2233" y="2217"/>
                <a:ext cx="144" cy="242"/>
                <a:chOff x="1587" y="1416"/>
                <a:chExt cx="348" cy="697"/>
              </a:xfrm>
            </p:grpSpPr>
            <p:sp>
              <p:nvSpPr>
                <p:cNvPr id="142" name="Line 120"/>
                <p:cNvSpPr>
                  <a:spLocks noChangeShapeType="1"/>
                </p:cNvSpPr>
                <p:nvPr/>
              </p:nvSpPr>
              <p:spPr bwMode="auto">
                <a:xfrm>
                  <a:off x="1749" y="1635"/>
                  <a:ext cx="186" cy="0"/>
                </a:xfrm>
                <a:prstGeom prst="line">
                  <a:avLst/>
                </a:prstGeom>
                <a:noFill/>
                <a:ln w="12700">
                  <a:solidFill>
                    <a:schemeClr val="tx1"/>
                  </a:solidFill>
                  <a:round/>
                  <a:headEnd type="none" w="sm" len="sm"/>
                  <a:tailEnd type="none" w="sm" len="sm"/>
                </a:ln>
                <a:effectLst/>
              </p:spPr>
              <p:txBody>
                <a:bodyPr wrap="none" anchor="ctr"/>
                <a:lstStyle/>
                <a:p>
                  <a:endParaRPr lang="en-US" sz="3200" dirty="0"/>
                </a:p>
              </p:txBody>
            </p:sp>
            <p:sp>
              <p:nvSpPr>
                <p:cNvPr id="143" name="Line 121"/>
                <p:cNvSpPr>
                  <a:spLocks noChangeShapeType="1"/>
                </p:cNvSpPr>
                <p:nvPr/>
              </p:nvSpPr>
              <p:spPr bwMode="auto">
                <a:xfrm>
                  <a:off x="1758" y="1782"/>
                  <a:ext cx="171" cy="0"/>
                </a:xfrm>
                <a:prstGeom prst="line">
                  <a:avLst/>
                </a:prstGeom>
                <a:noFill/>
                <a:ln w="12700">
                  <a:solidFill>
                    <a:schemeClr val="tx1"/>
                  </a:solidFill>
                  <a:round/>
                  <a:headEnd type="none" w="sm" len="sm"/>
                  <a:tailEnd type="none" w="sm" len="sm"/>
                </a:ln>
                <a:effectLst/>
              </p:spPr>
              <p:txBody>
                <a:bodyPr wrap="none" anchor="ctr"/>
                <a:lstStyle/>
                <a:p>
                  <a:endParaRPr lang="en-US" sz="3200" dirty="0"/>
                </a:p>
              </p:txBody>
            </p:sp>
            <p:sp>
              <p:nvSpPr>
                <p:cNvPr id="144" name="Line 122"/>
                <p:cNvSpPr>
                  <a:spLocks noChangeShapeType="1"/>
                </p:cNvSpPr>
                <p:nvPr/>
              </p:nvSpPr>
              <p:spPr bwMode="auto">
                <a:xfrm>
                  <a:off x="1842" y="1641"/>
                  <a:ext cx="83" cy="144"/>
                </a:xfrm>
                <a:prstGeom prst="line">
                  <a:avLst/>
                </a:prstGeom>
                <a:noFill/>
                <a:ln w="12700">
                  <a:solidFill>
                    <a:schemeClr val="tx1"/>
                  </a:solidFill>
                  <a:round/>
                  <a:headEnd type="none" w="sm" len="sm"/>
                  <a:tailEnd type="none" w="sm" len="sm"/>
                </a:ln>
                <a:effectLst/>
              </p:spPr>
              <p:txBody>
                <a:bodyPr wrap="none" anchor="ctr"/>
                <a:lstStyle/>
                <a:p>
                  <a:endParaRPr lang="en-US" sz="3200" dirty="0"/>
                </a:p>
              </p:txBody>
            </p:sp>
            <p:grpSp>
              <p:nvGrpSpPr>
                <p:cNvPr id="145" name="Group 123"/>
                <p:cNvGrpSpPr>
                  <a:grpSpLocks/>
                </p:cNvGrpSpPr>
                <p:nvPr/>
              </p:nvGrpSpPr>
              <p:grpSpPr bwMode="auto">
                <a:xfrm>
                  <a:off x="1587" y="1416"/>
                  <a:ext cx="261" cy="697"/>
                  <a:chOff x="1587" y="1416"/>
                  <a:chExt cx="261" cy="697"/>
                </a:xfrm>
              </p:grpSpPr>
              <p:sp>
                <p:nvSpPr>
                  <p:cNvPr id="146" name="Line 124"/>
                  <p:cNvSpPr>
                    <a:spLocks noChangeShapeType="1"/>
                  </p:cNvSpPr>
                  <p:nvPr/>
                </p:nvSpPr>
                <p:spPr bwMode="auto">
                  <a:xfrm>
                    <a:off x="1608" y="1416"/>
                    <a:ext cx="0" cy="224"/>
                  </a:xfrm>
                  <a:prstGeom prst="line">
                    <a:avLst/>
                  </a:prstGeom>
                  <a:noFill/>
                  <a:ln w="12700">
                    <a:solidFill>
                      <a:schemeClr val="tx1"/>
                    </a:solidFill>
                    <a:round/>
                    <a:headEnd type="none" w="sm" len="sm"/>
                    <a:tailEnd type="none" w="sm" len="sm"/>
                  </a:ln>
                  <a:effectLst/>
                </p:spPr>
                <p:txBody>
                  <a:bodyPr wrap="none" anchor="ctr"/>
                  <a:lstStyle/>
                  <a:p>
                    <a:endParaRPr lang="en-US" sz="3200" dirty="0"/>
                  </a:p>
                </p:txBody>
              </p:sp>
              <p:sp>
                <p:nvSpPr>
                  <p:cNvPr id="147" name="Line 125"/>
                  <p:cNvSpPr>
                    <a:spLocks noChangeShapeType="1"/>
                  </p:cNvSpPr>
                  <p:nvPr/>
                </p:nvSpPr>
                <p:spPr bwMode="auto">
                  <a:xfrm>
                    <a:off x="1608" y="1880"/>
                    <a:ext cx="0" cy="233"/>
                  </a:xfrm>
                  <a:prstGeom prst="line">
                    <a:avLst/>
                  </a:prstGeom>
                  <a:noFill/>
                  <a:ln w="12700">
                    <a:solidFill>
                      <a:schemeClr val="tx1"/>
                    </a:solidFill>
                    <a:round/>
                    <a:headEnd type="none" w="sm" len="sm"/>
                    <a:tailEnd type="none" w="sm" len="sm"/>
                  </a:ln>
                  <a:effectLst/>
                </p:spPr>
                <p:txBody>
                  <a:bodyPr wrap="none" anchor="ctr"/>
                  <a:lstStyle/>
                  <a:p>
                    <a:endParaRPr lang="en-US" sz="3200" dirty="0"/>
                  </a:p>
                </p:txBody>
              </p:sp>
              <p:sp>
                <p:nvSpPr>
                  <p:cNvPr id="148" name="Line 126"/>
                  <p:cNvSpPr>
                    <a:spLocks noChangeShapeType="1"/>
                  </p:cNvSpPr>
                  <p:nvPr/>
                </p:nvSpPr>
                <p:spPr bwMode="auto">
                  <a:xfrm flipV="1">
                    <a:off x="1607" y="1611"/>
                    <a:ext cx="75" cy="280"/>
                  </a:xfrm>
                  <a:prstGeom prst="line">
                    <a:avLst/>
                  </a:prstGeom>
                  <a:noFill/>
                  <a:ln w="12700">
                    <a:solidFill>
                      <a:schemeClr val="tx1"/>
                    </a:solidFill>
                    <a:round/>
                    <a:headEnd type="none" w="sm" len="sm"/>
                    <a:tailEnd type="none" w="sm" len="sm"/>
                  </a:ln>
                  <a:effectLst/>
                </p:spPr>
                <p:txBody>
                  <a:bodyPr wrap="none" anchor="ctr"/>
                  <a:lstStyle/>
                  <a:p>
                    <a:endParaRPr lang="en-US" sz="3200" dirty="0"/>
                  </a:p>
                </p:txBody>
              </p:sp>
              <p:sp>
                <p:nvSpPr>
                  <p:cNvPr id="149" name="Line 127"/>
                  <p:cNvSpPr>
                    <a:spLocks noChangeShapeType="1"/>
                  </p:cNvSpPr>
                  <p:nvPr/>
                </p:nvSpPr>
                <p:spPr bwMode="auto">
                  <a:xfrm>
                    <a:off x="1608" y="1512"/>
                    <a:ext cx="240" cy="0"/>
                  </a:xfrm>
                  <a:prstGeom prst="line">
                    <a:avLst/>
                  </a:prstGeom>
                  <a:noFill/>
                  <a:ln w="12700">
                    <a:solidFill>
                      <a:schemeClr val="tx1"/>
                    </a:solidFill>
                    <a:round/>
                    <a:headEnd type="none" w="sm" len="sm"/>
                    <a:tailEnd type="none" w="sm" len="sm"/>
                  </a:ln>
                  <a:effectLst/>
                </p:spPr>
                <p:txBody>
                  <a:bodyPr wrap="none" anchor="ctr"/>
                  <a:lstStyle/>
                  <a:p>
                    <a:endParaRPr lang="en-US" sz="3200" dirty="0"/>
                  </a:p>
                </p:txBody>
              </p:sp>
              <p:sp>
                <p:nvSpPr>
                  <p:cNvPr id="150" name="Line 128"/>
                  <p:cNvSpPr>
                    <a:spLocks noChangeShapeType="1"/>
                  </p:cNvSpPr>
                  <p:nvPr/>
                </p:nvSpPr>
                <p:spPr bwMode="auto">
                  <a:xfrm>
                    <a:off x="1608" y="1995"/>
                    <a:ext cx="240" cy="0"/>
                  </a:xfrm>
                  <a:prstGeom prst="line">
                    <a:avLst/>
                  </a:prstGeom>
                  <a:noFill/>
                  <a:ln w="12700">
                    <a:solidFill>
                      <a:schemeClr val="tx1"/>
                    </a:solidFill>
                    <a:round/>
                    <a:headEnd type="none" w="sm" len="sm"/>
                    <a:tailEnd type="none" w="sm" len="sm"/>
                  </a:ln>
                  <a:effectLst/>
                </p:spPr>
                <p:txBody>
                  <a:bodyPr wrap="none" anchor="ctr"/>
                  <a:lstStyle/>
                  <a:p>
                    <a:endParaRPr lang="en-US" sz="3200" dirty="0"/>
                  </a:p>
                </p:txBody>
              </p:sp>
              <p:sp>
                <p:nvSpPr>
                  <p:cNvPr id="151" name="Line 129"/>
                  <p:cNvSpPr>
                    <a:spLocks noChangeShapeType="1"/>
                  </p:cNvSpPr>
                  <p:nvPr/>
                </p:nvSpPr>
                <p:spPr bwMode="auto">
                  <a:xfrm>
                    <a:off x="1842" y="1512"/>
                    <a:ext cx="0" cy="483"/>
                  </a:xfrm>
                  <a:prstGeom prst="line">
                    <a:avLst/>
                  </a:prstGeom>
                  <a:noFill/>
                  <a:ln w="12700">
                    <a:solidFill>
                      <a:schemeClr val="tx1"/>
                    </a:solidFill>
                    <a:round/>
                    <a:headEnd type="none" w="sm" len="sm"/>
                    <a:tailEnd type="none" w="sm" len="sm"/>
                  </a:ln>
                  <a:effectLst/>
                </p:spPr>
                <p:txBody>
                  <a:bodyPr wrap="none" anchor="ctr"/>
                  <a:lstStyle/>
                  <a:p>
                    <a:endParaRPr lang="en-US" sz="3200" dirty="0"/>
                  </a:p>
                </p:txBody>
              </p:sp>
              <p:sp>
                <p:nvSpPr>
                  <p:cNvPr id="152" name="Line 130"/>
                  <p:cNvSpPr>
                    <a:spLocks noChangeShapeType="1"/>
                  </p:cNvSpPr>
                  <p:nvPr/>
                </p:nvSpPr>
                <p:spPr bwMode="auto">
                  <a:xfrm flipH="1">
                    <a:off x="1757" y="1638"/>
                    <a:ext cx="85" cy="147"/>
                  </a:xfrm>
                  <a:prstGeom prst="line">
                    <a:avLst/>
                  </a:prstGeom>
                  <a:noFill/>
                  <a:ln w="12700">
                    <a:solidFill>
                      <a:schemeClr val="tx1"/>
                    </a:solidFill>
                    <a:round/>
                    <a:headEnd type="none" w="sm" len="sm"/>
                    <a:tailEnd type="none" w="sm" len="sm"/>
                  </a:ln>
                  <a:effectLst/>
                </p:spPr>
                <p:txBody>
                  <a:bodyPr wrap="none" anchor="ctr"/>
                  <a:lstStyle/>
                  <a:p>
                    <a:endParaRPr lang="en-US" sz="3200" dirty="0"/>
                  </a:p>
                </p:txBody>
              </p:sp>
              <p:sp>
                <p:nvSpPr>
                  <p:cNvPr id="153" name="Oval 131"/>
                  <p:cNvSpPr>
                    <a:spLocks noChangeArrowheads="1"/>
                  </p:cNvSpPr>
                  <p:nvPr/>
                </p:nvSpPr>
                <p:spPr bwMode="auto">
                  <a:xfrm>
                    <a:off x="1587" y="1488"/>
                    <a:ext cx="47" cy="47"/>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sz="3200" dirty="0"/>
                  </a:p>
                </p:txBody>
              </p:sp>
              <p:sp>
                <p:nvSpPr>
                  <p:cNvPr id="154" name="Oval 132"/>
                  <p:cNvSpPr>
                    <a:spLocks noChangeArrowheads="1"/>
                  </p:cNvSpPr>
                  <p:nvPr/>
                </p:nvSpPr>
                <p:spPr bwMode="auto">
                  <a:xfrm>
                    <a:off x="1587" y="1971"/>
                    <a:ext cx="47" cy="47"/>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sz="3200" dirty="0"/>
                  </a:p>
                </p:txBody>
              </p:sp>
            </p:grpSp>
          </p:grpSp>
          <p:grpSp>
            <p:nvGrpSpPr>
              <p:cNvPr id="120" name="Group 133"/>
              <p:cNvGrpSpPr>
                <a:grpSpLocks/>
              </p:cNvGrpSpPr>
              <p:nvPr/>
            </p:nvGrpSpPr>
            <p:grpSpPr bwMode="auto">
              <a:xfrm>
                <a:off x="2233" y="2678"/>
                <a:ext cx="144" cy="242"/>
                <a:chOff x="1587" y="1416"/>
                <a:chExt cx="348" cy="697"/>
              </a:xfrm>
            </p:grpSpPr>
            <p:sp>
              <p:nvSpPr>
                <p:cNvPr id="129" name="Line 134"/>
                <p:cNvSpPr>
                  <a:spLocks noChangeShapeType="1"/>
                </p:cNvSpPr>
                <p:nvPr/>
              </p:nvSpPr>
              <p:spPr bwMode="auto">
                <a:xfrm>
                  <a:off x="1749" y="1635"/>
                  <a:ext cx="186" cy="0"/>
                </a:xfrm>
                <a:prstGeom prst="line">
                  <a:avLst/>
                </a:prstGeom>
                <a:noFill/>
                <a:ln w="12700">
                  <a:solidFill>
                    <a:schemeClr val="tx1"/>
                  </a:solidFill>
                  <a:round/>
                  <a:headEnd type="none" w="sm" len="sm"/>
                  <a:tailEnd type="none" w="sm" len="sm"/>
                </a:ln>
                <a:effectLst/>
              </p:spPr>
              <p:txBody>
                <a:bodyPr wrap="none" anchor="ctr"/>
                <a:lstStyle/>
                <a:p>
                  <a:endParaRPr lang="en-US" sz="3200" dirty="0"/>
                </a:p>
              </p:txBody>
            </p:sp>
            <p:sp>
              <p:nvSpPr>
                <p:cNvPr id="130" name="Line 135"/>
                <p:cNvSpPr>
                  <a:spLocks noChangeShapeType="1"/>
                </p:cNvSpPr>
                <p:nvPr/>
              </p:nvSpPr>
              <p:spPr bwMode="auto">
                <a:xfrm>
                  <a:off x="1758" y="1782"/>
                  <a:ext cx="171" cy="0"/>
                </a:xfrm>
                <a:prstGeom prst="line">
                  <a:avLst/>
                </a:prstGeom>
                <a:noFill/>
                <a:ln w="12700">
                  <a:solidFill>
                    <a:schemeClr val="tx1"/>
                  </a:solidFill>
                  <a:round/>
                  <a:headEnd type="none" w="sm" len="sm"/>
                  <a:tailEnd type="none" w="sm" len="sm"/>
                </a:ln>
                <a:effectLst/>
              </p:spPr>
              <p:txBody>
                <a:bodyPr wrap="none" anchor="ctr"/>
                <a:lstStyle/>
                <a:p>
                  <a:endParaRPr lang="en-US" sz="3200" dirty="0"/>
                </a:p>
              </p:txBody>
            </p:sp>
            <p:sp>
              <p:nvSpPr>
                <p:cNvPr id="131" name="Line 136"/>
                <p:cNvSpPr>
                  <a:spLocks noChangeShapeType="1"/>
                </p:cNvSpPr>
                <p:nvPr/>
              </p:nvSpPr>
              <p:spPr bwMode="auto">
                <a:xfrm>
                  <a:off x="1842" y="1641"/>
                  <a:ext cx="83" cy="144"/>
                </a:xfrm>
                <a:prstGeom prst="line">
                  <a:avLst/>
                </a:prstGeom>
                <a:noFill/>
                <a:ln w="12700">
                  <a:solidFill>
                    <a:schemeClr val="tx1"/>
                  </a:solidFill>
                  <a:round/>
                  <a:headEnd type="none" w="sm" len="sm"/>
                  <a:tailEnd type="none" w="sm" len="sm"/>
                </a:ln>
                <a:effectLst/>
              </p:spPr>
              <p:txBody>
                <a:bodyPr wrap="none" anchor="ctr"/>
                <a:lstStyle/>
                <a:p>
                  <a:endParaRPr lang="en-US" sz="3200" dirty="0"/>
                </a:p>
              </p:txBody>
            </p:sp>
            <p:grpSp>
              <p:nvGrpSpPr>
                <p:cNvPr id="132" name="Group 137"/>
                <p:cNvGrpSpPr>
                  <a:grpSpLocks/>
                </p:cNvGrpSpPr>
                <p:nvPr/>
              </p:nvGrpSpPr>
              <p:grpSpPr bwMode="auto">
                <a:xfrm>
                  <a:off x="1587" y="1416"/>
                  <a:ext cx="261" cy="697"/>
                  <a:chOff x="1587" y="1416"/>
                  <a:chExt cx="261" cy="697"/>
                </a:xfrm>
              </p:grpSpPr>
              <p:sp>
                <p:nvSpPr>
                  <p:cNvPr id="133" name="Line 138"/>
                  <p:cNvSpPr>
                    <a:spLocks noChangeShapeType="1"/>
                  </p:cNvSpPr>
                  <p:nvPr/>
                </p:nvSpPr>
                <p:spPr bwMode="auto">
                  <a:xfrm>
                    <a:off x="1608" y="1416"/>
                    <a:ext cx="0" cy="224"/>
                  </a:xfrm>
                  <a:prstGeom prst="line">
                    <a:avLst/>
                  </a:prstGeom>
                  <a:noFill/>
                  <a:ln w="12700">
                    <a:solidFill>
                      <a:schemeClr val="tx1"/>
                    </a:solidFill>
                    <a:round/>
                    <a:headEnd type="none" w="sm" len="sm"/>
                    <a:tailEnd type="none" w="sm" len="sm"/>
                  </a:ln>
                  <a:effectLst/>
                </p:spPr>
                <p:txBody>
                  <a:bodyPr wrap="none" anchor="ctr"/>
                  <a:lstStyle/>
                  <a:p>
                    <a:endParaRPr lang="en-US" sz="3200" dirty="0"/>
                  </a:p>
                </p:txBody>
              </p:sp>
              <p:sp>
                <p:nvSpPr>
                  <p:cNvPr id="134" name="Line 139"/>
                  <p:cNvSpPr>
                    <a:spLocks noChangeShapeType="1"/>
                  </p:cNvSpPr>
                  <p:nvPr/>
                </p:nvSpPr>
                <p:spPr bwMode="auto">
                  <a:xfrm>
                    <a:off x="1608" y="1880"/>
                    <a:ext cx="0" cy="233"/>
                  </a:xfrm>
                  <a:prstGeom prst="line">
                    <a:avLst/>
                  </a:prstGeom>
                  <a:noFill/>
                  <a:ln w="12700">
                    <a:solidFill>
                      <a:schemeClr val="tx1"/>
                    </a:solidFill>
                    <a:round/>
                    <a:headEnd type="none" w="sm" len="sm"/>
                    <a:tailEnd type="none" w="sm" len="sm"/>
                  </a:ln>
                  <a:effectLst/>
                </p:spPr>
                <p:txBody>
                  <a:bodyPr wrap="none" anchor="ctr"/>
                  <a:lstStyle/>
                  <a:p>
                    <a:endParaRPr lang="en-US" sz="3200" dirty="0"/>
                  </a:p>
                </p:txBody>
              </p:sp>
              <p:sp>
                <p:nvSpPr>
                  <p:cNvPr id="135" name="Line 140"/>
                  <p:cNvSpPr>
                    <a:spLocks noChangeShapeType="1"/>
                  </p:cNvSpPr>
                  <p:nvPr/>
                </p:nvSpPr>
                <p:spPr bwMode="auto">
                  <a:xfrm flipV="1">
                    <a:off x="1607" y="1611"/>
                    <a:ext cx="75" cy="280"/>
                  </a:xfrm>
                  <a:prstGeom prst="line">
                    <a:avLst/>
                  </a:prstGeom>
                  <a:noFill/>
                  <a:ln w="12700">
                    <a:solidFill>
                      <a:schemeClr val="tx1"/>
                    </a:solidFill>
                    <a:round/>
                    <a:headEnd type="none" w="sm" len="sm"/>
                    <a:tailEnd type="none" w="sm" len="sm"/>
                  </a:ln>
                  <a:effectLst/>
                </p:spPr>
                <p:txBody>
                  <a:bodyPr wrap="none" anchor="ctr"/>
                  <a:lstStyle/>
                  <a:p>
                    <a:endParaRPr lang="en-US" sz="3200" dirty="0"/>
                  </a:p>
                </p:txBody>
              </p:sp>
              <p:sp>
                <p:nvSpPr>
                  <p:cNvPr id="136" name="Line 141"/>
                  <p:cNvSpPr>
                    <a:spLocks noChangeShapeType="1"/>
                  </p:cNvSpPr>
                  <p:nvPr/>
                </p:nvSpPr>
                <p:spPr bwMode="auto">
                  <a:xfrm>
                    <a:off x="1608" y="1512"/>
                    <a:ext cx="240" cy="0"/>
                  </a:xfrm>
                  <a:prstGeom prst="line">
                    <a:avLst/>
                  </a:prstGeom>
                  <a:noFill/>
                  <a:ln w="12700">
                    <a:solidFill>
                      <a:schemeClr val="tx1"/>
                    </a:solidFill>
                    <a:round/>
                    <a:headEnd type="none" w="sm" len="sm"/>
                    <a:tailEnd type="none" w="sm" len="sm"/>
                  </a:ln>
                  <a:effectLst/>
                </p:spPr>
                <p:txBody>
                  <a:bodyPr wrap="none" anchor="ctr"/>
                  <a:lstStyle/>
                  <a:p>
                    <a:endParaRPr lang="en-US" sz="3200" dirty="0"/>
                  </a:p>
                </p:txBody>
              </p:sp>
              <p:sp>
                <p:nvSpPr>
                  <p:cNvPr id="137" name="Line 142"/>
                  <p:cNvSpPr>
                    <a:spLocks noChangeShapeType="1"/>
                  </p:cNvSpPr>
                  <p:nvPr/>
                </p:nvSpPr>
                <p:spPr bwMode="auto">
                  <a:xfrm>
                    <a:off x="1608" y="1995"/>
                    <a:ext cx="240" cy="0"/>
                  </a:xfrm>
                  <a:prstGeom prst="line">
                    <a:avLst/>
                  </a:prstGeom>
                  <a:noFill/>
                  <a:ln w="12700">
                    <a:solidFill>
                      <a:schemeClr val="tx1"/>
                    </a:solidFill>
                    <a:round/>
                    <a:headEnd type="none" w="sm" len="sm"/>
                    <a:tailEnd type="none" w="sm" len="sm"/>
                  </a:ln>
                  <a:effectLst/>
                </p:spPr>
                <p:txBody>
                  <a:bodyPr wrap="none" anchor="ctr"/>
                  <a:lstStyle/>
                  <a:p>
                    <a:endParaRPr lang="en-US" sz="3200" dirty="0"/>
                  </a:p>
                </p:txBody>
              </p:sp>
              <p:sp>
                <p:nvSpPr>
                  <p:cNvPr id="138" name="Line 143"/>
                  <p:cNvSpPr>
                    <a:spLocks noChangeShapeType="1"/>
                  </p:cNvSpPr>
                  <p:nvPr/>
                </p:nvSpPr>
                <p:spPr bwMode="auto">
                  <a:xfrm>
                    <a:off x="1842" y="1512"/>
                    <a:ext cx="0" cy="483"/>
                  </a:xfrm>
                  <a:prstGeom prst="line">
                    <a:avLst/>
                  </a:prstGeom>
                  <a:noFill/>
                  <a:ln w="12700">
                    <a:solidFill>
                      <a:schemeClr val="tx1"/>
                    </a:solidFill>
                    <a:round/>
                    <a:headEnd type="none" w="sm" len="sm"/>
                    <a:tailEnd type="none" w="sm" len="sm"/>
                  </a:ln>
                  <a:effectLst/>
                </p:spPr>
                <p:txBody>
                  <a:bodyPr wrap="none" anchor="ctr"/>
                  <a:lstStyle/>
                  <a:p>
                    <a:endParaRPr lang="en-US" sz="3200" dirty="0"/>
                  </a:p>
                </p:txBody>
              </p:sp>
              <p:sp>
                <p:nvSpPr>
                  <p:cNvPr id="139" name="Line 144"/>
                  <p:cNvSpPr>
                    <a:spLocks noChangeShapeType="1"/>
                  </p:cNvSpPr>
                  <p:nvPr/>
                </p:nvSpPr>
                <p:spPr bwMode="auto">
                  <a:xfrm flipH="1">
                    <a:off x="1757" y="1638"/>
                    <a:ext cx="85" cy="147"/>
                  </a:xfrm>
                  <a:prstGeom prst="line">
                    <a:avLst/>
                  </a:prstGeom>
                  <a:noFill/>
                  <a:ln w="12700">
                    <a:solidFill>
                      <a:schemeClr val="tx1"/>
                    </a:solidFill>
                    <a:round/>
                    <a:headEnd type="none" w="sm" len="sm"/>
                    <a:tailEnd type="none" w="sm" len="sm"/>
                  </a:ln>
                  <a:effectLst/>
                </p:spPr>
                <p:txBody>
                  <a:bodyPr wrap="none" anchor="ctr"/>
                  <a:lstStyle/>
                  <a:p>
                    <a:endParaRPr lang="en-US" sz="3200" dirty="0"/>
                  </a:p>
                </p:txBody>
              </p:sp>
              <p:sp>
                <p:nvSpPr>
                  <p:cNvPr id="140" name="Oval 145"/>
                  <p:cNvSpPr>
                    <a:spLocks noChangeArrowheads="1"/>
                  </p:cNvSpPr>
                  <p:nvPr/>
                </p:nvSpPr>
                <p:spPr bwMode="auto">
                  <a:xfrm>
                    <a:off x="1587" y="1488"/>
                    <a:ext cx="47" cy="47"/>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sz="3200" dirty="0"/>
                  </a:p>
                </p:txBody>
              </p:sp>
              <p:sp>
                <p:nvSpPr>
                  <p:cNvPr id="141" name="Oval 146"/>
                  <p:cNvSpPr>
                    <a:spLocks noChangeArrowheads="1"/>
                  </p:cNvSpPr>
                  <p:nvPr/>
                </p:nvSpPr>
                <p:spPr bwMode="auto">
                  <a:xfrm>
                    <a:off x="1587" y="1971"/>
                    <a:ext cx="47" cy="47"/>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sz="3200" dirty="0"/>
                  </a:p>
                </p:txBody>
              </p:sp>
            </p:grpSp>
          </p:grpSp>
          <p:sp>
            <p:nvSpPr>
              <p:cNvPr id="121" name="Line 147"/>
              <p:cNvSpPr>
                <a:spLocks noChangeShapeType="1"/>
              </p:cNvSpPr>
              <p:nvPr/>
            </p:nvSpPr>
            <p:spPr bwMode="auto">
              <a:xfrm>
                <a:off x="2241" y="2458"/>
                <a:ext cx="0" cy="227"/>
              </a:xfrm>
              <a:prstGeom prst="line">
                <a:avLst/>
              </a:prstGeom>
              <a:noFill/>
              <a:ln w="12700">
                <a:solidFill>
                  <a:schemeClr val="tx1"/>
                </a:solidFill>
                <a:round/>
                <a:headEnd type="none" w="sm" len="sm"/>
                <a:tailEnd type="none" w="sm" len="sm"/>
              </a:ln>
              <a:effectLst/>
            </p:spPr>
            <p:txBody>
              <a:bodyPr wrap="none" anchor="ctr"/>
              <a:lstStyle/>
              <a:p>
                <a:endParaRPr lang="en-US" sz="3200" dirty="0"/>
              </a:p>
            </p:txBody>
          </p:sp>
          <p:sp>
            <p:nvSpPr>
              <p:cNvPr id="122" name="Line 148"/>
              <p:cNvSpPr>
                <a:spLocks noChangeShapeType="1"/>
              </p:cNvSpPr>
              <p:nvPr/>
            </p:nvSpPr>
            <p:spPr bwMode="auto">
              <a:xfrm>
                <a:off x="2241" y="2906"/>
                <a:ext cx="0" cy="66"/>
              </a:xfrm>
              <a:prstGeom prst="line">
                <a:avLst/>
              </a:prstGeom>
              <a:noFill/>
              <a:ln w="12700">
                <a:solidFill>
                  <a:schemeClr val="tx1"/>
                </a:solidFill>
                <a:round/>
                <a:headEnd type="none" w="sm" len="sm"/>
                <a:tailEnd type="none" w="sm" len="sm"/>
              </a:ln>
              <a:effectLst/>
            </p:spPr>
            <p:txBody>
              <a:bodyPr wrap="none" anchor="ctr"/>
              <a:lstStyle/>
              <a:p>
                <a:endParaRPr lang="en-US" sz="3200" dirty="0"/>
              </a:p>
            </p:txBody>
          </p:sp>
          <p:sp>
            <p:nvSpPr>
              <p:cNvPr id="123" name="Line 149"/>
              <p:cNvSpPr>
                <a:spLocks noChangeShapeType="1"/>
              </p:cNvSpPr>
              <p:nvPr/>
            </p:nvSpPr>
            <p:spPr bwMode="auto">
              <a:xfrm>
                <a:off x="2241" y="2159"/>
                <a:ext cx="0" cy="66"/>
              </a:xfrm>
              <a:prstGeom prst="line">
                <a:avLst/>
              </a:prstGeom>
              <a:noFill/>
              <a:ln w="12700">
                <a:solidFill>
                  <a:schemeClr val="tx1"/>
                </a:solidFill>
                <a:round/>
                <a:headEnd type="none" w="sm" len="sm"/>
                <a:tailEnd type="none" w="sm" len="sm"/>
              </a:ln>
              <a:effectLst/>
            </p:spPr>
            <p:txBody>
              <a:bodyPr wrap="none" anchor="ctr"/>
              <a:lstStyle/>
              <a:p>
                <a:endParaRPr lang="en-US" sz="3200" dirty="0"/>
              </a:p>
            </p:txBody>
          </p:sp>
          <p:sp>
            <p:nvSpPr>
              <p:cNvPr id="124" name="Oval 150"/>
              <p:cNvSpPr>
                <a:spLocks noChangeArrowheads="1"/>
              </p:cNvSpPr>
              <p:nvPr/>
            </p:nvSpPr>
            <p:spPr bwMode="auto">
              <a:xfrm>
                <a:off x="2231" y="2543"/>
                <a:ext cx="20" cy="19"/>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sz="3200" dirty="0"/>
              </a:p>
            </p:txBody>
          </p:sp>
          <p:sp>
            <p:nvSpPr>
              <p:cNvPr id="125" name="Oval 151"/>
              <p:cNvSpPr>
                <a:spLocks noChangeArrowheads="1"/>
              </p:cNvSpPr>
              <p:nvPr/>
            </p:nvSpPr>
            <p:spPr bwMode="auto">
              <a:xfrm>
                <a:off x="2231" y="2958"/>
                <a:ext cx="20" cy="20"/>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sz="3200" dirty="0"/>
              </a:p>
            </p:txBody>
          </p:sp>
          <p:sp>
            <p:nvSpPr>
              <p:cNvPr id="126" name="Oval 152"/>
              <p:cNvSpPr>
                <a:spLocks noChangeArrowheads="1"/>
              </p:cNvSpPr>
              <p:nvPr/>
            </p:nvSpPr>
            <p:spPr bwMode="auto">
              <a:xfrm>
                <a:off x="2231" y="2151"/>
                <a:ext cx="20" cy="20"/>
              </a:xfrm>
              <a:prstGeom prst="ellipse">
                <a:avLst/>
              </a:prstGeom>
              <a:solidFill>
                <a:schemeClr val="tx1"/>
              </a:solidFill>
              <a:ln w="12700">
                <a:solidFill>
                  <a:schemeClr val="tx1"/>
                </a:solidFill>
                <a:round/>
                <a:headEnd type="none" w="sm" len="sm"/>
                <a:tailEnd type="none" w="sm" len="sm"/>
              </a:ln>
              <a:effectLst/>
            </p:spPr>
            <p:txBody>
              <a:bodyPr wrap="none" anchor="ctr"/>
              <a:lstStyle/>
              <a:p>
                <a:endParaRPr lang="en-US" sz="3200" dirty="0"/>
              </a:p>
            </p:txBody>
          </p:sp>
          <p:sp>
            <p:nvSpPr>
              <p:cNvPr id="127" name="Line 153"/>
              <p:cNvSpPr>
                <a:spLocks noChangeShapeType="1"/>
              </p:cNvSpPr>
              <p:nvPr/>
            </p:nvSpPr>
            <p:spPr bwMode="auto">
              <a:xfrm flipH="1">
                <a:off x="2238" y="2552"/>
                <a:ext cx="223" cy="0"/>
              </a:xfrm>
              <a:prstGeom prst="line">
                <a:avLst/>
              </a:prstGeom>
              <a:noFill/>
              <a:ln w="12700">
                <a:solidFill>
                  <a:schemeClr val="tx1"/>
                </a:solidFill>
                <a:round/>
                <a:headEnd type="none" w="sm" len="sm"/>
                <a:tailEnd type="none" w="sm" len="sm"/>
              </a:ln>
              <a:effectLst/>
            </p:spPr>
            <p:txBody>
              <a:bodyPr wrap="none" anchor="ctr"/>
              <a:lstStyle/>
              <a:p>
                <a:endParaRPr lang="en-US" sz="3200" dirty="0"/>
              </a:p>
            </p:txBody>
          </p:sp>
          <p:sp>
            <p:nvSpPr>
              <p:cNvPr id="128" name="AutoShape 154"/>
              <p:cNvSpPr>
                <a:spLocks noChangeArrowheads="1"/>
              </p:cNvSpPr>
              <p:nvPr/>
            </p:nvSpPr>
            <p:spPr bwMode="auto">
              <a:xfrm rot="10800000">
                <a:off x="2412" y="2468"/>
                <a:ext cx="182" cy="91"/>
              </a:xfrm>
              <a:prstGeom prst="leftArrow">
                <a:avLst>
                  <a:gd name="adj1" fmla="val 50000"/>
                  <a:gd name="adj2" fmla="val 50000"/>
                </a:avLst>
              </a:prstGeom>
              <a:solidFill>
                <a:schemeClr val="accent6">
                  <a:lumMod val="75000"/>
                </a:schemeClr>
              </a:solidFill>
              <a:ln w="9525">
                <a:noFill/>
                <a:miter lim="800000"/>
                <a:headEnd/>
                <a:tailEnd/>
              </a:ln>
              <a:effectLst/>
            </p:spPr>
            <p:txBody>
              <a:bodyPr wrap="none" anchor="ctr"/>
              <a:lstStyle/>
              <a:p>
                <a:endParaRPr lang="en-US" sz="3200" dirty="0"/>
              </a:p>
            </p:txBody>
          </p:sp>
        </p:grpSp>
        <p:sp>
          <p:nvSpPr>
            <p:cNvPr id="117" name="Text Box 155"/>
            <p:cNvSpPr txBox="1">
              <a:spLocks noChangeArrowheads="1"/>
            </p:cNvSpPr>
            <p:nvPr/>
          </p:nvSpPr>
          <p:spPr bwMode="auto">
            <a:xfrm>
              <a:off x="2008" y="1957"/>
              <a:ext cx="555" cy="194"/>
            </a:xfrm>
            <a:prstGeom prst="rect">
              <a:avLst/>
            </a:prstGeom>
            <a:noFill/>
            <a:ln w="9525">
              <a:noFill/>
              <a:miter lim="800000"/>
              <a:headEnd/>
              <a:tailEnd/>
            </a:ln>
            <a:effectLst/>
          </p:spPr>
          <p:txBody>
            <a:bodyPr wrap="none">
              <a:spAutoFit/>
            </a:bodyPr>
            <a:lstStyle/>
            <a:p>
              <a:pPr eaLnBrk="0" hangingPunct="0"/>
              <a:r>
                <a:rPr lang="en-US" sz="1400" b="1" i="1" dirty="0" smtClean="0">
                  <a:latin typeface="Times New Roman"/>
                  <a:cs typeface="Times New Roman"/>
                </a:rPr>
                <a:t>+</a:t>
              </a:r>
              <a:r>
                <a:rPr lang="en-US" sz="1400" i="1" dirty="0" err="1" smtClean="0">
                  <a:latin typeface="Cambria Math" panose="02040503050406030204" pitchFamily="18" charset="0"/>
                  <a:ea typeface="Cambria Math" panose="02040503050406030204" pitchFamily="18" charset="0"/>
                  <a:cs typeface="Times New Roman"/>
                </a:rPr>
                <a:t>U</a:t>
              </a:r>
              <a:r>
                <a:rPr lang="en-US" sz="1400" i="1" baseline="-25000" dirty="0" err="1" smtClean="0">
                  <a:latin typeface="Cambria Math" panose="02040503050406030204" pitchFamily="18" charset="0"/>
                  <a:ea typeface="Cambria Math" panose="02040503050406030204" pitchFamily="18" charset="0"/>
                  <a:cs typeface="Times New Roman"/>
                </a:rPr>
                <a:t>batt</a:t>
              </a:r>
              <a:r>
                <a:rPr lang="en-US" sz="1400" i="1" baseline="-25000" dirty="0" smtClean="0">
                  <a:latin typeface="Cambria Math" panose="02040503050406030204" pitchFamily="18" charset="0"/>
                  <a:ea typeface="Cambria Math" panose="02040503050406030204" pitchFamily="18" charset="0"/>
                  <a:cs typeface="Times New Roman"/>
                </a:rPr>
                <a:t> </a:t>
              </a:r>
              <a:r>
                <a:rPr lang="en-US" sz="1400" i="1" dirty="0" smtClean="0">
                  <a:latin typeface="Cambria Math" panose="02040503050406030204" pitchFamily="18" charset="0"/>
                  <a:ea typeface="Cambria Math" panose="02040503050406030204" pitchFamily="18" charset="0"/>
                  <a:cs typeface="Times New Roman"/>
                </a:rPr>
                <a:t>/ </a:t>
              </a:r>
              <a:r>
                <a:rPr lang="en-US" sz="1400" dirty="0" smtClean="0">
                  <a:latin typeface="Cambria Math" panose="02040503050406030204" pitchFamily="18" charset="0"/>
                  <a:ea typeface="Cambria Math" panose="02040503050406030204" pitchFamily="18" charset="0"/>
                  <a:cs typeface="Times New Roman"/>
                </a:rPr>
                <a:t>2</a:t>
              </a:r>
              <a:endParaRPr lang="en-US" sz="1400" baseline="-25000" dirty="0">
                <a:latin typeface="Cambria Math" panose="02040503050406030204" pitchFamily="18" charset="0"/>
                <a:ea typeface="Cambria Math" panose="02040503050406030204" pitchFamily="18" charset="0"/>
                <a:cs typeface="Times New Roman"/>
              </a:endParaRPr>
            </a:p>
          </p:txBody>
        </p:sp>
        <p:sp>
          <p:nvSpPr>
            <p:cNvPr id="118" name="Text Box 156"/>
            <p:cNvSpPr txBox="1">
              <a:spLocks noChangeArrowheads="1"/>
            </p:cNvSpPr>
            <p:nvPr/>
          </p:nvSpPr>
          <p:spPr bwMode="auto">
            <a:xfrm>
              <a:off x="2008" y="2987"/>
              <a:ext cx="515" cy="194"/>
            </a:xfrm>
            <a:prstGeom prst="rect">
              <a:avLst/>
            </a:prstGeom>
            <a:noFill/>
            <a:ln w="9525">
              <a:noFill/>
              <a:miter lim="800000"/>
              <a:headEnd/>
              <a:tailEnd/>
            </a:ln>
            <a:effectLst/>
          </p:spPr>
          <p:txBody>
            <a:bodyPr wrap="none">
              <a:spAutoFit/>
            </a:bodyPr>
            <a:lstStyle/>
            <a:p>
              <a:pPr eaLnBrk="0" hangingPunct="0"/>
              <a:r>
                <a:rPr lang="en-US" sz="1400" i="1" dirty="0" smtClean="0">
                  <a:latin typeface="Times New Roman"/>
                  <a:cs typeface="Times New Roman"/>
                </a:rPr>
                <a:t>-</a:t>
              </a:r>
              <a:r>
                <a:rPr lang="en-US" sz="1400" i="1" dirty="0" err="1" smtClean="0">
                  <a:latin typeface="Cambria Math" panose="02040503050406030204" pitchFamily="18" charset="0"/>
                  <a:ea typeface="Cambria Math" panose="02040503050406030204" pitchFamily="18" charset="0"/>
                  <a:cs typeface="Times New Roman"/>
                </a:rPr>
                <a:t>U</a:t>
              </a:r>
              <a:r>
                <a:rPr lang="en-US" sz="1400" i="1" baseline="-25000" dirty="0" err="1" smtClean="0">
                  <a:latin typeface="Cambria Math" panose="02040503050406030204" pitchFamily="18" charset="0"/>
                  <a:ea typeface="Cambria Math" panose="02040503050406030204" pitchFamily="18" charset="0"/>
                  <a:cs typeface="Times New Roman"/>
                </a:rPr>
                <a:t>batt</a:t>
              </a:r>
              <a:r>
                <a:rPr lang="en-US" sz="1400" i="1" baseline="-25000" dirty="0" smtClean="0">
                  <a:latin typeface="Cambria Math" panose="02040503050406030204" pitchFamily="18" charset="0"/>
                  <a:ea typeface="Cambria Math" panose="02040503050406030204" pitchFamily="18" charset="0"/>
                  <a:cs typeface="Times New Roman"/>
                </a:rPr>
                <a:t> </a:t>
              </a:r>
              <a:r>
                <a:rPr lang="en-US" sz="1400" i="1" dirty="0" smtClean="0">
                  <a:latin typeface="Cambria Math" panose="02040503050406030204" pitchFamily="18" charset="0"/>
                  <a:ea typeface="Cambria Math" panose="02040503050406030204" pitchFamily="18" charset="0"/>
                  <a:cs typeface="Times New Roman"/>
                </a:rPr>
                <a:t>/ </a:t>
              </a:r>
              <a:r>
                <a:rPr lang="en-US" sz="1400" dirty="0" smtClean="0">
                  <a:latin typeface="Cambria Math" panose="02040503050406030204" pitchFamily="18" charset="0"/>
                  <a:ea typeface="Cambria Math" panose="02040503050406030204" pitchFamily="18" charset="0"/>
                  <a:cs typeface="Times New Roman"/>
                </a:rPr>
                <a:t>2</a:t>
              </a:r>
              <a:endParaRPr lang="en-US" sz="1400" baseline="-25000" dirty="0">
                <a:latin typeface="Cambria Math" panose="02040503050406030204" pitchFamily="18" charset="0"/>
                <a:ea typeface="Cambria Math" panose="02040503050406030204" pitchFamily="18" charset="0"/>
                <a:cs typeface="Times New Roman"/>
              </a:endParaRPr>
            </a:p>
          </p:txBody>
        </p:sp>
      </p:grpSp>
      <p:grpSp>
        <p:nvGrpSpPr>
          <p:cNvPr id="155" name="Gruppieren 230"/>
          <p:cNvGrpSpPr/>
          <p:nvPr/>
        </p:nvGrpSpPr>
        <p:grpSpPr>
          <a:xfrm>
            <a:off x="4688050" y="3776621"/>
            <a:ext cx="1509142" cy="976279"/>
            <a:chOff x="3619128" y="7118730"/>
            <a:chExt cx="2376488" cy="1060451"/>
          </a:xfrm>
        </p:grpSpPr>
        <p:grpSp>
          <p:nvGrpSpPr>
            <p:cNvPr id="156" name="Group 163"/>
            <p:cNvGrpSpPr>
              <a:grpSpLocks/>
            </p:cNvGrpSpPr>
            <p:nvPr/>
          </p:nvGrpSpPr>
          <p:grpSpPr bwMode="auto">
            <a:xfrm>
              <a:off x="3619128" y="7334573"/>
              <a:ext cx="2201863" cy="750998"/>
              <a:chOff x="2960" y="1035"/>
              <a:chExt cx="1387" cy="869"/>
            </a:xfrm>
          </p:grpSpPr>
          <p:sp>
            <p:nvSpPr>
              <p:cNvPr id="161" name="Line 71"/>
              <p:cNvSpPr>
                <a:spLocks noChangeShapeType="1"/>
              </p:cNvSpPr>
              <p:nvPr>
                <p:custDataLst>
                  <p:tags r:id="rId7"/>
                </p:custDataLst>
              </p:nvPr>
            </p:nvSpPr>
            <p:spPr bwMode="auto">
              <a:xfrm>
                <a:off x="2960" y="1445"/>
                <a:ext cx="0" cy="0"/>
              </a:xfrm>
              <a:prstGeom prst="line">
                <a:avLst/>
              </a:prstGeom>
              <a:noFill/>
              <a:ln w="9525">
                <a:solidFill>
                  <a:schemeClr val="tx1">
                    <a:lumMod val="95000"/>
                    <a:lumOff val="5000"/>
                  </a:schemeClr>
                </a:solidFill>
                <a:round/>
                <a:headEnd/>
                <a:tailEnd/>
              </a:ln>
            </p:spPr>
            <p:txBody>
              <a:bodyPr/>
              <a:lstStyle/>
              <a:p>
                <a:endParaRPr lang="en-US" dirty="0"/>
              </a:p>
            </p:txBody>
          </p:sp>
          <p:sp>
            <p:nvSpPr>
              <p:cNvPr id="162" name="Line 86"/>
              <p:cNvSpPr>
                <a:spLocks noChangeShapeType="1"/>
              </p:cNvSpPr>
              <p:nvPr>
                <p:custDataLst>
                  <p:tags r:id="rId8"/>
                </p:custDataLst>
              </p:nvPr>
            </p:nvSpPr>
            <p:spPr bwMode="auto">
              <a:xfrm>
                <a:off x="3006" y="1899"/>
                <a:ext cx="0" cy="0"/>
              </a:xfrm>
              <a:prstGeom prst="line">
                <a:avLst/>
              </a:prstGeom>
              <a:noFill/>
              <a:ln w="9525">
                <a:solidFill>
                  <a:schemeClr val="tx1">
                    <a:lumMod val="95000"/>
                    <a:lumOff val="5000"/>
                  </a:schemeClr>
                </a:solidFill>
                <a:round/>
                <a:headEnd/>
                <a:tailEnd/>
              </a:ln>
            </p:spPr>
            <p:txBody>
              <a:bodyPr/>
              <a:lstStyle/>
              <a:p>
                <a:endParaRPr lang="en-US" dirty="0"/>
              </a:p>
            </p:txBody>
          </p:sp>
          <p:grpSp>
            <p:nvGrpSpPr>
              <p:cNvPr id="163" name="Group 106"/>
              <p:cNvGrpSpPr>
                <a:grpSpLocks/>
              </p:cNvGrpSpPr>
              <p:nvPr/>
            </p:nvGrpSpPr>
            <p:grpSpPr bwMode="auto">
              <a:xfrm>
                <a:off x="2960" y="1035"/>
                <a:ext cx="358" cy="867"/>
                <a:chOff x="2960" y="1035"/>
                <a:chExt cx="358" cy="867"/>
              </a:xfrm>
            </p:grpSpPr>
            <p:sp>
              <p:nvSpPr>
                <p:cNvPr id="209" name="Line 72"/>
                <p:cNvSpPr>
                  <a:spLocks noChangeShapeType="1"/>
                </p:cNvSpPr>
                <p:nvPr>
                  <p:custDataLst>
                    <p:tags r:id="rId54"/>
                  </p:custDataLst>
                </p:nvPr>
              </p:nvSpPr>
              <p:spPr bwMode="auto">
                <a:xfrm flipH="1">
                  <a:off x="3021" y="1035"/>
                  <a:ext cx="2" cy="863"/>
                </a:xfrm>
                <a:prstGeom prst="line">
                  <a:avLst/>
                </a:prstGeom>
                <a:noFill/>
                <a:ln w="9525">
                  <a:solidFill>
                    <a:schemeClr val="tx1">
                      <a:lumMod val="95000"/>
                      <a:lumOff val="5000"/>
                    </a:schemeClr>
                  </a:solidFill>
                  <a:round/>
                  <a:headEnd/>
                  <a:tailEnd/>
                </a:ln>
              </p:spPr>
              <p:txBody>
                <a:bodyPr/>
                <a:lstStyle/>
                <a:p>
                  <a:endParaRPr lang="en-US" dirty="0"/>
                </a:p>
              </p:txBody>
            </p:sp>
            <p:sp>
              <p:nvSpPr>
                <p:cNvPr id="210" name="Line 74"/>
                <p:cNvSpPr>
                  <a:spLocks noChangeShapeType="1"/>
                </p:cNvSpPr>
                <p:nvPr>
                  <p:custDataLst>
                    <p:tags r:id="rId55"/>
                  </p:custDataLst>
                </p:nvPr>
              </p:nvSpPr>
              <p:spPr bwMode="auto">
                <a:xfrm>
                  <a:off x="2990" y="1036"/>
                  <a:ext cx="0" cy="863"/>
                </a:xfrm>
                <a:prstGeom prst="line">
                  <a:avLst/>
                </a:prstGeom>
                <a:noFill/>
                <a:ln w="9525">
                  <a:solidFill>
                    <a:schemeClr val="tx1">
                      <a:lumMod val="95000"/>
                      <a:lumOff val="5000"/>
                    </a:schemeClr>
                  </a:solidFill>
                  <a:round/>
                  <a:headEnd/>
                  <a:tailEnd/>
                </a:ln>
              </p:spPr>
              <p:txBody>
                <a:bodyPr/>
                <a:lstStyle/>
                <a:p>
                  <a:endParaRPr lang="en-US" dirty="0"/>
                </a:p>
              </p:txBody>
            </p:sp>
            <p:sp>
              <p:nvSpPr>
                <p:cNvPr id="211" name="Line 80"/>
                <p:cNvSpPr>
                  <a:spLocks noChangeShapeType="1"/>
                </p:cNvSpPr>
                <p:nvPr>
                  <p:custDataLst>
                    <p:tags r:id="rId56"/>
                  </p:custDataLst>
                </p:nvPr>
              </p:nvSpPr>
              <p:spPr bwMode="auto">
                <a:xfrm flipH="1">
                  <a:off x="3107" y="1037"/>
                  <a:ext cx="2" cy="859"/>
                </a:xfrm>
                <a:prstGeom prst="line">
                  <a:avLst/>
                </a:prstGeom>
                <a:noFill/>
                <a:ln w="9525">
                  <a:solidFill>
                    <a:schemeClr val="tx1">
                      <a:lumMod val="95000"/>
                      <a:lumOff val="5000"/>
                    </a:schemeClr>
                  </a:solidFill>
                  <a:round/>
                  <a:headEnd/>
                  <a:tailEnd/>
                </a:ln>
              </p:spPr>
              <p:txBody>
                <a:bodyPr/>
                <a:lstStyle/>
                <a:p>
                  <a:endParaRPr lang="en-US" dirty="0"/>
                </a:p>
              </p:txBody>
            </p:sp>
            <p:sp>
              <p:nvSpPr>
                <p:cNvPr id="212" name="Line 81"/>
                <p:cNvSpPr>
                  <a:spLocks noChangeShapeType="1"/>
                </p:cNvSpPr>
                <p:nvPr>
                  <p:custDataLst>
                    <p:tags r:id="rId57"/>
                  </p:custDataLst>
                </p:nvPr>
              </p:nvSpPr>
              <p:spPr bwMode="auto">
                <a:xfrm>
                  <a:off x="3060" y="1040"/>
                  <a:ext cx="0" cy="859"/>
                </a:xfrm>
                <a:prstGeom prst="line">
                  <a:avLst/>
                </a:prstGeom>
                <a:noFill/>
                <a:ln w="9525">
                  <a:solidFill>
                    <a:schemeClr val="tx1">
                      <a:lumMod val="95000"/>
                      <a:lumOff val="5000"/>
                    </a:schemeClr>
                  </a:solidFill>
                  <a:round/>
                  <a:headEnd/>
                  <a:tailEnd/>
                </a:ln>
              </p:spPr>
              <p:txBody>
                <a:bodyPr/>
                <a:lstStyle/>
                <a:p>
                  <a:endParaRPr lang="en-US" dirty="0"/>
                </a:p>
              </p:txBody>
            </p:sp>
            <p:sp>
              <p:nvSpPr>
                <p:cNvPr id="213" name="Line 88"/>
                <p:cNvSpPr>
                  <a:spLocks noChangeShapeType="1"/>
                </p:cNvSpPr>
                <p:nvPr>
                  <p:custDataLst>
                    <p:tags r:id="rId58"/>
                  </p:custDataLst>
                </p:nvPr>
              </p:nvSpPr>
              <p:spPr bwMode="auto">
                <a:xfrm>
                  <a:off x="2989" y="1899"/>
                  <a:ext cx="33" cy="0"/>
                </a:xfrm>
                <a:prstGeom prst="line">
                  <a:avLst/>
                </a:prstGeom>
                <a:noFill/>
                <a:ln w="9525">
                  <a:solidFill>
                    <a:schemeClr val="tx1">
                      <a:lumMod val="95000"/>
                      <a:lumOff val="5000"/>
                    </a:schemeClr>
                  </a:solidFill>
                  <a:round/>
                  <a:headEnd/>
                  <a:tailEnd/>
                </a:ln>
              </p:spPr>
              <p:txBody>
                <a:bodyPr/>
                <a:lstStyle/>
                <a:p>
                  <a:endParaRPr lang="en-US" dirty="0"/>
                </a:p>
              </p:txBody>
            </p:sp>
            <p:sp>
              <p:nvSpPr>
                <p:cNvPr id="214" name="Line 89"/>
                <p:cNvSpPr>
                  <a:spLocks noChangeShapeType="1"/>
                </p:cNvSpPr>
                <p:nvPr>
                  <p:custDataLst>
                    <p:tags r:id="rId59"/>
                  </p:custDataLst>
                </p:nvPr>
              </p:nvSpPr>
              <p:spPr bwMode="auto">
                <a:xfrm>
                  <a:off x="3025" y="1036"/>
                  <a:ext cx="33" cy="0"/>
                </a:xfrm>
                <a:prstGeom prst="line">
                  <a:avLst/>
                </a:prstGeom>
                <a:noFill/>
                <a:ln w="9525">
                  <a:solidFill>
                    <a:schemeClr val="tx1">
                      <a:lumMod val="95000"/>
                      <a:lumOff val="5000"/>
                    </a:schemeClr>
                  </a:solidFill>
                  <a:round/>
                  <a:headEnd/>
                  <a:tailEnd/>
                </a:ln>
              </p:spPr>
              <p:txBody>
                <a:bodyPr/>
                <a:lstStyle/>
                <a:p>
                  <a:endParaRPr lang="en-US" dirty="0"/>
                </a:p>
              </p:txBody>
            </p:sp>
            <p:sp>
              <p:nvSpPr>
                <p:cNvPr id="215" name="Line 92"/>
                <p:cNvSpPr>
                  <a:spLocks noChangeShapeType="1"/>
                </p:cNvSpPr>
                <p:nvPr>
                  <p:custDataLst>
                    <p:tags r:id="rId60"/>
                  </p:custDataLst>
                </p:nvPr>
              </p:nvSpPr>
              <p:spPr bwMode="auto">
                <a:xfrm>
                  <a:off x="3061" y="1901"/>
                  <a:ext cx="47" cy="0"/>
                </a:xfrm>
                <a:prstGeom prst="line">
                  <a:avLst/>
                </a:prstGeom>
                <a:noFill/>
                <a:ln w="9525">
                  <a:solidFill>
                    <a:schemeClr val="tx1">
                      <a:lumMod val="95000"/>
                      <a:lumOff val="5000"/>
                    </a:schemeClr>
                  </a:solidFill>
                  <a:round/>
                  <a:headEnd/>
                  <a:tailEnd/>
                </a:ln>
              </p:spPr>
              <p:txBody>
                <a:bodyPr/>
                <a:lstStyle/>
                <a:p>
                  <a:endParaRPr lang="en-US" dirty="0"/>
                </a:p>
              </p:txBody>
            </p:sp>
            <p:sp>
              <p:nvSpPr>
                <p:cNvPr id="216" name="Line 96"/>
                <p:cNvSpPr>
                  <a:spLocks noChangeShapeType="1"/>
                </p:cNvSpPr>
                <p:nvPr>
                  <p:custDataLst>
                    <p:tags r:id="rId61"/>
                  </p:custDataLst>
                </p:nvPr>
              </p:nvSpPr>
              <p:spPr bwMode="auto">
                <a:xfrm flipH="1">
                  <a:off x="3110" y="1037"/>
                  <a:ext cx="32" cy="0"/>
                </a:xfrm>
                <a:prstGeom prst="line">
                  <a:avLst/>
                </a:prstGeom>
                <a:noFill/>
                <a:ln w="9525">
                  <a:solidFill>
                    <a:schemeClr val="tx1">
                      <a:lumMod val="95000"/>
                      <a:lumOff val="5000"/>
                    </a:schemeClr>
                  </a:solidFill>
                  <a:round/>
                  <a:headEnd/>
                  <a:tailEnd/>
                </a:ln>
              </p:spPr>
              <p:txBody>
                <a:bodyPr/>
                <a:lstStyle/>
                <a:p>
                  <a:endParaRPr lang="en-US" dirty="0"/>
                </a:p>
              </p:txBody>
            </p:sp>
            <p:sp>
              <p:nvSpPr>
                <p:cNvPr id="217" name="Line 102"/>
                <p:cNvSpPr>
                  <a:spLocks noChangeShapeType="1"/>
                </p:cNvSpPr>
                <p:nvPr>
                  <p:custDataLst>
                    <p:tags r:id="rId62"/>
                  </p:custDataLst>
                </p:nvPr>
              </p:nvSpPr>
              <p:spPr bwMode="auto">
                <a:xfrm>
                  <a:off x="2960" y="1037"/>
                  <a:ext cx="26" cy="1"/>
                </a:xfrm>
                <a:prstGeom prst="line">
                  <a:avLst/>
                </a:prstGeom>
                <a:noFill/>
                <a:ln w="9525">
                  <a:solidFill>
                    <a:schemeClr val="tx1">
                      <a:lumMod val="95000"/>
                      <a:lumOff val="5000"/>
                    </a:schemeClr>
                  </a:solidFill>
                  <a:round/>
                  <a:headEnd/>
                  <a:tailEnd/>
                </a:ln>
              </p:spPr>
              <p:txBody>
                <a:bodyPr/>
                <a:lstStyle/>
                <a:p>
                  <a:endParaRPr lang="en-US" dirty="0"/>
                </a:p>
              </p:txBody>
            </p:sp>
            <p:grpSp>
              <p:nvGrpSpPr>
                <p:cNvPr id="218" name="Group 105"/>
                <p:cNvGrpSpPr>
                  <a:grpSpLocks/>
                </p:cNvGrpSpPr>
                <p:nvPr/>
              </p:nvGrpSpPr>
              <p:grpSpPr bwMode="auto">
                <a:xfrm>
                  <a:off x="3142" y="1037"/>
                  <a:ext cx="176" cy="865"/>
                  <a:chOff x="3142" y="1037"/>
                  <a:chExt cx="176" cy="865"/>
                </a:xfrm>
              </p:grpSpPr>
              <p:sp>
                <p:nvSpPr>
                  <p:cNvPr id="219" name="Line 84"/>
                  <p:cNvSpPr>
                    <a:spLocks noChangeShapeType="1"/>
                  </p:cNvSpPr>
                  <p:nvPr>
                    <p:custDataLst>
                      <p:tags r:id="rId63"/>
                    </p:custDataLst>
                  </p:nvPr>
                </p:nvSpPr>
                <p:spPr bwMode="auto">
                  <a:xfrm flipH="1">
                    <a:off x="3208" y="1037"/>
                    <a:ext cx="2" cy="862"/>
                  </a:xfrm>
                  <a:prstGeom prst="line">
                    <a:avLst/>
                  </a:prstGeom>
                  <a:noFill/>
                  <a:ln w="9525">
                    <a:solidFill>
                      <a:schemeClr val="tx1">
                        <a:lumMod val="95000"/>
                        <a:lumOff val="5000"/>
                      </a:schemeClr>
                    </a:solidFill>
                    <a:round/>
                    <a:headEnd/>
                    <a:tailEnd/>
                  </a:ln>
                </p:spPr>
                <p:txBody>
                  <a:bodyPr/>
                  <a:lstStyle/>
                  <a:p>
                    <a:endParaRPr lang="en-US" dirty="0"/>
                  </a:p>
                </p:txBody>
              </p:sp>
              <p:sp>
                <p:nvSpPr>
                  <p:cNvPr id="220" name="Line 85"/>
                  <p:cNvSpPr>
                    <a:spLocks noChangeShapeType="1"/>
                  </p:cNvSpPr>
                  <p:nvPr>
                    <p:custDataLst>
                      <p:tags r:id="rId64"/>
                    </p:custDataLst>
                  </p:nvPr>
                </p:nvSpPr>
                <p:spPr bwMode="auto">
                  <a:xfrm>
                    <a:off x="3144" y="1037"/>
                    <a:ext cx="0" cy="862"/>
                  </a:xfrm>
                  <a:prstGeom prst="line">
                    <a:avLst/>
                  </a:prstGeom>
                  <a:noFill/>
                  <a:ln w="9525">
                    <a:solidFill>
                      <a:schemeClr val="tx1">
                        <a:lumMod val="95000"/>
                        <a:lumOff val="5000"/>
                      </a:schemeClr>
                    </a:solidFill>
                    <a:round/>
                    <a:headEnd/>
                    <a:tailEnd/>
                  </a:ln>
                </p:spPr>
                <p:txBody>
                  <a:bodyPr/>
                  <a:lstStyle/>
                  <a:p>
                    <a:endParaRPr lang="en-US" dirty="0"/>
                  </a:p>
                </p:txBody>
              </p:sp>
              <p:sp>
                <p:nvSpPr>
                  <p:cNvPr id="221" name="Line 93"/>
                  <p:cNvSpPr>
                    <a:spLocks noChangeShapeType="1"/>
                  </p:cNvSpPr>
                  <p:nvPr>
                    <p:custDataLst>
                      <p:tags r:id="rId65"/>
                    </p:custDataLst>
                  </p:nvPr>
                </p:nvSpPr>
                <p:spPr bwMode="auto">
                  <a:xfrm>
                    <a:off x="3142" y="1899"/>
                    <a:ext cx="67" cy="0"/>
                  </a:xfrm>
                  <a:prstGeom prst="line">
                    <a:avLst/>
                  </a:prstGeom>
                  <a:noFill/>
                  <a:ln w="9525">
                    <a:solidFill>
                      <a:schemeClr val="tx1">
                        <a:lumMod val="95000"/>
                        <a:lumOff val="5000"/>
                      </a:schemeClr>
                    </a:solidFill>
                    <a:round/>
                    <a:headEnd/>
                    <a:tailEnd/>
                  </a:ln>
                </p:spPr>
                <p:txBody>
                  <a:bodyPr/>
                  <a:lstStyle/>
                  <a:p>
                    <a:endParaRPr lang="en-US" dirty="0"/>
                  </a:p>
                </p:txBody>
              </p:sp>
              <p:grpSp>
                <p:nvGrpSpPr>
                  <p:cNvPr id="222" name="Group 104"/>
                  <p:cNvGrpSpPr>
                    <a:grpSpLocks/>
                  </p:cNvGrpSpPr>
                  <p:nvPr/>
                </p:nvGrpSpPr>
                <p:grpSpPr bwMode="auto">
                  <a:xfrm>
                    <a:off x="3232" y="1037"/>
                    <a:ext cx="86" cy="865"/>
                    <a:chOff x="3232" y="1037"/>
                    <a:chExt cx="86" cy="865"/>
                  </a:xfrm>
                </p:grpSpPr>
                <p:sp>
                  <p:nvSpPr>
                    <p:cNvPr id="224" name="Line 76"/>
                    <p:cNvSpPr>
                      <a:spLocks noChangeShapeType="1"/>
                    </p:cNvSpPr>
                    <p:nvPr>
                      <p:custDataLst>
                        <p:tags r:id="rId67"/>
                      </p:custDataLst>
                    </p:nvPr>
                  </p:nvSpPr>
                  <p:spPr bwMode="auto">
                    <a:xfrm flipH="1">
                      <a:off x="3233" y="1037"/>
                      <a:ext cx="1" cy="861"/>
                    </a:xfrm>
                    <a:prstGeom prst="line">
                      <a:avLst/>
                    </a:prstGeom>
                    <a:noFill/>
                    <a:ln w="9525">
                      <a:solidFill>
                        <a:schemeClr val="tx1">
                          <a:lumMod val="95000"/>
                          <a:lumOff val="5000"/>
                        </a:schemeClr>
                      </a:solidFill>
                      <a:round/>
                      <a:headEnd/>
                      <a:tailEnd/>
                    </a:ln>
                  </p:spPr>
                  <p:txBody>
                    <a:bodyPr/>
                    <a:lstStyle/>
                    <a:p>
                      <a:endParaRPr lang="en-US" dirty="0"/>
                    </a:p>
                  </p:txBody>
                </p:sp>
                <p:sp>
                  <p:nvSpPr>
                    <p:cNvPr id="225" name="Line 97"/>
                    <p:cNvSpPr>
                      <a:spLocks noChangeShapeType="1"/>
                    </p:cNvSpPr>
                    <p:nvPr>
                      <p:custDataLst>
                        <p:tags r:id="rId68"/>
                      </p:custDataLst>
                    </p:nvPr>
                  </p:nvSpPr>
                  <p:spPr bwMode="auto">
                    <a:xfrm>
                      <a:off x="3232" y="1899"/>
                      <a:ext cx="85" cy="3"/>
                    </a:xfrm>
                    <a:prstGeom prst="line">
                      <a:avLst/>
                    </a:prstGeom>
                    <a:noFill/>
                    <a:ln w="9525">
                      <a:solidFill>
                        <a:schemeClr val="tx1">
                          <a:lumMod val="95000"/>
                          <a:lumOff val="5000"/>
                        </a:schemeClr>
                      </a:solidFill>
                      <a:round/>
                      <a:headEnd/>
                      <a:tailEnd/>
                    </a:ln>
                  </p:spPr>
                  <p:txBody>
                    <a:bodyPr/>
                    <a:lstStyle/>
                    <a:p>
                      <a:endParaRPr lang="en-US" dirty="0"/>
                    </a:p>
                  </p:txBody>
                </p:sp>
                <p:sp>
                  <p:nvSpPr>
                    <p:cNvPr id="226" name="Line 98"/>
                    <p:cNvSpPr>
                      <a:spLocks noChangeShapeType="1"/>
                    </p:cNvSpPr>
                    <p:nvPr>
                      <p:custDataLst>
                        <p:tags r:id="rId69"/>
                      </p:custDataLst>
                    </p:nvPr>
                  </p:nvSpPr>
                  <p:spPr bwMode="auto">
                    <a:xfrm flipH="1">
                      <a:off x="3317" y="1037"/>
                      <a:ext cx="1" cy="861"/>
                    </a:xfrm>
                    <a:prstGeom prst="line">
                      <a:avLst/>
                    </a:prstGeom>
                    <a:noFill/>
                    <a:ln w="9525">
                      <a:solidFill>
                        <a:schemeClr val="tx1">
                          <a:lumMod val="95000"/>
                          <a:lumOff val="5000"/>
                        </a:schemeClr>
                      </a:solidFill>
                      <a:round/>
                      <a:headEnd/>
                      <a:tailEnd/>
                    </a:ln>
                  </p:spPr>
                  <p:txBody>
                    <a:bodyPr/>
                    <a:lstStyle/>
                    <a:p>
                      <a:endParaRPr lang="en-US" dirty="0"/>
                    </a:p>
                  </p:txBody>
                </p:sp>
              </p:grpSp>
              <p:sp>
                <p:nvSpPr>
                  <p:cNvPr id="223" name="Line 103"/>
                  <p:cNvSpPr>
                    <a:spLocks noChangeShapeType="1"/>
                  </p:cNvSpPr>
                  <p:nvPr>
                    <p:custDataLst>
                      <p:tags r:id="rId66"/>
                    </p:custDataLst>
                  </p:nvPr>
                </p:nvSpPr>
                <p:spPr bwMode="auto">
                  <a:xfrm>
                    <a:off x="3207" y="1038"/>
                    <a:ext cx="26" cy="1"/>
                  </a:xfrm>
                  <a:prstGeom prst="line">
                    <a:avLst/>
                  </a:prstGeom>
                  <a:noFill/>
                  <a:ln w="9525">
                    <a:solidFill>
                      <a:schemeClr val="tx1">
                        <a:lumMod val="95000"/>
                        <a:lumOff val="5000"/>
                      </a:schemeClr>
                    </a:solidFill>
                    <a:round/>
                    <a:headEnd/>
                    <a:tailEnd/>
                  </a:ln>
                </p:spPr>
                <p:txBody>
                  <a:bodyPr/>
                  <a:lstStyle/>
                  <a:p>
                    <a:endParaRPr lang="en-US" dirty="0"/>
                  </a:p>
                </p:txBody>
              </p:sp>
            </p:grpSp>
          </p:grpSp>
          <p:sp>
            <p:nvSpPr>
              <p:cNvPr id="164" name="Line 108"/>
              <p:cNvSpPr>
                <a:spLocks noChangeShapeType="1"/>
              </p:cNvSpPr>
              <p:nvPr>
                <p:custDataLst>
                  <p:tags r:id="rId9"/>
                </p:custDataLst>
              </p:nvPr>
            </p:nvSpPr>
            <p:spPr bwMode="auto">
              <a:xfrm rot="10800000" flipH="1">
                <a:off x="4253" y="1041"/>
                <a:ext cx="2" cy="863"/>
              </a:xfrm>
              <a:prstGeom prst="line">
                <a:avLst/>
              </a:prstGeom>
              <a:noFill/>
              <a:ln w="9525">
                <a:solidFill>
                  <a:schemeClr val="tx1">
                    <a:lumMod val="95000"/>
                    <a:lumOff val="5000"/>
                  </a:schemeClr>
                </a:solidFill>
                <a:round/>
                <a:headEnd/>
                <a:tailEnd/>
              </a:ln>
            </p:spPr>
            <p:txBody>
              <a:bodyPr/>
              <a:lstStyle/>
              <a:p>
                <a:endParaRPr lang="en-US" dirty="0"/>
              </a:p>
            </p:txBody>
          </p:sp>
          <p:sp>
            <p:nvSpPr>
              <p:cNvPr id="165" name="Line 109"/>
              <p:cNvSpPr>
                <a:spLocks noChangeShapeType="1"/>
              </p:cNvSpPr>
              <p:nvPr>
                <p:custDataLst>
                  <p:tags r:id="rId10"/>
                </p:custDataLst>
              </p:nvPr>
            </p:nvSpPr>
            <p:spPr bwMode="auto">
              <a:xfrm rot="10800000">
                <a:off x="4286" y="1040"/>
                <a:ext cx="1" cy="857"/>
              </a:xfrm>
              <a:prstGeom prst="line">
                <a:avLst/>
              </a:prstGeom>
              <a:noFill/>
              <a:ln w="9525">
                <a:solidFill>
                  <a:schemeClr val="tx1">
                    <a:lumMod val="95000"/>
                    <a:lumOff val="5000"/>
                  </a:schemeClr>
                </a:solidFill>
                <a:round/>
                <a:headEnd/>
                <a:tailEnd/>
              </a:ln>
            </p:spPr>
            <p:txBody>
              <a:bodyPr/>
              <a:lstStyle/>
              <a:p>
                <a:endParaRPr lang="en-US" dirty="0"/>
              </a:p>
            </p:txBody>
          </p:sp>
          <p:sp>
            <p:nvSpPr>
              <p:cNvPr id="166" name="Line 110"/>
              <p:cNvSpPr>
                <a:spLocks noChangeShapeType="1"/>
              </p:cNvSpPr>
              <p:nvPr>
                <p:custDataLst>
                  <p:tags r:id="rId11"/>
                </p:custDataLst>
              </p:nvPr>
            </p:nvSpPr>
            <p:spPr bwMode="auto">
              <a:xfrm rot="10800000" flipH="1">
                <a:off x="4167" y="1043"/>
                <a:ext cx="2" cy="859"/>
              </a:xfrm>
              <a:prstGeom prst="line">
                <a:avLst/>
              </a:prstGeom>
              <a:noFill/>
              <a:ln w="9525">
                <a:solidFill>
                  <a:schemeClr val="tx1">
                    <a:lumMod val="95000"/>
                    <a:lumOff val="5000"/>
                  </a:schemeClr>
                </a:solidFill>
                <a:round/>
                <a:headEnd/>
                <a:tailEnd/>
              </a:ln>
            </p:spPr>
            <p:txBody>
              <a:bodyPr/>
              <a:lstStyle/>
              <a:p>
                <a:endParaRPr lang="en-US" dirty="0"/>
              </a:p>
            </p:txBody>
          </p:sp>
          <p:sp>
            <p:nvSpPr>
              <p:cNvPr id="167" name="Line 111"/>
              <p:cNvSpPr>
                <a:spLocks noChangeShapeType="1"/>
              </p:cNvSpPr>
              <p:nvPr>
                <p:custDataLst>
                  <p:tags r:id="rId12"/>
                </p:custDataLst>
              </p:nvPr>
            </p:nvSpPr>
            <p:spPr bwMode="auto">
              <a:xfrm rot="10800000">
                <a:off x="4216" y="1040"/>
                <a:ext cx="0" cy="859"/>
              </a:xfrm>
              <a:prstGeom prst="line">
                <a:avLst/>
              </a:prstGeom>
              <a:noFill/>
              <a:ln w="9525">
                <a:solidFill>
                  <a:schemeClr val="tx1">
                    <a:lumMod val="95000"/>
                    <a:lumOff val="5000"/>
                  </a:schemeClr>
                </a:solidFill>
                <a:round/>
                <a:headEnd/>
                <a:tailEnd/>
              </a:ln>
            </p:spPr>
            <p:txBody>
              <a:bodyPr/>
              <a:lstStyle/>
              <a:p>
                <a:endParaRPr lang="en-US" dirty="0"/>
              </a:p>
            </p:txBody>
          </p:sp>
          <p:sp>
            <p:nvSpPr>
              <p:cNvPr id="168" name="Line 112"/>
              <p:cNvSpPr>
                <a:spLocks noChangeShapeType="1"/>
              </p:cNvSpPr>
              <p:nvPr>
                <p:custDataLst>
                  <p:tags r:id="rId13"/>
                </p:custDataLst>
              </p:nvPr>
            </p:nvSpPr>
            <p:spPr bwMode="auto">
              <a:xfrm rot="10800000">
                <a:off x="4253" y="1041"/>
                <a:ext cx="33" cy="0"/>
              </a:xfrm>
              <a:prstGeom prst="line">
                <a:avLst/>
              </a:prstGeom>
              <a:noFill/>
              <a:ln w="9525">
                <a:solidFill>
                  <a:schemeClr val="tx1">
                    <a:lumMod val="95000"/>
                    <a:lumOff val="5000"/>
                  </a:schemeClr>
                </a:solidFill>
                <a:round/>
                <a:headEnd/>
                <a:tailEnd/>
              </a:ln>
            </p:spPr>
            <p:txBody>
              <a:bodyPr/>
              <a:lstStyle/>
              <a:p>
                <a:endParaRPr lang="en-US" dirty="0"/>
              </a:p>
            </p:txBody>
          </p:sp>
          <p:sp>
            <p:nvSpPr>
              <p:cNvPr id="169" name="Line 113"/>
              <p:cNvSpPr>
                <a:spLocks noChangeShapeType="1"/>
              </p:cNvSpPr>
              <p:nvPr>
                <p:custDataLst>
                  <p:tags r:id="rId14"/>
                </p:custDataLst>
              </p:nvPr>
            </p:nvSpPr>
            <p:spPr bwMode="auto">
              <a:xfrm rot="10800000">
                <a:off x="4217" y="1901"/>
                <a:ext cx="33" cy="0"/>
              </a:xfrm>
              <a:prstGeom prst="line">
                <a:avLst/>
              </a:prstGeom>
              <a:noFill/>
              <a:ln w="9525">
                <a:solidFill>
                  <a:schemeClr val="tx1">
                    <a:lumMod val="95000"/>
                    <a:lumOff val="5000"/>
                  </a:schemeClr>
                </a:solidFill>
                <a:round/>
                <a:headEnd/>
                <a:tailEnd/>
              </a:ln>
            </p:spPr>
            <p:txBody>
              <a:bodyPr/>
              <a:lstStyle/>
              <a:p>
                <a:endParaRPr lang="en-US" dirty="0"/>
              </a:p>
            </p:txBody>
          </p:sp>
          <p:sp>
            <p:nvSpPr>
              <p:cNvPr id="170" name="Line 114"/>
              <p:cNvSpPr>
                <a:spLocks noChangeShapeType="1"/>
              </p:cNvSpPr>
              <p:nvPr>
                <p:custDataLst>
                  <p:tags r:id="rId15"/>
                </p:custDataLst>
              </p:nvPr>
            </p:nvSpPr>
            <p:spPr bwMode="auto">
              <a:xfrm rot="10800000">
                <a:off x="4167" y="1039"/>
                <a:ext cx="47" cy="0"/>
              </a:xfrm>
              <a:prstGeom prst="line">
                <a:avLst/>
              </a:prstGeom>
              <a:noFill/>
              <a:ln w="9525">
                <a:solidFill>
                  <a:schemeClr val="tx1">
                    <a:lumMod val="95000"/>
                    <a:lumOff val="5000"/>
                  </a:schemeClr>
                </a:solidFill>
                <a:round/>
                <a:headEnd/>
                <a:tailEnd/>
              </a:ln>
            </p:spPr>
            <p:txBody>
              <a:bodyPr/>
              <a:lstStyle/>
              <a:p>
                <a:endParaRPr lang="en-US" dirty="0"/>
              </a:p>
            </p:txBody>
          </p:sp>
          <p:sp>
            <p:nvSpPr>
              <p:cNvPr id="171" name="Line 1150"/>
              <p:cNvSpPr>
                <a:spLocks noChangeShapeType="1"/>
              </p:cNvSpPr>
              <p:nvPr>
                <p:custDataLst>
                  <p:tags r:id="rId16"/>
                </p:custDataLst>
              </p:nvPr>
            </p:nvSpPr>
            <p:spPr bwMode="auto">
              <a:xfrm rot="10800000" flipH="1">
                <a:off x="4134" y="1903"/>
                <a:ext cx="32" cy="0"/>
              </a:xfrm>
              <a:prstGeom prst="line">
                <a:avLst/>
              </a:prstGeom>
              <a:noFill/>
              <a:ln w="9525">
                <a:solidFill>
                  <a:schemeClr val="tx1">
                    <a:lumMod val="95000"/>
                    <a:lumOff val="5000"/>
                  </a:schemeClr>
                </a:solidFill>
                <a:round/>
                <a:headEnd/>
                <a:tailEnd/>
              </a:ln>
            </p:spPr>
            <p:txBody>
              <a:bodyPr/>
              <a:lstStyle/>
              <a:p>
                <a:endParaRPr lang="en-US" dirty="0"/>
              </a:p>
            </p:txBody>
          </p:sp>
          <p:sp>
            <p:nvSpPr>
              <p:cNvPr id="172" name="Line 1160"/>
              <p:cNvSpPr>
                <a:spLocks noChangeShapeType="1"/>
              </p:cNvSpPr>
              <p:nvPr>
                <p:custDataLst>
                  <p:tags r:id="rId17"/>
                </p:custDataLst>
              </p:nvPr>
            </p:nvSpPr>
            <p:spPr bwMode="auto">
              <a:xfrm rot="10800000">
                <a:off x="4289" y="1898"/>
                <a:ext cx="29" cy="1"/>
              </a:xfrm>
              <a:prstGeom prst="line">
                <a:avLst/>
              </a:prstGeom>
              <a:noFill/>
              <a:ln w="9525">
                <a:solidFill>
                  <a:schemeClr val="tx1">
                    <a:lumMod val="95000"/>
                    <a:lumOff val="5000"/>
                  </a:schemeClr>
                </a:solidFill>
                <a:round/>
                <a:headEnd/>
                <a:tailEnd/>
              </a:ln>
            </p:spPr>
            <p:txBody>
              <a:bodyPr/>
              <a:lstStyle/>
              <a:p>
                <a:endParaRPr lang="en-US" dirty="0"/>
              </a:p>
            </p:txBody>
          </p:sp>
          <p:sp>
            <p:nvSpPr>
              <p:cNvPr id="173" name="Line 1180"/>
              <p:cNvSpPr>
                <a:spLocks noChangeShapeType="1"/>
              </p:cNvSpPr>
              <p:nvPr>
                <p:custDataLst>
                  <p:tags r:id="rId18"/>
                </p:custDataLst>
              </p:nvPr>
            </p:nvSpPr>
            <p:spPr bwMode="auto">
              <a:xfrm rot="10800000" flipH="1">
                <a:off x="4068" y="1041"/>
                <a:ext cx="0" cy="861"/>
              </a:xfrm>
              <a:prstGeom prst="line">
                <a:avLst/>
              </a:prstGeom>
              <a:noFill/>
              <a:ln w="9525">
                <a:solidFill>
                  <a:schemeClr val="tx1">
                    <a:lumMod val="95000"/>
                    <a:lumOff val="5000"/>
                  </a:schemeClr>
                </a:solidFill>
                <a:round/>
                <a:headEnd/>
                <a:tailEnd/>
              </a:ln>
            </p:spPr>
            <p:txBody>
              <a:bodyPr/>
              <a:lstStyle/>
              <a:p>
                <a:endParaRPr lang="en-US" dirty="0"/>
              </a:p>
            </p:txBody>
          </p:sp>
          <p:sp>
            <p:nvSpPr>
              <p:cNvPr id="174" name="Line 1190"/>
              <p:cNvSpPr>
                <a:spLocks noChangeShapeType="1"/>
              </p:cNvSpPr>
              <p:nvPr>
                <p:custDataLst>
                  <p:tags r:id="rId19"/>
                </p:custDataLst>
              </p:nvPr>
            </p:nvSpPr>
            <p:spPr bwMode="auto">
              <a:xfrm rot="10800000">
                <a:off x="4132" y="1041"/>
                <a:ext cx="0" cy="862"/>
              </a:xfrm>
              <a:prstGeom prst="line">
                <a:avLst/>
              </a:prstGeom>
              <a:noFill/>
              <a:ln w="9525">
                <a:solidFill>
                  <a:schemeClr val="tx1">
                    <a:lumMod val="95000"/>
                    <a:lumOff val="5000"/>
                  </a:schemeClr>
                </a:solidFill>
                <a:round/>
                <a:headEnd/>
                <a:tailEnd/>
              </a:ln>
            </p:spPr>
            <p:txBody>
              <a:bodyPr/>
              <a:lstStyle/>
              <a:p>
                <a:endParaRPr lang="en-US" dirty="0"/>
              </a:p>
            </p:txBody>
          </p:sp>
          <p:sp>
            <p:nvSpPr>
              <p:cNvPr id="175" name="Line 1200"/>
              <p:cNvSpPr>
                <a:spLocks noChangeShapeType="1"/>
              </p:cNvSpPr>
              <p:nvPr>
                <p:custDataLst>
                  <p:tags r:id="rId20"/>
                </p:custDataLst>
              </p:nvPr>
            </p:nvSpPr>
            <p:spPr bwMode="auto">
              <a:xfrm rot="10800000">
                <a:off x="4072" y="1041"/>
                <a:ext cx="67" cy="0"/>
              </a:xfrm>
              <a:prstGeom prst="line">
                <a:avLst/>
              </a:prstGeom>
              <a:noFill/>
              <a:ln w="9525">
                <a:solidFill>
                  <a:schemeClr val="tx1">
                    <a:lumMod val="95000"/>
                    <a:lumOff val="5000"/>
                  </a:schemeClr>
                </a:solidFill>
                <a:round/>
                <a:headEnd/>
                <a:tailEnd/>
              </a:ln>
            </p:spPr>
            <p:txBody>
              <a:bodyPr/>
              <a:lstStyle/>
              <a:p>
                <a:endParaRPr lang="en-US" dirty="0"/>
              </a:p>
            </p:txBody>
          </p:sp>
          <p:sp>
            <p:nvSpPr>
              <p:cNvPr id="176" name="Line 1220"/>
              <p:cNvSpPr>
                <a:spLocks noChangeShapeType="1"/>
              </p:cNvSpPr>
              <p:nvPr>
                <p:custDataLst>
                  <p:tags r:id="rId21"/>
                </p:custDataLst>
              </p:nvPr>
            </p:nvSpPr>
            <p:spPr bwMode="auto">
              <a:xfrm rot="10800000" flipH="1">
                <a:off x="4041" y="1041"/>
                <a:ext cx="1" cy="856"/>
              </a:xfrm>
              <a:prstGeom prst="line">
                <a:avLst/>
              </a:prstGeom>
              <a:noFill/>
              <a:ln w="9525">
                <a:solidFill>
                  <a:schemeClr val="tx1">
                    <a:lumMod val="95000"/>
                    <a:lumOff val="5000"/>
                  </a:schemeClr>
                </a:solidFill>
                <a:round/>
                <a:headEnd/>
                <a:tailEnd/>
              </a:ln>
            </p:spPr>
            <p:txBody>
              <a:bodyPr/>
              <a:lstStyle/>
              <a:p>
                <a:endParaRPr lang="en-US" dirty="0"/>
              </a:p>
            </p:txBody>
          </p:sp>
          <p:sp>
            <p:nvSpPr>
              <p:cNvPr id="177" name="Line 1240"/>
              <p:cNvSpPr>
                <a:spLocks noChangeShapeType="1"/>
              </p:cNvSpPr>
              <p:nvPr>
                <p:custDataLst>
                  <p:tags r:id="rId22"/>
                </p:custDataLst>
              </p:nvPr>
            </p:nvSpPr>
            <p:spPr bwMode="auto">
              <a:xfrm rot="10800000">
                <a:off x="3959" y="1041"/>
                <a:ext cx="3" cy="859"/>
              </a:xfrm>
              <a:prstGeom prst="line">
                <a:avLst/>
              </a:prstGeom>
              <a:noFill/>
              <a:ln w="9525">
                <a:solidFill>
                  <a:schemeClr val="tx1">
                    <a:lumMod val="95000"/>
                    <a:lumOff val="5000"/>
                  </a:schemeClr>
                </a:solidFill>
                <a:round/>
                <a:headEnd/>
                <a:tailEnd/>
              </a:ln>
            </p:spPr>
            <p:txBody>
              <a:bodyPr/>
              <a:lstStyle/>
              <a:p>
                <a:endParaRPr lang="en-US" dirty="0"/>
              </a:p>
            </p:txBody>
          </p:sp>
          <p:sp>
            <p:nvSpPr>
              <p:cNvPr id="178" name="Line 1250"/>
              <p:cNvSpPr>
                <a:spLocks noChangeShapeType="1"/>
              </p:cNvSpPr>
              <p:nvPr>
                <p:custDataLst>
                  <p:tags r:id="rId23"/>
                </p:custDataLst>
              </p:nvPr>
            </p:nvSpPr>
            <p:spPr bwMode="auto">
              <a:xfrm rot="10800000">
                <a:off x="4043" y="1900"/>
                <a:ext cx="20" cy="0"/>
              </a:xfrm>
              <a:prstGeom prst="line">
                <a:avLst/>
              </a:prstGeom>
              <a:noFill/>
              <a:ln w="9525">
                <a:solidFill>
                  <a:schemeClr val="tx1">
                    <a:lumMod val="95000"/>
                    <a:lumOff val="5000"/>
                  </a:schemeClr>
                </a:solidFill>
                <a:round/>
                <a:headEnd/>
                <a:tailEnd/>
              </a:ln>
            </p:spPr>
            <p:txBody>
              <a:bodyPr/>
              <a:lstStyle/>
              <a:p>
                <a:endParaRPr lang="en-US" dirty="0"/>
              </a:p>
            </p:txBody>
          </p:sp>
          <p:sp>
            <p:nvSpPr>
              <p:cNvPr id="179" name="Line 1260"/>
              <p:cNvSpPr>
                <a:spLocks noChangeShapeType="1"/>
              </p:cNvSpPr>
              <p:nvPr>
                <p:custDataLst>
                  <p:tags r:id="rId24"/>
                </p:custDataLst>
              </p:nvPr>
            </p:nvSpPr>
            <p:spPr bwMode="auto">
              <a:xfrm>
                <a:off x="3334" y="1037"/>
                <a:ext cx="0" cy="862"/>
              </a:xfrm>
              <a:prstGeom prst="line">
                <a:avLst/>
              </a:prstGeom>
              <a:noFill/>
              <a:ln w="9525">
                <a:solidFill>
                  <a:schemeClr val="tx1">
                    <a:lumMod val="95000"/>
                    <a:lumOff val="5000"/>
                  </a:schemeClr>
                </a:solidFill>
                <a:round/>
                <a:headEnd/>
                <a:tailEnd/>
              </a:ln>
            </p:spPr>
            <p:txBody>
              <a:bodyPr/>
              <a:lstStyle/>
              <a:p>
                <a:endParaRPr lang="en-US" dirty="0"/>
              </a:p>
            </p:txBody>
          </p:sp>
          <p:sp>
            <p:nvSpPr>
              <p:cNvPr id="180" name="Line 1270"/>
              <p:cNvSpPr>
                <a:spLocks noChangeShapeType="1"/>
              </p:cNvSpPr>
              <p:nvPr>
                <p:custDataLst>
                  <p:tags r:id="rId25"/>
                </p:custDataLst>
              </p:nvPr>
            </p:nvSpPr>
            <p:spPr bwMode="auto">
              <a:xfrm>
                <a:off x="3406" y="1037"/>
                <a:ext cx="0" cy="862"/>
              </a:xfrm>
              <a:prstGeom prst="line">
                <a:avLst/>
              </a:prstGeom>
              <a:noFill/>
              <a:ln w="9525">
                <a:solidFill>
                  <a:schemeClr val="tx1">
                    <a:lumMod val="95000"/>
                    <a:lumOff val="5000"/>
                  </a:schemeClr>
                </a:solidFill>
                <a:round/>
                <a:headEnd/>
                <a:tailEnd/>
              </a:ln>
            </p:spPr>
            <p:txBody>
              <a:bodyPr/>
              <a:lstStyle/>
              <a:p>
                <a:endParaRPr lang="en-US" dirty="0"/>
              </a:p>
            </p:txBody>
          </p:sp>
          <p:sp>
            <p:nvSpPr>
              <p:cNvPr id="181" name="Line 1280"/>
              <p:cNvSpPr>
                <a:spLocks noChangeShapeType="1"/>
              </p:cNvSpPr>
              <p:nvPr>
                <p:custDataLst>
                  <p:tags r:id="rId26"/>
                </p:custDataLst>
              </p:nvPr>
            </p:nvSpPr>
            <p:spPr bwMode="auto">
              <a:xfrm>
                <a:off x="3436" y="1037"/>
                <a:ext cx="0" cy="862"/>
              </a:xfrm>
              <a:prstGeom prst="line">
                <a:avLst/>
              </a:prstGeom>
              <a:noFill/>
              <a:ln w="9525">
                <a:solidFill>
                  <a:schemeClr val="tx1">
                    <a:lumMod val="95000"/>
                    <a:lumOff val="5000"/>
                  </a:schemeClr>
                </a:solidFill>
                <a:round/>
                <a:headEnd/>
                <a:tailEnd/>
              </a:ln>
            </p:spPr>
            <p:txBody>
              <a:bodyPr/>
              <a:lstStyle/>
              <a:p>
                <a:endParaRPr lang="en-US" dirty="0"/>
              </a:p>
            </p:txBody>
          </p:sp>
          <p:sp>
            <p:nvSpPr>
              <p:cNvPr id="182" name="Line 1290"/>
              <p:cNvSpPr>
                <a:spLocks noChangeShapeType="1"/>
              </p:cNvSpPr>
              <p:nvPr>
                <p:custDataLst>
                  <p:tags r:id="rId27"/>
                </p:custDataLst>
              </p:nvPr>
            </p:nvSpPr>
            <p:spPr bwMode="auto">
              <a:xfrm>
                <a:off x="3498" y="1037"/>
                <a:ext cx="0" cy="862"/>
              </a:xfrm>
              <a:prstGeom prst="line">
                <a:avLst/>
              </a:prstGeom>
              <a:noFill/>
              <a:ln w="9525">
                <a:solidFill>
                  <a:schemeClr val="tx1">
                    <a:lumMod val="95000"/>
                    <a:lumOff val="5000"/>
                  </a:schemeClr>
                </a:solidFill>
                <a:round/>
                <a:headEnd/>
                <a:tailEnd/>
              </a:ln>
            </p:spPr>
            <p:txBody>
              <a:bodyPr/>
              <a:lstStyle/>
              <a:p>
                <a:endParaRPr lang="en-US" dirty="0"/>
              </a:p>
            </p:txBody>
          </p:sp>
          <p:sp>
            <p:nvSpPr>
              <p:cNvPr id="183" name="Line 1300"/>
              <p:cNvSpPr>
                <a:spLocks noChangeShapeType="1"/>
              </p:cNvSpPr>
              <p:nvPr>
                <p:custDataLst>
                  <p:tags r:id="rId28"/>
                </p:custDataLst>
              </p:nvPr>
            </p:nvSpPr>
            <p:spPr bwMode="auto">
              <a:xfrm>
                <a:off x="3543" y="1036"/>
                <a:ext cx="0" cy="862"/>
              </a:xfrm>
              <a:prstGeom prst="line">
                <a:avLst/>
              </a:prstGeom>
              <a:noFill/>
              <a:ln w="9525">
                <a:solidFill>
                  <a:schemeClr val="tx1">
                    <a:lumMod val="95000"/>
                    <a:lumOff val="5000"/>
                  </a:schemeClr>
                </a:solidFill>
                <a:round/>
                <a:headEnd/>
                <a:tailEnd/>
              </a:ln>
            </p:spPr>
            <p:txBody>
              <a:bodyPr/>
              <a:lstStyle/>
              <a:p>
                <a:endParaRPr lang="en-US" dirty="0"/>
              </a:p>
            </p:txBody>
          </p:sp>
          <p:sp>
            <p:nvSpPr>
              <p:cNvPr id="184" name="Line 1310"/>
              <p:cNvSpPr>
                <a:spLocks noChangeShapeType="1"/>
              </p:cNvSpPr>
              <p:nvPr>
                <p:custDataLst>
                  <p:tags r:id="rId29"/>
                </p:custDataLst>
              </p:nvPr>
            </p:nvSpPr>
            <p:spPr bwMode="auto">
              <a:xfrm>
                <a:off x="3595" y="1037"/>
                <a:ext cx="0" cy="862"/>
              </a:xfrm>
              <a:prstGeom prst="line">
                <a:avLst/>
              </a:prstGeom>
              <a:noFill/>
              <a:ln w="9525">
                <a:solidFill>
                  <a:schemeClr val="tx1">
                    <a:lumMod val="95000"/>
                    <a:lumOff val="5000"/>
                  </a:schemeClr>
                </a:solidFill>
                <a:round/>
                <a:headEnd/>
                <a:tailEnd/>
              </a:ln>
            </p:spPr>
            <p:txBody>
              <a:bodyPr/>
              <a:lstStyle/>
              <a:p>
                <a:endParaRPr lang="en-US" dirty="0"/>
              </a:p>
            </p:txBody>
          </p:sp>
          <p:sp>
            <p:nvSpPr>
              <p:cNvPr id="185" name="Line 132"/>
              <p:cNvSpPr>
                <a:spLocks noChangeShapeType="1"/>
              </p:cNvSpPr>
              <p:nvPr>
                <p:custDataLst>
                  <p:tags r:id="rId30"/>
                </p:custDataLst>
              </p:nvPr>
            </p:nvSpPr>
            <p:spPr bwMode="auto">
              <a:xfrm>
                <a:off x="3632" y="1037"/>
                <a:ext cx="0" cy="862"/>
              </a:xfrm>
              <a:prstGeom prst="line">
                <a:avLst/>
              </a:prstGeom>
              <a:noFill/>
              <a:ln w="9525">
                <a:solidFill>
                  <a:schemeClr val="tx1">
                    <a:lumMod val="95000"/>
                    <a:lumOff val="5000"/>
                  </a:schemeClr>
                </a:solidFill>
                <a:round/>
                <a:headEnd/>
                <a:tailEnd/>
              </a:ln>
            </p:spPr>
            <p:txBody>
              <a:bodyPr/>
              <a:lstStyle/>
              <a:p>
                <a:endParaRPr lang="en-US" dirty="0"/>
              </a:p>
            </p:txBody>
          </p:sp>
          <p:sp>
            <p:nvSpPr>
              <p:cNvPr id="186" name="Line 1330"/>
              <p:cNvSpPr>
                <a:spLocks noChangeShapeType="1"/>
              </p:cNvSpPr>
              <p:nvPr>
                <p:custDataLst>
                  <p:tags r:id="rId31"/>
                </p:custDataLst>
              </p:nvPr>
            </p:nvSpPr>
            <p:spPr bwMode="auto">
              <a:xfrm>
                <a:off x="3681" y="1038"/>
                <a:ext cx="0" cy="862"/>
              </a:xfrm>
              <a:prstGeom prst="line">
                <a:avLst/>
              </a:prstGeom>
              <a:noFill/>
              <a:ln w="9525">
                <a:solidFill>
                  <a:schemeClr val="tx1">
                    <a:lumMod val="95000"/>
                    <a:lumOff val="5000"/>
                  </a:schemeClr>
                </a:solidFill>
                <a:round/>
                <a:headEnd/>
                <a:tailEnd/>
              </a:ln>
            </p:spPr>
            <p:txBody>
              <a:bodyPr/>
              <a:lstStyle/>
              <a:p>
                <a:endParaRPr lang="en-US" dirty="0"/>
              </a:p>
            </p:txBody>
          </p:sp>
          <p:sp>
            <p:nvSpPr>
              <p:cNvPr id="187" name="Line 1370"/>
              <p:cNvSpPr>
                <a:spLocks noChangeShapeType="1"/>
              </p:cNvSpPr>
              <p:nvPr>
                <p:custDataLst>
                  <p:tags r:id="rId32"/>
                </p:custDataLst>
              </p:nvPr>
            </p:nvSpPr>
            <p:spPr bwMode="auto">
              <a:xfrm>
                <a:off x="3337" y="1899"/>
                <a:ext cx="68" cy="0"/>
              </a:xfrm>
              <a:prstGeom prst="line">
                <a:avLst/>
              </a:prstGeom>
              <a:noFill/>
              <a:ln w="9525">
                <a:solidFill>
                  <a:schemeClr val="tx1">
                    <a:lumMod val="95000"/>
                    <a:lumOff val="5000"/>
                  </a:schemeClr>
                </a:solidFill>
                <a:round/>
                <a:headEnd/>
                <a:tailEnd/>
              </a:ln>
            </p:spPr>
            <p:txBody>
              <a:bodyPr/>
              <a:lstStyle/>
              <a:p>
                <a:endParaRPr lang="en-US" dirty="0"/>
              </a:p>
            </p:txBody>
          </p:sp>
          <p:sp>
            <p:nvSpPr>
              <p:cNvPr id="188" name="Line 1390"/>
              <p:cNvSpPr>
                <a:spLocks noChangeShapeType="1"/>
              </p:cNvSpPr>
              <p:nvPr>
                <p:custDataLst>
                  <p:tags r:id="rId33"/>
                </p:custDataLst>
              </p:nvPr>
            </p:nvSpPr>
            <p:spPr bwMode="auto">
              <a:xfrm>
                <a:off x="3436" y="1899"/>
                <a:ext cx="60" cy="0"/>
              </a:xfrm>
              <a:prstGeom prst="line">
                <a:avLst/>
              </a:prstGeom>
              <a:noFill/>
              <a:ln w="9525">
                <a:solidFill>
                  <a:schemeClr val="tx1">
                    <a:lumMod val="95000"/>
                    <a:lumOff val="5000"/>
                  </a:schemeClr>
                </a:solidFill>
                <a:round/>
                <a:headEnd/>
                <a:tailEnd/>
              </a:ln>
            </p:spPr>
            <p:txBody>
              <a:bodyPr/>
              <a:lstStyle/>
              <a:p>
                <a:endParaRPr lang="en-US" dirty="0"/>
              </a:p>
            </p:txBody>
          </p:sp>
          <p:sp>
            <p:nvSpPr>
              <p:cNvPr id="189" name="Line 1400"/>
              <p:cNvSpPr>
                <a:spLocks noChangeShapeType="1"/>
              </p:cNvSpPr>
              <p:nvPr>
                <p:custDataLst>
                  <p:tags r:id="rId34"/>
                </p:custDataLst>
              </p:nvPr>
            </p:nvSpPr>
            <p:spPr bwMode="auto">
              <a:xfrm>
                <a:off x="3543" y="1899"/>
                <a:ext cx="51" cy="0"/>
              </a:xfrm>
              <a:prstGeom prst="line">
                <a:avLst/>
              </a:prstGeom>
              <a:noFill/>
              <a:ln w="9525">
                <a:solidFill>
                  <a:schemeClr val="tx1">
                    <a:lumMod val="95000"/>
                    <a:lumOff val="5000"/>
                  </a:schemeClr>
                </a:solidFill>
                <a:round/>
                <a:headEnd/>
                <a:tailEnd/>
              </a:ln>
            </p:spPr>
            <p:txBody>
              <a:bodyPr/>
              <a:lstStyle/>
              <a:p>
                <a:endParaRPr lang="en-US" dirty="0"/>
              </a:p>
            </p:txBody>
          </p:sp>
          <p:sp>
            <p:nvSpPr>
              <p:cNvPr id="190" name="Line 1420"/>
              <p:cNvSpPr>
                <a:spLocks noChangeShapeType="1"/>
              </p:cNvSpPr>
              <p:nvPr>
                <p:custDataLst>
                  <p:tags r:id="rId35"/>
                </p:custDataLst>
              </p:nvPr>
            </p:nvSpPr>
            <p:spPr bwMode="auto">
              <a:xfrm>
                <a:off x="3636" y="1899"/>
                <a:ext cx="45" cy="0"/>
              </a:xfrm>
              <a:prstGeom prst="line">
                <a:avLst/>
              </a:prstGeom>
              <a:noFill/>
              <a:ln w="9525">
                <a:solidFill>
                  <a:schemeClr val="tx1">
                    <a:lumMod val="95000"/>
                    <a:lumOff val="5000"/>
                  </a:schemeClr>
                </a:solidFill>
                <a:round/>
                <a:headEnd/>
                <a:tailEnd/>
              </a:ln>
            </p:spPr>
            <p:txBody>
              <a:bodyPr/>
              <a:lstStyle/>
              <a:p>
                <a:endParaRPr lang="en-US" dirty="0"/>
              </a:p>
            </p:txBody>
          </p:sp>
          <p:sp>
            <p:nvSpPr>
              <p:cNvPr id="191" name="Line 1430"/>
              <p:cNvSpPr>
                <a:spLocks noChangeShapeType="1"/>
              </p:cNvSpPr>
              <p:nvPr>
                <p:custDataLst>
                  <p:tags r:id="rId36"/>
                </p:custDataLst>
              </p:nvPr>
            </p:nvSpPr>
            <p:spPr bwMode="auto">
              <a:xfrm>
                <a:off x="3497" y="1037"/>
                <a:ext cx="46" cy="0"/>
              </a:xfrm>
              <a:prstGeom prst="line">
                <a:avLst/>
              </a:prstGeom>
              <a:noFill/>
              <a:ln w="9525">
                <a:solidFill>
                  <a:schemeClr val="tx1">
                    <a:lumMod val="95000"/>
                    <a:lumOff val="5000"/>
                  </a:schemeClr>
                </a:solidFill>
                <a:round/>
                <a:headEnd/>
                <a:tailEnd/>
              </a:ln>
            </p:spPr>
            <p:txBody>
              <a:bodyPr/>
              <a:lstStyle/>
              <a:p>
                <a:endParaRPr lang="en-US" dirty="0"/>
              </a:p>
            </p:txBody>
          </p:sp>
          <p:sp>
            <p:nvSpPr>
              <p:cNvPr id="192" name="Line 1440"/>
              <p:cNvSpPr>
                <a:spLocks noChangeShapeType="1"/>
              </p:cNvSpPr>
              <p:nvPr>
                <p:custDataLst>
                  <p:tags r:id="rId37"/>
                </p:custDataLst>
              </p:nvPr>
            </p:nvSpPr>
            <p:spPr bwMode="auto">
              <a:xfrm>
                <a:off x="3595" y="1037"/>
                <a:ext cx="38" cy="0"/>
              </a:xfrm>
              <a:prstGeom prst="line">
                <a:avLst/>
              </a:prstGeom>
              <a:noFill/>
              <a:ln w="9525">
                <a:solidFill>
                  <a:schemeClr val="tx1">
                    <a:lumMod val="95000"/>
                    <a:lumOff val="5000"/>
                  </a:schemeClr>
                </a:solidFill>
                <a:round/>
                <a:headEnd/>
                <a:tailEnd/>
              </a:ln>
            </p:spPr>
            <p:txBody>
              <a:bodyPr/>
              <a:lstStyle/>
              <a:p>
                <a:endParaRPr lang="en-US" dirty="0"/>
              </a:p>
            </p:txBody>
          </p:sp>
          <p:sp>
            <p:nvSpPr>
              <p:cNvPr id="193" name="Line 1450"/>
              <p:cNvSpPr>
                <a:spLocks noChangeShapeType="1"/>
              </p:cNvSpPr>
              <p:nvPr>
                <p:custDataLst>
                  <p:tags r:id="rId38"/>
                </p:custDataLst>
              </p:nvPr>
            </p:nvSpPr>
            <p:spPr bwMode="auto">
              <a:xfrm>
                <a:off x="3731" y="1037"/>
                <a:ext cx="0" cy="862"/>
              </a:xfrm>
              <a:prstGeom prst="line">
                <a:avLst/>
              </a:prstGeom>
              <a:noFill/>
              <a:ln w="9525">
                <a:solidFill>
                  <a:schemeClr val="tx1">
                    <a:lumMod val="95000"/>
                    <a:lumOff val="5000"/>
                  </a:schemeClr>
                </a:solidFill>
                <a:round/>
                <a:headEnd/>
                <a:tailEnd/>
              </a:ln>
            </p:spPr>
            <p:txBody>
              <a:bodyPr/>
              <a:lstStyle/>
              <a:p>
                <a:endParaRPr lang="en-US" dirty="0"/>
              </a:p>
            </p:txBody>
          </p:sp>
          <p:sp>
            <p:nvSpPr>
              <p:cNvPr id="194" name="Line 1460"/>
              <p:cNvSpPr>
                <a:spLocks noChangeShapeType="1"/>
              </p:cNvSpPr>
              <p:nvPr>
                <p:custDataLst>
                  <p:tags r:id="rId39"/>
                </p:custDataLst>
              </p:nvPr>
            </p:nvSpPr>
            <p:spPr bwMode="auto">
              <a:xfrm>
                <a:off x="3686" y="1037"/>
                <a:ext cx="45" cy="0"/>
              </a:xfrm>
              <a:prstGeom prst="line">
                <a:avLst/>
              </a:prstGeom>
              <a:noFill/>
              <a:ln w="9525">
                <a:solidFill>
                  <a:schemeClr val="tx1">
                    <a:lumMod val="95000"/>
                    <a:lumOff val="5000"/>
                  </a:schemeClr>
                </a:solidFill>
                <a:round/>
                <a:headEnd/>
                <a:tailEnd/>
              </a:ln>
            </p:spPr>
            <p:txBody>
              <a:bodyPr/>
              <a:lstStyle/>
              <a:p>
                <a:endParaRPr lang="en-US" dirty="0"/>
              </a:p>
            </p:txBody>
          </p:sp>
          <p:sp>
            <p:nvSpPr>
              <p:cNvPr id="195" name="Line 1470"/>
              <p:cNvSpPr>
                <a:spLocks noChangeShapeType="1"/>
              </p:cNvSpPr>
              <p:nvPr>
                <p:custDataLst>
                  <p:tags r:id="rId40"/>
                </p:custDataLst>
              </p:nvPr>
            </p:nvSpPr>
            <p:spPr bwMode="auto">
              <a:xfrm>
                <a:off x="3771" y="1037"/>
                <a:ext cx="0" cy="862"/>
              </a:xfrm>
              <a:prstGeom prst="line">
                <a:avLst/>
              </a:prstGeom>
              <a:noFill/>
              <a:ln w="9525">
                <a:solidFill>
                  <a:schemeClr val="tx1">
                    <a:lumMod val="95000"/>
                    <a:lumOff val="5000"/>
                  </a:schemeClr>
                </a:solidFill>
                <a:round/>
                <a:headEnd/>
                <a:tailEnd/>
              </a:ln>
            </p:spPr>
            <p:txBody>
              <a:bodyPr/>
              <a:lstStyle/>
              <a:p>
                <a:endParaRPr lang="en-US" dirty="0"/>
              </a:p>
            </p:txBody>
          </p:sp>
          <p:sp>
            <p:nvSpPr>
              <p:cNvPr id="196" name="Line 1480"/>
              <p:cNvSpPr>
                <a:spLocks noChangeShapeType="1"/>
              </p:cNvSpPr>
              <p:nvPr>
                <p:custDataLst>
                  <p:tags r:id="rId41"/>
                </p:custDataLst>
              </p:nvPr>
            </p:nvSpPr>
            <p:spPr bwMode="auto">
              <a:xfrm>
                <a:off x="3824" y="1037"/>
                <a:ext cx="0" cy="862"/>
              </a:xfrm>
              <a:prstGeom prst="line">
                <a:avLst/>
              </a:prstGeom>
              <a:noFill/>
              <a:ln w="9525">
                <a:solidFill>
                  <a:schemeClr val="tx1">
                    <a:lumMod val="95000"/>
                    <a:lumOff val="5000"/>
                  </a:schemeClr>
                </a:solidFill>
                <a:round/>
                <a:headEnd/>
                <a:tailEnd/>
              </a:ln>
            </p:spPr>
            <p:txBody>
              <a:bodyPr/>
              <a:lstStyle/>
              <a:p>
                <a:endParaRPr lang="en-US" dirty="0"/>
              </a:p>
            </p:txBody>
          </p:sp>
          <p:sp>
            <p:nvSpPr>
              <p:cNvPr id="197" name="Line 1490"/>
              <p:cNvSpPr>
                <a:spLocks noChangeShapeType="1"/>
              </p:cNvSpPr>
              <p:nvPr>
                <p:custDataLst>
                  <p:tags r:id="rId42"/>
                </p:custDataLst>
              </p:nvPr>
            </p:nvSpPr>
            <p:spPr bwMode="auto">
              <a:xfrm>
                <a:off x="3856" y="1037"/>
                <a:ext cx="0" cy="862"/>
              </a:xfrm>
              <a:prstGeom prst="line">
                <a:avLst/>
              </a:prstGeom>
              <a:noFill/>
              <a:ln w="9525">
                <a:solidFill>
                  <a:schemeClr val="tx1">
                    <a:lumMod val="95000"/>
                    <a:lumOff val="5000"/>
                  </a:schemeClr>
                </a:solidFill>
                <a:round/>
                <a:headEnd/>
                <a:tailEnd/>
              </a:ln>
            </p:spPr>
            <p:txBody>
              <a:bodyPr/>
              <a:lstStyle/>
              <a:p>
                <a:endParaRPr lang="en-US" dirty="0"/>
              </a:p>
            </p:txBody>
          </p:sp>
          <p:sp>
            <p:nvSpPr>
              <p:cNvPr id="198" name="Line 1500"/>
              <p:cNvSpPr>
                <a:spLocks noChangeShapeType="1"/>
              </p:cNvSpPr>
              <p:nvPr>
                <p:custDataLst>
                  <p:tags r:id="rId43"/>
                </p:custDataLst>
              </p:nvPr>
            </p:nvSpPr>
            <p:spPr bwMode="auto">
              <a:xfrm>
                <a:off x="3935" y="1037"/>
                <a:ext cx="0" cy="862"/>
              </a:xfrm>
              <a:prstGeom prst="line">
                <a:avLst/>
              </a:prstGeom>
              <a:noFill/>
              <a:ln w="9525">
                <a:solidFill>
                  <a:schemeClr val="tx1">
                    <a:lumMod val="95000"/>
                    <a:lumOff val="5000"/>
                  </a:schemeClr>
                </a:solidFill>
                <a:round/>
                <a:headEnd/>
                <a:tailEnd/>
              </a:ln>
            </p:spPr>
            <p:txBody>
              <a:bodyPr/>
              <a:lstStyle/>
              <a:p>
                <a:endParaRPr lang="en-US" dirty="0"/>
              </a:p>
            </p:txBody>
          </p:sp>
          <p:sp>
            <p:nvSpPr>
              <p:cNvPr id="199" name="Line 1510"/>
              <p:cNvSpPr>
                <a:spLocks noChangeShapeType="1"/>
              </p:cNvSpPr>
              <p:nvPr>
                <p:custDataLst>
                  <p:tags r:id="rId44"/>
                </p:custDataLst>
              </p:nvPr>
            </p:nvSpPr>
            <p:spPr bwMode="auto">
              <a:xfrm>
                <a:off x="3731" y="1899"/>
                <a:ext cx="39" cy="0"/>
              </a:xfrm>
              <a:prstGeom prst="line">
                <a:avLst/>
              </a:prstGeom>
              <a:noFill/>
              <a:ln w="9525">
                <a:solidFill>
                  <a:schemeClr val="tx1">
                    <a:lumMod val="95000"/>
                    <a:lumOff val="5000"/>
                  </a:schemeClr>
                </a:solidFill>
                <a:round/>
                <a:headEnd/>
                <a:tailEnd/>
              </a:ln>
            </p:spPr>
            <p:txBody>
              <a:bodyPr/>
              <a:lstStyle/>
              <a:p>
                <a:endParaRPr lang="en-US" dirty="0"/>
              </a:p>
            </p:txBody>
          </p:sp>
          <p:sp>
            <p:nvSpPr>
              <p:cNvPr id="200" name="Line 1520"/>
              <p:cNvSpPr>
                <a:spLocks noChangeShapeType="1"/>
              </p:cNvSpPr>
              <p:nvPr>
                <p:custDataLst>
                  <p:tags r:id="rId45"/>
                </p:custDataLst>
              </p:nvPr>
            </p:nvSpPr>
            <p:spPr bwMode="auto">
              <a:xfrm>
                <a:off x="3822" y="1899"/>
                <a:ext cx="35" cy="0"/>
              </a:xfrm>
              <a:prstGeom prst="line">
                <a:avLst/>
              </a:prstGeom>
              <a:noFill/>
              <a:ln w="9525">
                <a:solidFill>
                  <a:schemeClr val="tx1">
                    <a:lumMod val="95000"/>
                    <a:lumOff val="5000"/>
                  </a:schemeClr>
                </a:solidFill>
                <a:round/>
                <a:headEnd/>
                <a:tailEnd/>
              </a:ln>
            </p:spPr>
            <p:txBody>
              <a:bodyPr/>
              <a:lstStyle/>
              <a:p>
                <a:endParaRPr lang="en-US" dirty="0"/>
              </a:p>
            </p:txBody>
          </p:sp>
          <p:sp>
            <p:nvSpPr>
              <p:cNvPr id="201" name="Line 1530"/>
              <p:cNvSpPr>
                <a:spLocks noChangeShapeType="1"/>
              </p:cNvSpPr>
              <p:nvPr>
                <p:custDataLst>
                  <p:tags r:id="rId46"/>
                </p:custDataLst>
              </p:nvPr>
            </p:nvSpPr>
            <p:spPr bwMode="auto">
              <a:xfrm>
                <a:off x="3935" y="1899"/>
                <a:ext cx="23" cy="0"/>
              </a:xfrm>
              <a:prstGeom prst="line">
                <a:avLst/>
              </a:prstGeom>
              <a:noFill/>
              <a:ln w="9525">
                <a:solidFill>
                  <a:schemeClr val="tx1">
                    <a:lumMod val="95000"/>
                    <a:lumOff val="5000"/>
                  </a:schemeClr>
                </a:solidFill>
                <a:round/>
                <a:headEnd/>
                <a:tailEnd/>
              </a:ln>
            </p:spPr>
            <p:txBody>
              <a:bodyPr/>
              <a:lstStyle/>
              <a:p>
                <a:endParaRPr lang="en-US" dirty="0"/>
              </a:p>
            </p:txBody>
          </p:sp>
          <p:sp>
            <p:nvSpPr>
              <p:cNvPr id="202" name="Line 1540"/>
              <p:cNvSpPr>
                <a:spLocks noChangeShapeType="1"/>
              </p:cNvSpPr>
              <p:nvPr>
                <p:custDataLst>
                  <p:tags r:id="rId47"/>
                </p:custDataLst>
              </p:nvPr>
            </p:nvSpPr>
            <p:spPr bwMode="auto">
              <a:xfrm>
                <a:off x="3777" y="1037"/>
                <a:ext cx="45" cy="0"/>
              </a:xfrm>
              <a:prstGeom prst="line">
                <a:avLst/>
              </a:prstGeom>
              <a:noFill/>
              <a:ln w="9525">
                <a:solidFill>
                  <a:schemeClr val="tx1">
                    <a:lumMod val="95000"/>
                    <a:lumOff val="5000"/>
                  </a:schemeClr>
                </a:solidFill>
                <a:round/>
                <a:headEnd/>
                <a:tailEnd/>
              </a:ln>
            </p:spPr>
            <p:txBody>
              <a:bodyPr/>
              <a:lstStyle/>
              <a:p>
                <a:endParaRPr lang="en-US" dirty="0"/>
              </a:p>
            </p:txBody>
          </p:sp>
          <p:sp>
            <p:nvSpPr>
              <p:cNvPr id="203" name="Line 1550"/>
              <p:cNvSpPr>
                <a:spLocks noChangeShapeType="1"/>
              </p:cNvSpPr>
              <p:nvPr>
                <p:custDataLst>
                  <p:tags r:id="rId48"/>
                </p:custDataLst>
              </p:nvPr>
            </p:nvSpPr>
            <p:spPr bwMode="auto">
              <a:xfrm>
                <a:off x="3856" y="1037"/>
                <a:ext cx="79" cy="0"/>
              </a:xfrm>
              <a:prstGeom prst="line">
                <a:avLst/>
              </a:prstGeom>
              <a:noFill/>
              <a:ln w="9525">
                <a:solidFill>
                  <a:schemeClr val="tx1">
                    <a:lumMod val="95000"/>
                    <a:lumOff val="5000"/>
                  </a:schemeClr>
                </a:solidFill>
                <a:round/>
                <a:headEnd/>
                <a:tailEnd/>
              </a:ln>
            </p:spPr>
            <p:txBody>
              <a:bodyPr/>
              <a:lstStyle/>
              <a:p>
                <a:endParaRPr lang="en-US" dirty="0"/>
              </a:p>
            </p:txBody>
          </p:sp>
          <p:sp>
            <p:nvSpPr>
              <p:cNvPr id="204" name="Line 1560"/>
              <p:cNvSpPr>
                <a:spLocks noChangeShapeType="1"/>
              </p:cNvSpPr>
              <p:nvPr>
                <p:custDataLst>
                  <p:tags r:id="rId49"/>
                </p:custDataLst>
              </p:nvPr>
            </p:nvSpPr>
            <p:spPr bwMode="auto">
              <a:xfrm rot="10800000">
                <a:off x="4321" y="1037"/>
                <a:ext cx="0" cy="863"/>
              </a:xfrm>
              <a:prstGeom prst="line">
                <a:avLst/>
              </a:prstGeom>
              <a:noFill/>
              <a:ln w="9525">
                <a:solidFill>
                  <a:schemeClr val="tx1">
                    <a:lumMod val="95000"/>
                    <a:lumOff val="5000"/>
                  </a:schemeClr>
                </a:solidFill>
                <a:round/>
                <a:headEnd/>
                <a:tailEnd/>
              </a:ln>
            </p:spPr>
            <p:txBody>
              <a:bodyPr/>
              <a:lstStyle/>
              <a:p>
                <a:endParaRPr lang="en-US" dirty="0"/>
              </a:p>
            </p:txBody>
          </p:sp>
          <p:sp>
            <p:nvSpPr>
              <p:cNvPr id="205" name="Line 1570"/>
              <p:cNvSpPr>
                <a:spLocks noChangeShapeType="1"/>
              </p:cNvSpPr>
              <p:nvPr>
                <p:custDataLst>
                  <p:tags r:id="rId50"/>
                </p:custDataLst>
              </p:nvPr>
            </p:nvSpPr>
            <p:spPr bwMode="auto">
              <a:xfrm rot="10800000">
                <a:off x="4321" y="1037"/>
                <a:ext cx="26" cy="1"/>
              </a:xfrm>
              <a:prstGeom prst="line">
                <a:avLst/>
              </a:prstGeom>
              <a:noFill/>
              <a:ln w="9525">
                <a:solidFill>
                  <a:schemeClr val="tx1">
                    <a:lumMod val="95000"/>
                    <a:lumOff val="5000"/>
                  </a:schemeClr>
                </a:solidFill>
                <a:round/>
                <a:headEnd/>
                <a:tailEnd/>
              </a:ln>
            </p:spPr>
            <p:txBody>
              <a:bodyPr/>
              <a:lstStyle/>
              <a:p>
                <a:endParaRPr lang="en-US" dirty="0"/>
              </a:p>
            </p:txBody>
          </p:sp>
          <p:sp>
            <p:nvSpPr>
              <p:cNvPr id="206" name="Line 159"/>
              <p:cNvSpPr>
                <a:spLocks noChangeShapeType="1"/>
              </p:cNvSpPr>
              <p:nvPr>
                <p:custDataLst>
                  <p:tags r:id="rId51"/>
                </p:custDataLst>
              </p:nvPr>
            </p:nvSpPr>
            <p:spPr bwMode="auto">
              <a:xfrm>
                <a:off x="3411" y="1037"/>
                <a:ext cx="21" cy="0"/>
              </a:xfrm>
              <a:prstGeom prst="line">
                <a:avLst/>
              </a:prstGeom>
              <a:noFill/>
              <a:ln w="9525">
                <a:solidFill>
                  <a:schemeClr val="tx1">
                    <a:lumMod val="95000"/>
                    <a:lumOff val="5000"/>
                  </a:schemeClr>
                </a:solidFill>
                <a:round/>
                <a:headEnd/>
                <a:tailEnd/>
              </a:ln>
            </p:spPr>
            <p:txBody>
              <a:bodyPr/>
              <a:lstStyle/>
              <a:p>
                <a:endParaRPr lang="en-US" dirty="0"/>
              </a:p>
            </p:txBody>
          </p:sp>
          <p:sp>
            <p:nvSpPr>
              <p:cNvPr id="207" name="Line 1600"/>
              <p:cNvSpPr>
                <a:spLocks noChangeShapeType="1"/>
              </p:cNvSpPr>
              <p:nvPr>
                <p:custDataLst>
                  <p:tags r:id="rId52"/>
                </p:custDataLst>
              </p:nvPr>
            </p:nvSpPr>
            <p:spPr bwMode="auto">
              <a:xfrm>
                <a:off x="3319" y="1036"/>
                <a:ext cx="16" cy="0"/>
              </a:xfrm>
              <a:prstGeom prst="line">
                <a:avLst/>
              </a:prstGeom>
              <a:noFill/>
              <a:ln w="9525">
                <a:solidFill>
                  <a:schemeClr val="tx1">
                    <a:lumMod val="95000"/>
                    <a:lumOff val="5000"/>
                  </a:schemeClr>
                </a:solidFill>
                <a:round/>
                <a:headEnd/>
                <a:tailEnd/>
              </a:ln>
            </p:spPr>
            <p:txBody>
              <a:bodyPr/>
              <a:lstStyle/>
              <a:p>
                <a:endParaRPr lang="en-US" dirty="0"/>
              </a:p>
            </p:txBody>
          </p:sp>
          <p:sp>
            <p:nvSpPr>
              <p:cNvPr id="208" name="Line 1610"/>
              <p:cNvSpPr>
                <a:spLocks noChangeShapeType="1"/>
              </p:cNvSpPr>
              <p:nvPr>
                <p:custDataLst>
                  <p:tags r:id="rId53"/>
                </p:custDataLst>
              </p:nvPr>
            </p:nvSpPr>
            <p:spPr bwMode="auto">
              <a:xfrm>
                <a:off x="3958" y="1037"/>
                <a:ext cx="84" cy="0"/>
              </a:xfrm>
              <a:prstGeom prst="line">
                <a:avLst/>
              </a:prstGeom>
              <a:noFill/>
              <a:ln w="9525">
                <a:solidFill>
                  <a:schemeClr val="tx1">
                    <a:lumMod val="95000"/>
                    <a:lumOff val="5000"/>
                  </a:schemeClr>
                </a:solidFill>
                <a:round/>
                <a:headEnd/>
                <a:tailEnd/>
              </a:ln>
            </p:spPr>
            <p:txBody>
              <a:bodyPr/>
              <a:lstStyle/>
              <a:p>
                <a:endParaRPr lang="en-US" dirty="0"/>
              </a:p>
            </p:txBody>
          </p:sp>
        </p:grpSp>
        <p:sp>
          <p:nvSpPr>
            <p:cNvPr id="157" name="Freeform 64"/>
            <p:cNvSpPr>
              <a:spLocks/>
            </p:cNvSpPr>
            <p:nvPr>
              <p:custDataLst>
                <p:tags r:id="rId4"/>
              </p:custDataLst>
            </p:nvPr>
          </p:nvSpPr>
          <p:spPr bwMode="auto">
            <a:xfrm>
              <a:off x="3619128" y="7334573"/>
              <a:ext cx="2232025" cy="752586"/>
            </a:xfrm>
            <a:custGeom>
              <a:avLst/>
              <a:gdLst>
                <a:gd name="T0" fmla="*/ 0 w 1814"/>
                <a:gd name="T1" fmla="*/ 684967 h 907"/>
                <a:gd name="T2" fmla="*/ 557391 w 1814"/>
                <a:gd name="T3" fmla="*/ 1368425 h 907"/>
                <a:gd name="T4" fmla="*/ 1116013 w 1814"/>
                <a:gd name="T5" fmla="*/ 684967 h 907"/>
                <a:gd name="T6" fmla="*/ 1674634 w 1814"/>
                <a:gd name="T7" fmla="*/ 0 h 907"/>
                <a:gd name="T8" fmla="*/ 2232025 w 1814"/>
                <a:gd name="T9" fmla="*/ 684967 h 907"/>
                <a:gd name="T10" fmla="*/ 0 60000 65536"/>
                <a:gd name="T11" fmla="*/ 0 60000 65536"/>
                <a:gd name="T12" fmla="*/ 0 60000 65536"/>
                <a:gd name="T13" fmla="*/ 0 60000 65536"/>
                <a:gd name="T14" fmla="*/ 0 60000 65536"/>
                <a:gd name="T15" fmla="*/ 0 w 1814"/>
                <a:gd name="T16" fmla="*/ 0 h 907"/>
                <a:gd name="T17" fmla="*/ 1814 w 1814"/>
                <a:gd name="T18" fmla="*/ 907 h 907"/>
              </a:gdLst>
              <a:ahLst/>
              <a:cxnLst>
                <a:cxn ang="T10">
                  <a:pos x="T0" y="T1"/>
                </a:cxn>
                <a:cxn ang="T11">
                  <a:pos x="T2" y="T3"/>
                </a:cxn>
                <a:cxn ang="T12">
                  <a:pos x="T4" y="T5"/>
                </a:cxn>
                <a:cxn ang="T13">
                  <a:pos x="T6" y="T7"/>
                </a:cxn>
                <a:cxn ang="T14">
                  <a:pos x="T8" y="T9"/>
                </a:cxn>
              </a:cxnLst>
              <a:rect l="T15" t="T16" r="T17" b="T18"/>
              <a:pathLst>
                <a:path w="1814" h="907">
                  <a:moveTo>
                    <a:pt x="0" y="454"/>
                  </a:moveTo>
                  <a:cubicBezTo>
                    <a:pt x="151" y="680"/>
                    <a:pt x="302" y="907"/>
                    <a:pt x="453" y="907"/>
                  </a:cubicBezTo>
                  <a:cubicBezTo>
                    <a:pt x="604" y="907"/>
                    <a:pt x="756" y="605"/>
                    <a:pt x="907" y="454"/>
                  </a:cubicBezTo>
                  <a:cubicBezTo>
                    <a:pt x="1058" y="303"/>
                    <a:pt x="1210" y="0"/>
                    <a:pt x="1361" y="0"/>
                  </a:cubicBezTo>
                  <a:cubicBezTo>
                    <a:pt x="1512" y="0"/>
                    <a:pt x="1663" y="227"/>
                    <a:pt x="1814" y="454"/>
                  </a:cubicBezTo>
                </a:path>
              </a:pathLst>
            </a:custGeom>
            <a:ln w="19050">
              <a:solidFill>
                <a:schemeClr val="accent6">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lstStyle/>
            <a:p>
              <a:endParaRPr lang="en-US" dirty="0"/>
            </a:p>
          </p:txBody>
        </p:sp>
        <p:grpSp>
          <p:nvGrpSpPr>
            <p:cNvPr id="158" name="Group 65"/>
            <p:cNvGrpSpPr>
              <a:grpSpLocks/>
            </p:cNvGrpSpPr>
            <p:nvPr/>
          </p:nvGrpSpPr>
          <p:grpSpPr bwMode="auto">
            <a:xfrm>
              <a:off x="3622303" y="7118730"/>
              <a:ext cx="2373313" cy="1060451"/>
              <a:chOff x="2779" y="1654"/>
              <a:chExt cx="1495" cy="668"/>
            </a:xfrm>
          </p:grpSpPr>
          <p:sp>
            <p:nvSpPr>
              <p:cNvPr id="159" name="Line 53"/>
              <p:cNvSpPr>
                <a:spLocks noChangeShapeType="1"/>
              </p:cNvSpPr>
              <p:nvPr>
                <p:custDataLst>
                  <p:tags r:id="rId5"/>
                </p:custDataLst>
              </p:nvPr>
            </p:nvSpPr>
            <p:spPr bwMode="auto">
              <a:xfrm flipV="1">
                <a:off x="2779" y="1654"/>
                <a:ext cx="0" cy="668"/>
              </a:xfrm>
              <a:prstGeom prst="line">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txBody>
              <a:bodyPr/>
              <a:lstStyle/>
              <a:p>
                <a:endParaRPr lang="en-US" dirty="0"/>
              </a:p>
            </p:txBody>
          </p:sp>
          <p:sp>
            <p:nvSpPr>
              <p:cNvPr id="160" name="Line 54"/>
              <p:cNvSpPr>
                <a:spLocks noChangeShapeType="1"/>
              </p:cNvSpPr>
              <p:nvPr>
                <p:custDataLst>
                  <p:tags r:id="rId6"/>
                </p:custDataLst>
              </p:nvPr>
            </p:nvSpPr>
            <p:spPr bwMode="auto">
              <a:xfrm>
                <a:off x="2779" y="2035"/>
                <a:ext cx="1495" cy="0"/>
              </a:xfrm>
              <a:prstGeom prst="line">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txBody>
              <a:bodyPr/>
              <a:lstStyle/>
              <a:p>
                <a:endParaRPr lang="en-US" dirty="0"/>
              </a:p>
            </p:txBody>
          </p:sp>
        </p:grpSp>
      </p:grpSp>
      <p:sp>
        <p:nvSpPr>
          <p:cNvPr id="2" name="Foliennummernplatzhalter 1"/>
          <p:cNvSpPr>
            <a:spLocks noGrp="1"/>
          </p:cNvSpPr>
          <p:nvPr>
            <p:ph type="sldNum" sz="quarter" idx="12"/>
          </p:nvPr>
        </p:nvSpPr>
        <p:spPr/>
        <p:txBody>
          <a:bodyPr/>
          <a:lstStyle/>
          <a:p>
            <a:fld id="{32F36B79-3ACB-4ABE-9496-E272B2366BFF}" type="slidenum">
              <a:rPr lang="en-US" smtClean="0"/>
              <a:pPr/>
              <a:t>3</a:t>
            </a:fld>
            <a:endParaRPr lang="en-US" dirty="0"/>
          </a:p>
        </p:txBody>
      </p:sp>
      <p:grpSp>
        <p:nvGrpSpPr>
          <p:cNvPr id="4" name="Gruppieren 3"/>
          <p:cNvGrpSpPr/>
          <p:nvPr/>
        </p:nvGrpSpPr>
        <p:grpSpPr>
          <a:xfrm>
            <a:off x="8216930" y="3673866"/>
            <a:ext cx="553924" cy="537950"/>
            <a:chOff x="7797829" y="5115918"/>
            <a:chExt cx="449314" cy="436357"/>
          </a:xfrm>
        </p:grpSpPr>
        <p:grpSp>
          <p:nvGrpSpPr>
            <p:cNvPr id="3" name="Gruppieren 2"/>
            <p:cNvGrpSpPr/>
            <p:nvPr/>
          </p:nvGrpSpPr>
          <p:grpSpPr>
            <a:xfrm>
              <a:off x="7797829" y="5115918"/>
              <a:ext cx="448258" cy="436357"/>
              <a:chOff x="8940064" y="5138437"/>
              <a:chExt cx="448258" cy="436357"/>
            </a:xfrm>
          </p:grpSpPr>
          <p:grpSp>
            <p:nvGrpSpPr>
              <p:cNvPr id="227" name="Gruppieren 226"/>
              <p:cNvGrpSpPr/>
              <p:nvPr/>
            </p:nvGrpSpPr>
            <p:grpSpPr>
              <a:xfrm rot="18000000">
                <a:off x="8959045" y="5138437"/>
                <a:ext cx="429277" cy="429277"/>
                <a:chOff x="7195361" y="4728335"/>
                <a:chExt cx="527712" cy="527712"/>
              </a:xfrm>
            </p:grpSpPr>
            <p:sp>
              <p:nvSpPr>
                <p:cNvPr id="228" name="Bogen 227"/>
                <p:cNvSpPr/>
                <p:nvPr/>
              </p:nvSpPr>
              <p:spPr>
                <a:xfrm>
                  <a:off x="7234934" y="4767907"/>
                  <a:ext cx="448566" cy="448566"/>
                </a:xfrm>
                <a:prstGeom prst="arc">
                  <a:avLst>
                    <a:gd name="adj1" fmla="val 16200000"/>
                    <a:gd name="adj2" fmla="val 203199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9" name="Bogen 228"/>
                <p:cNvSpPr/>
                <p:nvPr/>
              </p:nvSpPr>
              <p:spPr>
                <a:xfrm>
                  <a:off x="7266618" y="4799591"/>
                  <a:ext cx="385198" cy="385198"/>
                </a:xfrm>
                <a:prstGeom prst="arc">
                  <a:avLst>
                    <a:gd name="adj1" fmla="val 16200000"/>
                    <a:gd name="adj2" fmla="val 1956982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0" name="Bogen 229"/>
                <p:cNvSpPr/>
                <p:nvPr/>
              </p:nvSpPr>
              <p:spPr>
                <a:xfrm>
                  <a:off x="7195361" y="4728335"/>
                  <a:ext cx="527712" cy="52771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31" name="Gruppieren 230"/>
              <p:cNvGrpSpPr/>
              <p:nvPr/>
            </p:nvGrpSpPr>
            <p:grpSpPr>
              <a:xfrm rot="7200000">
                <a:off x="8940064" y="5145517"/>
                <a:ext cx="429277" cy="429277"/>
                <a:chOff x="7195361" y="4728335"/>
                <a:chExt cx="527712" cy="527712"/>
              </a:xfrm>
            </p:grpSpPr>
            <p:sp>
              <p:nvSpPr>
                <p:cNvPr id="232" name="Bogen 231"/>
                <p:cNvSpPr/>
                <p:nvPr/>
              </p:nvSpPr>
              <p:spPr>
                <a:xfrm>
                  <a:off x="7234934" y="4767909"/>
                  <a:ext cx="448566" cy="448566"/>
                </a:xfrm>
                <a:prstGeom prst="arc">
                  <a:avLst>
                    <a:gd name="adj1" fmla="val 16200000"/>
                    <a:gd name="adj2" fmla="val 2044442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3" name="Bogen 232"/>
                <p:cNvSpPr/>
                <p:nvPr/>
              </p:nvSpPr>
              <p:spPr>
                <a:xfrm>
                  <a:off x="7266618" y="4799593"/>
                  <a:ext cx="385198" cy="385198"/>
                </a:xfrm>
                <a:prstGeom prst="arc">
                  <a:avLst>
                    <a:gd name="adj1" fmla="val 16200000"/>
                    <a:gd name="adj2" fmla="val 1889565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4" name="Bogen 233"/>
                <p:cNvSpPr/>
                <p:nvPr/>
              </p:nvSpPr>
              <p:spPr>
                <a:xfrm>
                  <a:off x="7195361" y="4728335"/>
                  <a:ext cx="527712" cy="52771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235" name="Group 11"/>
            <p:cNvGrpSpPr>
              <a:grpSpLocks/>
            </p:cNvGrpSpPr>
            <p:nvPr/>
          </p:nvGrpSpPr>
          <p:grpSpPr bwMode="auto">
            <a:xfrm rot="1800000">
              <a:off x="7797881" y="5231071"/>
              <a:ext cx="449262" cy="187325"/>
              <a:chOff x="2869" y="2125"/>
              <a:chExt cx="283" cy="118"/>
            </a:xfrm>
          </p:grpSpPr>
          <p:sp>
            <p:nvSpPr>
              <p:cNvPr id="236" name="Rectangle 12"/>
              <p:cNvSpPr>
                <a:spLocks noChangeArrowheads="1"/>
              </p:cNvSpPr>
              <p:nvPr/>
            </p:nvSpPr>
            <p:spPr bwMode="auto">
              <a:xfrm>
                <a:off x="2869" y="2125"/>
                <a:ext cx="283" cy="118"/>
              </a:xfrm>
              <a:prstGeom prst="rect">
                <a:avLst/>
              </a:prstGeom>
              <a:gradFill rotWithShape="1">
                <a:gsLst>
                  <a:gs pos="0">
                    <a:schemeClr val="accent6">
                      <a:lumMod val="75000"/>
                    </a:schemeClr>
                  </a:gs>
                  <a:gs pos="100000">
                    <a:srgbClr val="C00000"/>
                  </a:gs>
                </a:gsLst>
                <a:lin ang="0" scaled="1"/>
              </a:gradFill>
              <a:ln w="9525">
                <a:solidFill>
                  <a:schemeClr val="tx1"/>
                </a:solidFill>
                <a:miter lim="800000"/>
                <a:headEnd/>
                <a:tailEnd/>
              </a:ln>
              <a:effectLst/>
            </p:spPr>
            <p:txBody>
              <a:bodyPr wrap="none" anchor="ctr"/>
              <a:lstStyle/>
              <a:p>
                <a:endParaRPr lang="en-US" dirty="0"/>
              </a:p>
            </p:txBody>
          </p:sp>
          <p:sp>
            <p:nvSpPr>
              <p:cNvPr id="237" name="Text Box 13"/>
              <p:cNvSpPr txBox="1">
                <a:spLocks noChangeArrowheads="1"/>
              </p:cNvSpPr>
              <p:nvPr/>
            </p:nvSpPr>
            <p:spPr bwMode="auto">
              <a:xfrm>
                <a:off x="3090" y="2125"/>
                <a:ext cx="59" cy="107"/>
              </a:xfrm>
              <a:prstGeom prst="rect">
                <a:avLst/>
              </a:prstGeom>
              <a:noFill/>
              <a:ln w="9525">
                <a:noFill/>
                <a:miter lim="800000"/>
                <a:headEnd/>
                <a:tailEnd/>
              </a:ln>
              <a:effectLst/>
            </p:spPr>
            <p:txBody>
              <a:bodyPr wrap="none" lIns="0" tIns="0" rIns="0" bIns="0">
                <a:spAutoFit/>
              </a:bodyPr>
              <a:lstStyle/>
              <a:p>
                <a:pPr eaLnBrk="0" hangingPunct="0"/>
                <a:r>
                  <a:rPr lang="en-US" altLang="ja-JP" sz="1100" b="1" dirty="0" smtClean="0">
                    <a:solidFill>
                      <a:schemeClr val="bg1"/>
                    </a:solidFill>
                    <a:ea typeface="MS PGothic" pitchFamily="34" charset="-128"/>
                  </a:rPr>
                  <a:t>N</a:t>
                </a:r>
                <a:endParaRPr lang="en-US" sz="1100" b="1" dirty="0">
                  <a:solidFill>
                    <a:schemeClr val="bg1"/>
                  </a:solidFill>
                </a:endParaRPr>
              </a:p>
            </p:txBody>
          </p:sp>
          <p:sp>
            <p:nvSpPr>
              <p:cNvPr id="238" name="Text Box 14"/>
              <p:cNvSpPr txBox="1">
                <a:spLocks noChangeArrowheads="1"/>
              </p:cNvSpPr>
              <p:nvPr/>
            </p:nvSpPr>
            <p:spPr bwMode="auto">
              <a:xfrm>
                <a:off x="2881" y="2125"/>
                <a:ext cx="42" cy="107"/>
              </a:xfrm>
              <a:prstGeom prst="rect">
                <a:avLst/>
              </a:prstGeom>
              <a:noFill/>
              <a:ln w="9525">
                <a:noFill/>
                <a:miter lim="800000"/>
                <a:headEnd/>
                <a:tailEnd/>
              </a:ln>
              <a:effectLst/>
            </p:spPr>
            <p:txBody>
              <a:bodyPr wrap="none" lIns="0" tIns="0" rIns="0" bIns="0">
                <a:spAutoFit/>
              </a:bodyPr>
              <a:lstStyle/>
              <a:p>
                <a:pPr eaLnBrk="0" hangingPunct="0"/>
                <a:r>
                  <a:rPr lang="en-US" altLang="ja-JP" sz="1100" b="1" dirty="0" smtClean="0">
                    <a:solidFill>
                      <a:schemeClr val="bg1"/>
                    </a:solidFill>
                    <a:ea typeface="MS PGothic" pitchFamily="34" charset="-128"/>
                  </a:rPr>
                  <a:t>S</a:t>
                </a:r>
                <a:endParaRPr lang="en-US" sz="1100" b="1" dirty="0">
                  <a:solidFill>
                    <a:schemeClr val="bg1"/>
                  </a:solidFill>
                </a:endParaRPr>
              </a:p>
            </p:txBody>
          </p:sp>
        </p:grpSp>
      </p:grpSp>
    </p:spTree>
    <p:extLst>
      <p:ext uri="{BB962C8B-B14F-4D97-AF65-F5344CB8AC3E}">
        <p14:creationId xmlns:p14="http://schemas.microsoft.com/office/powerpoint/2010/main" val="189156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500"/>
                                        <p:tgtEl>
                                          <p:spTgt spid="5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5"/>
                                        </p:tgtEl>
                                        <p:attrNameLst>
                                          <p:attrName>style.visibility</p:attrName>
                                        </p:attrNameLst>
                                      </p:cBhvr>
                                      <p:to>
                                        <p:strVal val="visible"/>
                                      </p:to>
                                    </p:set>
                                    <p:animEffect transition="in" filter="fade">
                                      <p:cBhvr>
                                        <p:cTn id="23" dur="500"/>
                                        <p:tgtEl>
                                          <p:spTgt spid="155"/>
                                        </p:tgtEl>
                                      </p:cBhvr>
                                    </p:animEffect>
                                  </p:childTnLst>
                                </p:cTn>
                              </p:par>
                              <p:par>
                                <p:cTn id="24" presetID="10" presetClass="entr" presetSubtype="0" fill="hold" nodeType="withEffect">
                                  <p:stCondLst>
                                    <p:cond delay="0"/>
                                  </p:stCondLst>
                                  <p:childTnLst>
                                    <p:set>
                                      <p:cBhvr>
                                        <p:cTn id="25" dur="1" fill="hold">
                                          <p:stCondLst>
                                            <p:cond delay="0"/>
                                          </p:stCondLst>
                                        </p:cTn>
                                        <p:tgtEl>
                                          <p:spTgt spid="115"/>
                                        </p:tgtEl>
                                        <p:attrNameLst>
                                          <p:attrName>style.visibility</p:attrName>
                                        </p:attrNameLst>
                                      </p:cBhvr>
                                      <p:to>
                                        <p:strVal val="visible"/>
                                      </p:to>
                                    </p:set>
                                    <p:animEffect transition="in" filter="fade">
                                      <p:cBhvr>
                                        <p:cTn id="26" dur="500"/>
                                        <p:tgtEl>
                                          <p:spTgt spid="1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9"/>
                                        </p:tgtEl>
                                        <p:attrNameLst>
                                          <p:attrName>style.visibility</p:attrName>
                                        </p:attrNameLst>
                                      </p:cBhvr>
                                      <p:to>
                                        <p:strVal val="visible"/>
                                      </p:to>
                                    </p:set>
                                    <p:animEffect transition="in" filter="fade">
                                      <p:cBhvr>
                                        <p:cTn id="4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0" y="444500"/>
            <a:ext cx="9226253" cy="368300"/>
          </a:xfrm>
        </p:spPr>
        <p:txBody>
          <a:bodyPr>
            <a:normAutofit fontScale="90000"/>
          </a:bodyPr>
          <a:lstStyle/>
          <a:p>
            <a:r>
              <a:rPr lang="en-US" altLang="de-DE" dirty="0" smtClean="0"/>
              <a:t>Relevant work on Traction Torque Control in Power Electronics</a:t>
            </a:r>
            <a:endParaRPr lang="en-US" dirty="0"/>
          </a:p>
        </p:txBody>
      </p:sp>
      <p:sp>
        <p:nvSpPr>
          <p:cNvPr id="8" name="Textplatzhalter 2"/>
          <p:cNvSpPr>
            <a:spLocks noGrp="1"/>
          </p:cNvSpPr>
          <p:nvPr>
            <p:ph type="body" idx="1"/>
          </p:nvPr>
        </p:nvSpPr>
        <p:spPr>
          <a:xfrm>
            <a:off x="0" y="1053306"/>
            <a:ext cx="9906000" cy="332584"/>
          </a:xfrm>
        </p:spPr>
        <p:txBody>
          <a:bodyPr/>
          <a:lstStyle/>
          <a:p>
            <a:r>
              <a:rPr lang="en-US" dirty="0" smtClean="0"/>
              <a:t>Model-following control (MFC)</a:t>
            </a:r>
            <a:endParaRPr lang="en-US" dirty="0"/>
          </a:p>
        </p:txBody>
      </p:sp>
      <p:sp>
        <p:nvSpPr>
          <p:cNvPr id="9" name="Inhaltsplatzhalter 3"/>
          <p:cNvSpPr>
            <a:spLocks noGrp="1"/>
          </p:cNvSpPr>
          <p:nvPr>
            <p:ph sz="half" idx="2"/>
          </p:nvPr>
        </p:nvSpPr>
        <p:spPr>
          <a:xfrm>
            <a:off x="0" y="1396998"/>
            <a:ext cx="9906000" cy="3331413"/>
          </a:xfrm>
        </p:spPr>
        <p:txBody>
          <a:bodyPr>
            <a:normAutofit/>
          </a:bodyPr>
          <a:lstStyle/>
          <a:p>
            <a:pPr lvl="1"/>
            <a:r>
              <a:rPr lang="en-US" dirty="0" smtClean="0"/>
              <a:t>Implicit slip control</a:t>
            </a:r>
          </a:p>
          <a:p>
            <a:pPr lvl="1"/>
            <a:endParaRPr lang="en-US" dirty="0" smtClean="0"/>
          </a:p>
          <a:p>
            <a:pPr lvl="1"/>
            <a:r>
              <a:rPr lang="en-US" dirty="0" smtClean="0"/>
              <a:t>Low CPU load, </a:t>
            </a:r>
            <a:br>
              <a:rPr lang="en-US" dirty="0" smtClean="0"/>
            </a:br>
            <a:r>
              <a:rPr lang="en-US" dirty="0" smtClean="0"/>
              <a:t>low RAM consumption</a:t>
            </a:r>
          </a:p>
          <a:p>
            <a:pPr lvl="1"/>
            <a:endParaRPr lang="en-US" dirty="0" smtClean="0"/>
          </a:p>
          <a:p>
            <a:pPr lvl="1"/>
            <a:r>
              <a:rPr lang="en-US" dirty="0" smtClean="0"/>
              <a:t>No abrupt reaction </a:t>
            </a:r>
            <a:br>
              <a:rPr lang="en-US" dirty="0" smtClean="0"/>
            </a:br>
            <a:r>
              <a:rPr lang="en-US" dirty="0" smtClean="0"/>
              <a:t>to locking</a:t>
            </a:r>
          </a:p>
          <a:p>
            <a:pPr lvl="1"/>
            <a:endParaRPr lang="en-US" dirty="0"/>
          </a:p>
        </p:txBody>
      </p:sp>
      <p:sp>
        <p:nvSpPr>
          <p:cNvPr id="2" name="Foliennummernplatzhalter 1"/>
          <p:cNvSpPr>
            <a:spLocks noGrp="1"/>
          </p:cNvSpPr>
          <p:nvPr>
            <p:ph type="sldNum" sz="quarter" idx="12"/>
          </p:nvPr>
        </p:nvSpPr>
        <p:spPr/>
        <p:txBody>
          <a:bodyPr/>
          <a:lstStyle/>
          <a:p>
            <a:fld id="{32F36B79-3ACB-4ABE-9496-E272B2366BFF}" type="slidenum">
              <a:rPr lang="en-US" smtClean="0"/>
              <a:pPr/>
              <a:t>30</a:t>
            </a:fld>
            <a:endParaRPr lang="en-US" dirty="0"/>
          </a:p>
        </p:txBody>
      </p:sp>
      <p:pic>
        <p:nvPicPr>
          <p:cNvPr id="10" name="Grafik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9758" y="1786526"/>
            <a:ext cx="5849937"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53990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0" y="444500"/>
            <a:ext cx="9226253" cy="368300"/>
          </a:xfrm>
        </p:spPr>
        <p:txBody>
          <a:bodyPr>
            <a:normAutofit fontScale="90000"/>
          </a:bodyPr>
          <a:lstStyle/>
          <a:p>
            <a:r>
              <a:rPr lang="en-US" dirty="0" smtClean="0"/>
              <a:t>Inverter</a:t>
            </a:r>
            <a:endParaRPr lang="en-US" dirty="0"/>
          </a:p>
        </p:txBody>
      </p:sp>
      <p:sp>
        <p:nvSpPr>
          <p:cNvPr id="8" name="Textplatzhalter 2"/>
          <p:cNvSpPr>
            <a:spLocks noGrp="1"/>
          </p:cNvSpPr>
          <p:nvPr>
            <p:ph type="body" idx="1"/>
          </p:nvPr>
        </p:nvSpPr>
        <p:spPr>
          <a:xfrm>
            <a:off x="0" y="1053306"/>
            <a:ext cx="9906000" cy="332584"/>
          </a:xfrm>
        </p:spPr>
        <p:txBody>
          <a:bodyPr/>
          <a:lstStyle/>
          <a:p>
            <a:r>
              <a:rPr lang="en-US" dirty="0" smtClean="0"/>
              <a:t>PWM-Generation</a:t>
            </a:r>
            <a:endParaRPr lang="en-US" dirty="0"/>
          </a:p>
        </p:txBody>
      </p:sp>
      <mc:AlternateContent xmlns:mc="http://schemas.openxmlformats.org/markup-compatibility/2006" xmlns:a14="http://schemas.microsoft.com/office/drawing/2010/main">
        <mc:Choice Requires="a14">
          <p:sp>
            <p:nvSpPr>
              <p:cNvPr id="9" name="Inhaltsplatzhalter 3"/>
              <p:cNvSpPr>
                <a:spLocks noGrp="1"/>
              </p:cNvSpPr>
              <p:nvPr>
                <p:ph sz="half" idx="2"/>
              </p:nvPr>
            </p:nvSpPr>
            <p:spPr>
              <a:xfrm>
                <a:off x="0" y="1396999"/>
                <a:ext cx="9906000" cy="4614333"/>
              </a:xfrm>
            </p:spPr>
            <p:txBody>
              <a:bodyPr/>
              <a:lstStyle/>
              <a:p>
                <a:pPr lvl="1"/>
                <a:r>
                  <a:rPr lang="en-US" dirty="0" smtClean="0"/>
                  <a:t>One half </a:t>
                </a:r>
                <a:r>
                  <a:rPr lang="en-US" dirty="0" err="1" smtClean="0"/>
                  <a:t>bridge</a:t>
                </a:r>
                <a:r>
                  <a:rPr lang="en-US" dirty="0" smtClean="0"/>
                  <a:t> per </a:t>
                </a:r>
                <a:r>
                  <a:rPr lang="en-US" dirty="0" err="1" smtClean="0"/>
                  <a:t>phase</a:t>
                </a:r>
                <a:endParaRPr lang="en-US" dirty="0" smtClean="0"/>
              </a:p>
              <a:p>
                <a:pPr lvl="1"/>
                <a:r>
                  <a:rPr lang="en-US" dirty="0" err="1" smtClean="0"/>
                  <a:t>Each</a:t>
                </a:r>
                <a:r>
                  <a:rPr lang="en-US" dirty="0" smtClean="0"/>
                  <a:t> half </a:t>
                </a:r>
                <a:r>
                  <a:rPr lang="en-US" dirty="0" err="1" smtClean="0"/>
                  <a:t>bridge</a:t>
                </a:r>
                <a:r>
                  <a:rPr lang="en-US" dirty="0" smtClean="0"/>
                  <a:t> must </a:t>
                </a:r>
                <a:r>
                  <a:rPr lang="en-US" dirty="0" err="1" smtClean="0"/>
                  <a:t>supply</a:t>
                </a:r>
                <a:r>
                  <a:rPr lang="en-US" dirty="0" smtClean="0"/>
                  <a:t> </a:t>
                </a:r>
                <a:br>
                  <a:rPr lang="en-US" dirty="0" smtClean="0"/>
                </a:br>
                <a:r>
                  <a:rPr lang="en-US" dirty="0" smtClean="0"/>
                  <a:t>a </a:t>
                </a:r>
                <a:r>
                  <a:rPr lang="en-US" dirty="0" err="1" smtClean="0"/>
                  <a:t>sinusodial</a:t>
                </a:r>
                <a:r>
                  <a:rPr lang="en-US" dirty="0" smtClean="0"/>
                  <a:t> </a:t>
                </a:r>
                <a:r>
                  <a:rPr lang="en-US" dirty="0" err="1" smtClean="0"/>
                  <a:t>voltage</a:t>
                </a:r>
                <a:endParaRPr lang="en-US" dirty="0" smtClean="0"/>
              </a:p>
              <a:p>
                <a:pPr lvl="1"/>
                <a:r>
                  <a:rPr lang="en-US" dirty="0" smtClean="0"/>
                  <a:t>Sampling </a:t>
                </a:r>
                <a:r>
                  <a:rPr lang="en-US" dirty="0" err="1" smtClean="0"/>
                  <a:t>of</a:t>
                </a:r>
                <a:r>
                  <a:rPr lang="en-US" dirty="0" smtClean="0"/>
                  <a:t> </a:t>
                </a:r>
                <a:r>
                  <a:rPr lang="en-US" dirty="0" err="1" smtClean="0"/>
                  <a:t>sinusodial</a:t>
                </a:r>
                <a:r>
                  <a:rPr lang="en-US" dirty="0" smtClean="0"/>
                  <a:t> </a:t>
                </a:r>
                <a:r>
                  <a:rPr lang="en-US" dirty="0" err="1"/>
                  <a:t>voltage</a:t>
                </a:r>
                <a:r>
                  <a:rPr lang="en-US" dirty="0"/>
                  <a:t> </a:t>
                </a:r>
                <a:endParaRPr lang="en-US" dirty="0" smtClean="0"/>
              </a:p>
              <a:p>
                <a:pPr lvl="1"/>
                <a:r>
                  <a:rPr lang="en-US" dirty="0" err="1" smtClean="0"/>
                  <a:t>Desired</a:t>
                </a:r>
                <a:r>
                  <a:rPr lang="en-US" dirty="0" smtClean="0"/>
                  <a:t> </a:t>
                </a:r>
                <a:r>
                  <a:rPr lang="en-US" dirty="0" err="1" smtClean="0"/>
                  <a:t>frequency</a:t>
                </a:r>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𝑀𝑎𝑔𝑛</m:t>
                        </m:r>
                        <m:r>
                          <a:rPr lang="en-US" b="0" i="1" smtClean="0">
                            <a:latin typeface="Cambria Math" panose="02040503050406030204" pitchFamily="18" charset="0"/>
                          </a:rPr>
                          <m:t>.</m:t>
                        </m:r>
                        <m:r>
                          <a:rPr lang="en-US" b="0" i="1" smtClean="0">
                            <a:latin typeface="Cambria Math" panose="02040503050406030204" pitchFamily="18" charset="0"/>
                          </a:rPr>
                          <m:t>𝐹𝑖𝑒𝑙𝑑</m:t>
                        </m:r>
                      </m:sub>
                    </m:sSub>
                  </m:oMath>
                </a14:m>
                <a:endParaRPr lang="en-US" dirty="0" smtClean="0"/>
              </a:p>
              <a:p>
                <a:pPr lvl="1"/>
                <a:r>
                  <a:rPr lang="en-US" dirty="0" err="1" smtClean="0"/>
                  <a:t>Essentially</a:t>
                </a:r>
                <a:r>
                  <a:rPr lang="en-US" dirty="0" smtClean="0"/>
                  <a:t>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𝑀𝑎𝑔𝑛</m:t>
                        </m:r>
                        <m:r>
                          <a:rPr lang="en-US" b="0" i="1" smtClean="0">
                            <a:latin typeface="Cambria Math" panose="02040503050406030204" pitchFamily="18" charset="0"/>
                          </a:rPr>
                          <m:t>.</m:t>
                        </m:r>
                        <m:r>
                          <a:rPr lang="en-US" b="0" i="1" smtClean="0">
                            <a:latin typeface="Cambria Math" panose="02040503050406030204" pitchFamily="18" charset="0"/>
                          </a:rPr>
                          <m:t>𝐹𝑖𝑒𝑙𝑑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𝑃𝑊𝑀</m:t>
                        </m:r>
                      </m:sub>
                    </m:sSub>
                  </m:oMath>
                </a14:m>
                <a:endParaRPr lang="en-US" dirty="0" smtClean="0"/>
              </a:p>
              <a:p>
                <a:pPr lvl="1"/>
                <a:r>
                  <a:rPr lang="en-US" dirty="0">
                    <a:solidFill>
                      <a:srgbClr val="000000"/>
                    </a:solidFill>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𝑃𝑊𝑀</m:t>
                        </m:r>
                      </m:sub>
                    </m:sSub>
                  </m:oMath>
                </a14:m>
                <a:r>
                  <a:rPr lang="en-US" dirty="0">
                    <a:solidFill>
                      <a:srgbClr val="000000"/>
                    </a:solidFill>
                  </a:rPr>
                  <a:t> </a:t>
                </a:r>
                <a:r>
                  <a:rPr lang="en-US" dirty="0" smtClean="0">
                    <a:solidFill>
                      <a:srgbClr val="000000"/>
                    </a:solidFill>
                  </a:rPr>
                  <a:t>limited </a:t>
                </a:r>
                <a:r>
                  <a:rPr lang="en-US" dirty="0" err="1" smtClean="0">
                    <a:solidFill>
                      <a:srgbClr val="000000"/>
                    </a:solidFill>
                  </a:rPr>
                  <a:t>by</a:t>
                </a:r>
                <a:r>
                  <a:rPr lang="en-US" dirty="0" smtClean="0">
                    <a:solidFill>
                      <a:srgbClr val="000000"/>
                    </a:solidFill>
                  </a:rPr>
                  <a:t> </a:t>
                </a:r>
                <a:br>
                  <a:rPr lang="en-US" dirty="0" smtClean="0">
                    <a:solidFill>
                      <a:srgbClr val="000000"/>
                    </a:solidFill>
                  </a:rPr>
                </a:br>
                <a:r>
                  <a:rPr lang="en-US" dirty="0" err="1" smtClean="0">
                    <a:solidFill>
                      <a:srgbClr val="000000"/>
                    </a:solidFill>
                  </a:rPr>
                  <a:t>swiching</a:t>
                </a:r>
                <a:r>
                  <a:rPr lang="en-US" dirty="0" smtClean="0">
                    <a:solidFill>
                      <a:srgbClr val="000000"/>
                    </a:solidFill>
                  </a:rPr>
                  <a:t> </a:t>
                </a:r>
                <a:r>
                  <a:rPr lang="en-US" dirty="0" err="1" smtClean="0">
                    <a:solidFill>
                      <a:srgbClr val="000000"/>
                    </a:solidFill>
                  </a:rPr>
                  <a:t>losses</a:t>
                </a:r>
                <a:r>
                  <a:rPr lang="en-US" dirty="0" smtClean="0">
                    <a:solidFill>
                      <a:srgbClr val="000000"/>
                    </a:solidFill>
                  </a:rPr>
                  <a:t> </a:t>
                </a:r>
                <a:r>
                  <a:rPr lang="en-US" dirty="0" err="1" smtClean="0">
                    <a:solidFill>
                      <a:srgbClr val="000000"/>
                    </a:solidFill>
                  </a:rPr>
                  <a:t>and</a:t>
                </a:r>
                <a:r>
                  <a:rPr lang="en-US" dirty="0" smtClean="0">
                    <a:solidFill>
                      <a:srgbClr val="000000"/>
                    </a:solidFill>
                  </a:rPr>
                  <a:t> CPU </a:t>
                </a:r>
                <a:r>
                  <a:rPr lang="en-US" dirty="0" err="1" smtClean="0">
                    <a:solidFill>
                      <a:srgbClr val="000000"/>
                    </a:solidFill>
                  </a:rPr>
                  <a:t>load</a:t>
                </a:r>
                <a:endParaRPr lang="en-US" dirty="0" smtClean="0">
                  <a:solidFill>
                    <a:srgbClr val="000000"/>
                  </a:solidFill>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𝑃𝑊𝑀</m:t>
                        </m:r>
                      </m:sub>
                    </m:sSub>
                  </m:oMath>
                </a14:m>
                <a:r>
                  <a:rPr lang="en-US" dirty="0">
                    <a:solidFill>
                      <a:srgbClr val="000000"/>
                    </a:solidFill>
                  </a:rPr>
                  <a:t> </a:t>
                </a:r>
                <a:r>
                  <a:rPr lang="en-US" dirty="0" smtClean="0">
                    <a:solidFill>
                      <a:srgbClr val="000000"/>
                    </a:solidFill>
                  </a:rPr>
                  <a:t>at Bosch</a:t>
                </a:r>
                <a:r>
                  <a:rPr lang="en-US" dirty="0">
                    <a:solidFill>
                      <a:srgbClr val="000000"/>
                    </a:solidFill>
                  </a:rPr>
                  <a:t>: 9 </a:t>
                </a:r>
                <a:r>
                  <a:rPr lang="en-US" dirty="0" err="1" smtClean="0">
                    <a:solidFill>
                      <a:srgbClr val="000000"/>
                    </a:solidFill>
                  </a:rPr>
                  <a:t>or</a:t>
                </a:r>
                <a:r>
                  <a:rPr lang="en-US" dirty="0" smtClean="0">
                    <a:solidFill>
                      <a:srgbClr val="000000"/>
                    </a:solidFill>
                  </a:rPr>
                  <a:t> 10 </a:t>
                </a:r>
                <a:r>
                  <a:rPr lang="en-US" dirty="0">
                    <a:solidFill>
                      <a:srgbClr val="000000"/>
                    </a:solidFill>
                  </a:rPr>
                  <a:t>kHz, </a:t>
                </a:r>
                <a:r>
                  <a:rPr lang="en-US" dirty="0" smtClean="0">
                    <a:solidFill>
                      <a:srgbClr val="000000"/>
                    </a:solidFill>
                  </a:rPr>
                  <a:t/>
                </a:r>
                <a:br>
                  <a:rPr lang="en-US" dirty="0" smtClean="0">
                    <a:solidFill>
                      <a:srgbClr val="000000"/>
                    </a:solidFill>
                  </a:rPr>
                </a:br>
                <a:r>
                  <a:rPr lang="en-US" dirty="0" smtClean="0">
                    <a:solidFill>
                      <a:srgbClr val="000000"/>
                    </a:solidFill>
                  </a:rPr>
                  <a:t>  Tesla </a:t>
                </a:r>
                <a:r>
                  <a:rPr lang="en-US" dirty="0">
                    <a:solidFill>
                      <a:srgbClr val="000000"/>
                    </a:solidFill>
                  </a:rPr>
                  <a:t>Roadster: 32kHz</a:t>
                </a:r>
                <a:br>
                  <a:rPr lang="en-US" dirty="0">
                    <a:solidFill>
                      <a:srgbClr val="000000"/>
                    </a:solidFill>
                  </a:rPr>
                </a:br>
                <a:endParaRPr lang="en-US" dirty="0">
                  <a:solidFill>
                    <a:srgbClr val="000000"/>
                  </a:solidFill>
                </a:endParaRPr>
              </a:p>
              <a:p>
                <a:pPr lvl="1"/>
                <a:endParaRPr lang="en-US" dirty="0" smtClean="0"/>
              </a:p>
            </p:txBody>
          </p:sp>
        </mc:Choice>
        <mc:Fallback xmlns="">
          <p:sp>
            <p:nvSpPr>
              <p:cNvPr id="9" name="Inhaltsplatzhalter 3"/>
              <p:cNvSpPr>
                <a:spLocks noGrp="1" noRot="1" noChangeAspect="1" noMove="1" noResize="1" noEditPoints="1" noAdjustHandles="1" noChangeArrowheads="1" noChangeShapeType="1" noTextEdit="1"/>
              </p:cNvSpPr>
              <p:nvPr>
                <p:ph sz="half" idx="2"/>
              </p:nvPr>
            </p:nvSpPr>
            <p:spPr>
              <a:xfrm>
                <a:off x="0" y="1396999"/>
                <a:ext cx="9906000" cy="4614333"/>
              </a:xfrm>
              <a:blipFill rotWithShape="0">
                <a:blip r:embed="rId3"/>
                <a:stretch>
                  <a:fillRect t="-1849"/>
                </a:stretch>
              </a:blipFill>
            </p:spPr>
            <p:txBody>
              <a:bodyPr/>
              <a:lstStyle/>
              <a:p>
                <a:r>
                  <a:rPr lang="en-US">
                    <a:noFill/>
                  </a:rPr>
                  <a:t> </a:t>
                </a:r>
              </a:p>
            </p:txBody>
          </p:sp>
        </mc:Fallback>
      </mc:AlternateContent>
      <p:graphicFrame>
        <p:nvGraphicFramePr>
          <p:cNvPr id="10" name="Diagramm 9"/>
          <p:cNvGraphicFramePr>
            <a:graphicFrameLocks noGrp="1"/>
          </p:cNvGraphicFramePr>
          <p:nvPr>
            <p:extLst>
              <p:ext uri="{D42A27DB-BD31-4B8C-83A1-F6EECF244321}">
                <p14:modId xmlns:p14="http://schemas.microsoft.com/office/powerpoint/2010/main" val="2075515843"/>
              </p:ext>
            </p:extLst>
          </p:nvPr>
        </p:nvGraphicFramePr>
        <p:xfrm>
          <a:off x="5077002" y="3388659"/>
          <a:ext cx="4828998" cy="3041969"/>
        </p:xfrm>
        <a:graphic>
          <a:graphicData uri="http://schemas.openxmlformats.org/drawingml/2006/chart">
            <c:chart xmlns:c="http://schemas.openxmlformats.org/drawingml/2006/chart" xmlns:r="http://schemas.openxmlformats.org/officeDocument/2006/relationships" r:id="rId4"/>
          </a:graphicData>
        </a:graphic>
      </p:graphicFrame>
      <p:pic>
        <p:nvPicPr>
          <p:cNvPr id="15" name="Grafik 14"/>
          <p:cNvPicPr>
            <a:picLocks noChangeAspect="1"/>
          </p:cNvPicPr>
          <p:nvPr/>
        </p:nvPicPr>
        <p:blipFill rotWithShape="1">
          <a:blip r:embed="rId5">
            <a:clrChange>
              <a:clrFrom>
                <a:srgbClr val="FFFFFF"/>
              </a:clrFrom>
              <a:clrTo>
                <a:srgbClr val="FFFFFF">
                  <a:alpha val="0"/>
                </a:srgbClr>
              </a:clrTo>
            </a:clrChange>
          </a:blip>
          <a:srcRect l="4775" t="871" r="16376" b="34132"/>
          <a:stretch/>
        </p:blipFill>
        <p:spPr>
          <a:xfrm>
            <a:off x="5675870" y="1053306"/>
            <a:ext cx="4136000" cy="1518914"/>
          </a:xfrm>
          <a:prstGeom prst="rect">
            <a:avLst/>
          </a:prstGeom>
        </p:spPr>
      </p:pic>
      <p:sp>
        <p:nvSpPr>
          <p:cNvPr id="2" name="Foliennummernplatzhalter 1"/>
          <p:cNvSpPr>
            <a:spLocks noGrp="1"/>
          </p:cNvSpPr>
          <p:nvPr>
            <p:ph type="sldNum" sz="quarter" idx="12"/>
          </p:nvPr>
        </p:nvSpPr>
        <p:spPr/>
        <p:txBody>
          <a:bodyPr/>
          <a:lstStyle/>
          <a:p>
            <a:fld id="{32F36B79-3ACB-4ABE-9496-E272B2366BFF}" type="slidenum">
              <a:rPr lang="en-US" smtClean="0"/>
              <a:pPr/>
              <a:t>31</a:t>
            </a:fld>
            <a:endParaRPr lang="en-US" dirty="0"/>
          </a:p>
        </p:txBody>
      </p:sp>
    </p:spTree>
    <p:extLst>
      <p:ext uri="{BB962C8B-B14F-4D97-AF65-F5344CB8AC3E}">
        <p14:creationId xmlns:p14="http://schemas.microsoft.com/office/powerpoint/2010/main" val="317911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Graphic spid="10"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0" y="444500"/>
            <a:ext cx="9226253" cy="368300"/>
          </a:xfrm>
        </p:spPr>
        <p:txBody>
          <a:bodyPr>
            <a:normAutofit fontScale="90000"/>
          </a:bodyPr>
          <a:lstStyle/>
          <a:p>
            <a:r>
              <a:rPr lang="en-US" dirty="0" smtClean="0"/>
              <a:t>3-Phase Inverter</a:t>
            </a:r>
            <a:endParaRPr lang="en-US" dirty="0"/>
          </a:p>
        </p:txBody>
      </p:sp>
      <p:sp>
        <p:nvSpPr>
          <p:cNvPr id="8" name="Textplatzhalter 2"/>
          <p:cNvSpPr>
            <a:spLocks noGrp="1"/>
          </p:cNvSpPr>
          <p:nvPr>
            <p:ph type="body" idx="1"/>
          </p:nvPr>
        </p:nvSpPr>
        <p:spPr>
          <a:xfrm>
            <a:off x="0" y="1053306"/>
            <a:ext cx="9906000" cy="332584"/>
          </a:xfrm>
        </p:spPr>
        <p:txBody>
          <a:bodyPr/>
          <a:lstStyle/>
          <a:p>
            <a:r>
              <a:rPr lang="en-US" dirty="0" smtClean="0"/>
              <a:t>Setup of a 3-Phase 2-Level Inverter</a:t>
            </a:r>
            <a:endParaRPr lang="en-US" dirty="0"/>
          </a:p>
        </p:txBody>
      </p:sp>
      <p:sp>
        <p:nvSpPr>
          <p:cNvPr id="9" name="Inhaltsplatzhalter 3"/>
          <p:cNvSpPr>
            <a:spLocks noGrp="1"/>
          </p:cNvSpPr>
          <p:nvPr>
            <p:ph sz="half" idx="2"/>
          </p:nvPr>
        </p:nvSpPr>
        <p:spPr>
          <a:xfrm>
            <a:off x="0" y="1397000"/>
            <a:ext cx="6341708" cy="4029891"/>
          </a:xfrm>
        </p:spPr>
        <p:txBody>
          <a:bodyPr>
            <a:normAutofit/>
          </a:bodyPr>
          <a:lstStyle/>
          <a:p>
            <a:pPr marL="182563" indent="-182563">
              <a:tabLst>
                <a:tab pos="447675" algn="l"/>
              </a:tabLst>
            </a:pPr>
            <a:r>
              <a:rPr lang="en-US" sz="2000" dirty="0" smtClean="0">
                <a:solidFill>
                  <a:srgbClr val="000000"/>
                </a:solidFill>
              </a:rPr>
              <a:t>3 half bridges </a:t>
            </a:r>
            <a:br>
              <a:rPr lang="en-US" sz="2000" dirty="0" smtClean="0">
                <a:solidFill>
                  <a:srgbClr val="000000"/>
                </a:solidFill>
              </a:rPr>
            </a:br>
            <a:r>
              <a:rPr lang="en-US" sz="2000" dirty="0" smtClean="0">
                <a:solidFill>
                  <a:srgbClr val="000000"/>
                </a:solidFill>
              </a:rPr>
              <a:t>in parallel</a:t>
            </a:r>
          </a:p>
          <a:p>
            <a:pPr marL="182563" indent="-182563">
              <a:tabLst>
                <a:tab pos="447675" algn="l"/>
              </a:tabLst>
            </a:pPr>
            <a:r>
              <a:rPr lang="en-US" sz="2000" dirty="0" smtClean="0">
                <a:solidFill>
                  <a:srgbClr val="000000"/>
                </a:solidFill>
              </a:rPr>
              <a:t>Ungrounded star point</a:t>
            </a:r>
          </a:p>
          <a:p>
            <a:pPr marL="639763" lvl="1" indent="-182563">
              <a:tabLst>
                <a:tab pos="447675" algn="l"/>
              </a:tabLst>
            </a:pPr>
            <a:r>
              <a:rPr lang="en-US" sz="1600" dirty="0" smtClean="0">
                <a:solidFill>
                  <a:srgbClr val="000000"/>
                </a:solidFill>
              </a:rPr>
              <a:t>Virtual ground</a:t>
            </a:r>
          </a:p>
          <a:p>
            <a:pPr marL="639763" lvl="1" indent="-182563">
              <a:tabLst>
                <a:tab pos="447675" algn="l"/>
              </a:tabLst>
            </a:pPr>
            <a:r>
              <a:rPr lang="en-US" sz="1600" dirty="0" smtClean="0">
                <a:solidFill>
                  <a:srgbClr val="000000"/>
                </a:solidFill>
              </a:rPr>
              <a:t>Reference point  </a:t>
            </a:r>
            <a:r>
              <a:rPr lang="en-US" sz="1600" dirty="0" err="1" smtClean="0">
                <a:solidFill>
                  <a:srgbClr val="000000"/>
                </a:solidFill>
              </a:rPr>
              <a:t>für</a:t>
            </a:r>
            <a:r>
              <a:rPr lang="en-US" sz="1600" dirty="0" smtClean="0">
                <a:solidFill>
                  <a:srgbClr val="000000"/>
                </a:solidFill>
              </a:rPr>
              <a:t> voltages </a:t>
            </a:r>
          </a:p>
          <a:p>
            <a:pPr marL="182563" indent="-182563">
              <a:tabLst>
                <a:tab pos="447675" algn="l"/>
              </a:tabLst>
            </a:pPr>
            <a:r>
              <a:rPr lang="en-US" sz="2000" dirty="0" smtClean="0">
                <a:solidFill>
                  <a:srgbClr val="000000"/>
                </a:solidFill>
              </a:rPr>
              <a:t>Geometric reference frame (</a:t>
            </a:r>
            <a:r>
              <a:rPr lang="en-US" sz="2000" i="1" dirty="0" smtClean="0">
                <a:solidFill>
                  <a:srgbClr val="000000"/>
                </a:solidFill>
                <a:latin typeface="Symbol" charset="2"/>
                <a:cs typeface="Symbol" charset="2"/>
              </a:rPr>
              <a:t>a</a:t>
            </a:r>
            <a:r>
              <a:rPr lang="en-US" sz="2000" dirty="0" smtClean="0">
                <a:solidFill>
                  <a:srgbClr val="000000"/>
                </a:solidFill>
                <a:latin typeface="Symbol" charset="2"/>
                <a:cs typeface="Symbol" charset="2"/>
              </a:rPr>
              <a:t>,</a:t>
            </a:r>
            <a:r>
              <a:rPr lang="en-US" sz="2000" i="1" dirty="0" smtClean="0">
                <a:solidFill>
                  <a:srgbClr val="000000"/>
                </a:solidFill>
                <a:latin typeface="Symbol" charset="2"/>
                <a:cs typeface="Symbol" charset="2"/>
              </a:rPr>
              <a:t> </a:t>
            </a:r>
            <a:r>
              <a:rPr lang="en-US" sz="2000" i="1" dirty="0" err="1" smtClean="0">
                <a:solidFill>
                  <a:srgbClr val="000000"/>
                </a:solidFill>
                <a:latin typeface="Times New Roman"/>
                <a:cs typeface="Times New Roman"/>
              </a:rPr>
              <a:t>j</a:t>
            </a:r>
            <a:r>
              <a:rPr lang="en-US" sz="2000" i="1" dirty="0" err="1" smtClean="0">
                <a:solidFill>
                  <a:srgbClr val="000000"/>
                </a:solidFill>
                <a:latin typeface="Symbol" charset="2"/>
                <a:cs typeface="Symbol" charset="2"/>
              </a:rPr>
              <a:t>b</a:t>
            </a:r>
            <a:r>
              <a:rPr lang="en-US" sz="2000" i="1" dirty="0" smtClean="0">
                <a:solidFill>
                  <a:srgbClr val="000000"/>
                </a:solidFill>
                <a:latin typeface="Symbol" charset="2"/>
                <a:cs typeface="Symbol" charset="2"/>
              </a:rPr>
              <a:t> </a:t>
            </a:r>
            <a:r>
              <a:rPr lang="en-US" sz="2000" dirty="0" smtClean="0">
                <a:solidFill>
                  <a:srgbClr val="000000"/>
                </a:solidFill>
              </a:rPr>
              <a:t>)</a:t>
            </a:r>
            <a:br>
              <a:rPr lang="en-US" sz="2000" dirty="0" smtClean="0">
                <a:solidFill>
                  <a:srgbClr val="000000"/>
                </a:solidFill>
              </a:rPr>
            </a:br>
            <a:r>
              <a:rPr lang="en-US" sz="2000" dirty="0" smtClean="0">
                <a:solidFill>
                  <a:srgbClr val="000000"/>
                </a:solidFill>
              </a:rPr>
              <a:t>for resulting vectors</a:t>
            </a:r>
          </a:p>
          <a:p>
            <a:pPr marL="182563" indent="-182563">
              <a:tabLst>
                <a:tab pos="447675" algn="l"/>
              </a:tabLst>
            </a:pPr>
            <a:r>
              <a:rPr lang="en-US" sz="2000" dirty="0" smtClean="0">
                <a:solidFill>
                  <a:srgbClr val="000000"/>
                </a:solidFill>
              </a:rPr>
              <a:t>PWM switching states = space vector</a:t>
            </a:r>
          </a:p>
          <a:p>
            <a:pPr marL="0" indent="0">
              <a:buNone/>
              <a:tabLst>
                <a:tab pos="714375" algn="l"/>
              </a:tabLst>
            </a:pPr>
            <a:r>
              <a:rPr lang="en-US" sz="1600" dirty="0" smtClean="0">
                <a:solidFill>
                  <a:srgbClr val="000000"/>
                </a:solidFill>
              </a:rPr>
              <a:t>	≙ Low  Side switch (</a:t>
            </a:r>
            <a:r>
              <a:rPr lang="en-US" sz="1600" i="1" dirty="0" err="1" smtClean="0">
                <a:solidFill>
                  <a:srgbClr val="000000"/>
                </a:solidFill>
                <a:latin typeface="Times New Roman"/>
                <a:cs typeface="Times New Roman"/>
              </a:rPr>
              <a:t>S</a:t>
            </a:r>
            <a:r>
              <a:rPr lang="en-US" sz="1600" i="1" baseline="-25000" dirty="0" err="1" smtClean="0">
                <a:solidFill>
                  <a:srgbClr val="000000"/>
                </a:solidFill>
                <a:latin typeface="Times New Roman"/>
                <a:cs typeface="Times New Roman"/>
              </a:rPr>
              <a:t>LSx</a:t>
            </a:r>
            <a:r>
              <a:rPr lang="en-US" sz="1600" dirty="0" smtClean="0">
                <a:solidFill>
                  <a:srgbClr val="000000"/>
                </a:solidFill>
              </a:rPr>
              <a:t>) conducting</a:t>
            </a:r>
            <a:br>
              <a:rPr lang="en-US" sz="1600" dirty="0" smtClean="0">
                <a:solidFill>
                  <a:srgbClr val="000000"/>
                </a:solidFill>
              </a:rPr>
            </a:br>
            <a:r>
              <a:rPr lang="en-US" sz="1600" dirty="0" smtClean="0">
                <a:solidFill>
                  <a:srgbClr val="000000"/>
                </a:solidFill>
              </a:rPr>
              <a:t>	≙ High Side switch (</a:t>
            </a:r>
            <a:r>
              <a:rPr lang="en-US" sz="1600" i="1" dirty="0" err="1" smtClean="0">
                <a:solidFill>
                  <a:srgbClr val="000000"/>
                </a:solidFill>
                <a:latin typeface="Times New Roman"/>
                <a:cs typeface="Times New Roman"/>
              </a:rPr>
              <a:t>S</a:t>
            </a:r>
            <a:r>
              <a:rPr lang="en-US" sz="1600" i="1" baseline="-25000" dirty="0" err="1" smtClean="0">
                <a:solidFill>
                  <a:srgbClr val="000000"/>
                </a:solidFill>
                <a:latin typeface="Times New Roman"/>
                <a:cs typeface="Times New Roman"/>
              </a:rPr>
              <a:t>HSx</a:t>
            </a:r>
            <a:r>
              <a:rPr lang="en-US" sz="1600" dirty="0" smtClean="0">
                <a:solidFill>
                  <a:srgbClr val="000000"/>
                </a:solidFill>
              </a:rPr>
              <a:t>) conducting</a:t>
            </a:r>
            <a:endParaRPr lang="en-US" sz="1600" dirty="0">
              <a:solidFill>
                <a:srgbClr val="000000"/>
              </a:solidFill>
            </a:endParaRPr>
          </a:p>
        </p:txBody>
      </p:sp>
      <p:grpSp>
        <p:nvGrpSpPr>
          <p:cNvPr id="10" name="Gruppieren 262"/>
          <p:cNvGrpSpPr/>
          <p:nvPr/>
        </p:nvGrpSpPr>
        <p:grpSpPr>
          <a:xfrm>
            <a:off x="8199235" y="1417709"/>
            <a:ext cx="1719761" cy="1774058"/>
            <a:chOff x="6584669" y="1373168"/>
            <a:chExt cx="1719761" cy="1774058"/>
          </a:xfrm>
        </p:grpSpPr>
        <p:cxnSp>
          <p:nvCxnSpPr>
            <p:cNvPr id="11" name="Straight Arrow Connector 225__"/>
            <p:cNvCxnSpPr/>
            <p:nvPr>
              <p:custDataLst>
                <p:tags r:id="rId197"/>
              </p:custDataLst>
            </p:nvPr>
          </p:nvCxnSpPr>
          <p:spPr>
            <a:xfrm>
              <a:off x="6584669" y="2348508"/>
              <a:ext cx="1570963" cy="0"/>
            </a:xfrm>
            <a:prstGeom prst="straightConnector1">
              <a:avLst/>
            </a:prstGeom>
            <a:ln w="9525">
              <a:solidFill>
                <a:schemeClr val="tx1"/>
              </a:solidFill>
              <a:prstDash val="dash"/>
              <a:tailEnd type="triangle" w="sm" len="sm"/>
            </a:ln>
          </p:spPr>
          <p:style>
            <a:lnRef idx="1">
              <a:schemeClr val="accent1"/>
            </a:lnRef>
            <a:fillRef idx="0">
              <a:schemeClr val="accent1"/>
            </a:fillRef>
            <a:effectRef idx="0">
              <a:schemeClr val="accent1"/>
            </a:effectRef>
            <a:fontRef idx="minor">
              <a:schemeClr val="tx1"/>
            </a:fontRef>
          </p:style>
        </p:cxnSp>
        <p:sp>
          <p:nvSpPr>
            <p:cNvPr id="12" name="Rectangle 228"/>
            <p:cNvSpPr/>
            <p:nvPr>
              <p:custDataLst>
                <p:tags r:id="rId198"/>
              </p:custDataLst>
            </p:nvPr>
          </p:nvSpPr>
          <p:spPr>
            <a:xfrm>
              <a:off x="7105140" y="1373168"/>
              <a:ext cx="311304" cy="276999"/>
            </a:xfrm>
            <a:prstGeom prst="rect">
              <a:avLst/>
            </a:prstGeom>
          </p:spPr>
          <p:txBody>
            <a:bodyPr wrap="none">
              <a:spAutoFit/>
            </a:bodyPr>
            <a:lstStyle/>
            <a:p>
              <a:r>
                <a:rPr lang="en-US" sz="1200" i="1" dirty="0" err="1" smtClean="0">
                  <a:latin typeface="Cambria Math" panose="02040503050406030204" pitchFamily="18" charset="0"/>
                  <a:ea typeface="Cambria Math" panose="02040503050406030204" pitchFamily="18" charset="0"/>
                  <a:cs typeface="Times New Roman"/>
                </a:rPr>
                <a:t>j</a:t>
              </a:r>
              <a:r>
                <a:rPr lang="en-US" sz="1200" i="1" dirty="0" err="1" smtClean="0">
                  <a:latin typeface="Symbol" panose="05050102010706020507" pitchFamily="18" charset="2"/>
                  <a:ea typeface="Cambria Math" panose="02040503050406030204" pitchFamily="18" charset="0"/>
                  <a:cs typeface="Times New Roman"/>
                </a:rPr>
                <a:t>b</a:t>
              </a:r>
              <a:endParaRPr lang="en-US" sz="1200" i="1" dirty="0">
                <a:latin typeface="Symbol" panose="05050102010706020507" pitchFamily="18" charset="2"/>
                <a:ea typeface="Cambria Math" panose="02040503050406030204" pitchFamily="18" charset="0"/>
                <a:cs typeface="Times New Roman"/>
              </a:endParaRPr>
            </a:p>
          </p:txBody>
        </p:sp>
        <p:sp>
          <p:nvSpPr>
            <p:cNvPr id="13" name="Rectangle 229"/>
            <p:cNvSpPr/>
            <p:nvPr>
              <p:custDataLst>
                <p:tags r:id="rId199"/>
              </p:custDataLst>
            </p:nvPr>
          </p:nvSpPr>
          <p:spPr>
            <a:xfrm>
              <a:off x="8021980" y="2288634"/>
              <a:ext cx="282450" cy="276999"/>
            </a:xfrm>
            <a:prstGeom prst="rect">
              <a:avLst/>
            </a:prstGeom>
          </p:spPr>
          <p:txBody>
            <a:bodyPr wrap="none">
              <a:spAutoFit/>
            </a:bodyPr>
            <a:lstStyle/>
            <a:p>
              <a:r>
                <a:rPr lang="en-US" sz="1200" i="1" dirty="0" smtClean="0">
                  <a:latin typeface="Symbol" panose="05050102010706020507" pitchFamily="18" charset="2"/>
                  <a:ea typeface="Cambria Math" panose="02040503050406030204" pitchFamily="18" charset="0"/>
                  <a:cs typeface="Symbol" charset="2"/>
                </a:rPr>
                <a:t>a</a:t>
              </a:r>
              <a:endParaRPr lang="en-US" sz="1200" i="1" dirty="0">
                <a:latin typeface="Symbol" panose="05050102010706020507" pitchFamily="18" charset="2"/>
                <a:ea typeface="Cambria Math" panose="02040503050406030204" pitchFamily="18" charset="0"/>
                <a:cs typeface="Symbol" charset="2"/>
              </a:endParaRPr>
            </a:p>
          </p:txBody>
        </p:sp>
        <p:cxnSp>
          <p:nvCxnSpPr>
            <p:cNvPr id="14" name="Straight Arrow Connector 225___"/>
            <p:cNvCxnSpPr/>
            <p:nvPr>
              <p:custDataLst>
                <p:tags r:id="rId200"/>
              </p:custDataLst>
            </p:nvPr>
          </p:nvCxnSpPr>
          <p:spPr>
            <a:xfrm flipH="1" flipV="1">
              <a:off x="7143320" y="1501924"/>
              <a:ext cx="8501" cy="1645302"/>
            </a:xfrm>
            <a:prstGeom prst="straightConnector1">
              <a:avLst/>
            </a:prstGeom>
            <a:ln w="9525">
              <a:solidFill>
                <a:schemeClr val="tx1"/>
              </a:solidFill>
              <a:prstDash val="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15" name="Gruppieren 286"/>
          <p:cNvGrpSpPr/>
          <p:nvPr/>
        </p:nvGrpSpPr>
        <p:grpSpPr>
          <a:xfrm>
            <a:off x="4968691" y="1373290"/>
            <a:ext cx="710019" cy="1683755"/>
            <a:chOff x="2235132" y="1328749"/>
            <a:chExt cx="710019" cy="1683755"/>
          </a:xfrm>
        </p:grpSpPr>
        <p:sp>
          <p:nvSpPr>
            <p:cNvPr id="16" name="Rectangle 90"/>
            <p:cNvSpPr>
              <a:spLocks noChangeArrowheads="1"/>
            </p:cNvSpPr>
            <p:nvPr>
              <p:custDataLst>
                <p:tags r:id="rId156"/>
              </p:custDataLst>
            </p:nvPr>
          </p:nvSpPr>
          <p:spPr bwMode="auto">
            <a:xfrm>
              <a:off x="2573676" y="1525017"/>
              <a:ext cx="371475" cy="1487487"/>
            </a:xfrm>
            <a:prstGeom prst="rect">
              <a:avLst/>
            </a:prstGeom>
            <a:solidFill>
              <a:srgbClr val="DDDDDD"/>
            </a:solidFill>
            <a:ln w="9525">
              <a:solidFill>
                <a:schemeClr val="tx1"/>
              </a:solidFill>
              <a:miter lim="800000"/>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7" name="Freeform 94"/>
            <p:cNvSpPr>
              <a:spLocks/>
            </p:cNvSpPr>
            <p:nvPr>
              <p:custDataLst>
                <p:tags r:id="rId157"/>
              </p:custDataLst>
            </p:nvPr>
          </p:nvSpPr>
          <p:spPr bwMode="auto">
            <a:xfrm>
              <a:off x="2840376" y="1866329"/>
              <a:ext cx="60325" cy="57150"/>
            </a:xfrm>
            <a:custGeom>
              <a:avLst/>
              <a:gdLst>
                <a:gd name="T0" fmla="*/ 60325 w 46"/>
                <a:gd name="T1" fmla="*/ 57150 h 47"/>
                <a:gd name="T2" fmla="*/ 30163 w 46"/>
                <a:gd name="T3" fmla="*/ 0 h 47"/>
                <a:gd name="T4" fmla="*/ 0 w 46"/>
                <a:gd name="T5" fmla="*/ 57150 h 47"/>
                <a:gd name="T6" fmla="*/ 60325 w 46"/>
                <a:gd name="T7" fmla="*/ 57150 h 47"/>
                <a:gd name="T8" fmla="*/ 0 60000 65536"/>
                <a:gd name="T9" fmla="*/ 0 60000 65536"/>
                <a:gd name="T10" fmla="*/ 0 60000 65536"/>
                <a:gd name="T11" fmla="*/ 0 60000 65536"/>
                <a:gd name="T12" fmla="*/ 0 w 46"/>
                <a:gd name="T13" fmla="*/ 0 h 47"/>
                <a:gd name="T14" fmla="*/ 46 w 46"/>
                <a:gd name="T15" fmla="*/ 47 h 47"/>
              </a:gdLst>
              <a:ahLst/>
              <a:cxnLst>
                <a:cxn ang="T8">
                  <a:pos x="T0" y="T1"/>
                </a:cxn>
                <a:cxn ang="T9">
                  <a:pos x="T2" y="T3"/>
                </a:cxn>
                <a:cxn ang="T10">
                  <a:pos x="T4" y="T5"/>
                </a:cxn>
                <a:cxn ang="T11">
                  <a:pos x="T6" y="T7"/>
                </a:cxn>
              </a:cxnLst>
              <a:rect l="T12" t="T13" r="T14" b="T15"/>
              <a:pathLst>
                <a:path w="46" h="47">
                  <a:moveTo>
                    <a:pt x="46" y="47"/>
                  </a:moveTo>
                  <a:lnTo>
                    <a:pt x="23" y="0"/>
                  </a:lnTo>
                  <a:lnTo>
                    <a:pt x="0" y="47"/>
                  </a:lnTo>
                  <a:lnTo>
                    <a:pt x="46" y="47"/>
                  </a:lnTo>
                  <a:close/>
                </a:path>
              </a:pathLst>
            </a:custGeom>
            <a:solidFill>
              <a:srgbClr val="FFFFFF"/>
            </a:solidFill>
            <a:ln w="9525">
              <a:solidFill>
                <a:schemeClr val="tx1"/>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8" name="Freeform 95"/>
            <p:cNvSpPr>
              <a:spLocks/>
            </p:cNvSpPr>
            <p:nvPr>
              <p:custDataLst>
                <p:tags r:id="rId158"/>
              </p:custDataLst>
            </p:nvPr>
          </p:nvSpPr>
          <p:spPr bwMode="auto">
            <a:xfrm>
              <a:off x="2840376" y="1866329"/>
              <a:ext cx="60325" cy="57150"/>
            </a:xfrm>
            <a:custGeom>
              <a:avLst/>
              <a:gdLst>
                <a:gd name="T0" fmla="*/ 60325 w 46"/>
                <a:gd name="T1" fmla="*/ 57150 h 47"/>
                <a:gd name="T2" fmla="*/ 30163 w 46"/>
                <a:gd name="T3" fmla="*/ 0 h 47"/>
                <a:gd name="T4" fmla="*/ 0 w 46"/>
                <a:gd name="T5" fmla="*/ 57150 h 47"/>
                <a:gd name="T6" fmla="*/ 60325 w 46"/>
                <a:gd name="T7" fmla="*/ 57150 h 47"/>
                <a:gd name="T8" fmla="*/ 0 60000 65536"/>
                <a:gd name="T9" fmla="*/ 0 60000 65536"/>
                <a:gd name="T10" fmla="*/ 0 60000 65536"/>
                <a:gd name="T11" fmla="*/ 0 60000 65536"/>
                <a:gd name="T12" fmla="*/ 0 w 46"/>
                <a:gd name="T13" fmla="*/ 0 h 47"/>
                <a:gd name="T14" fmla="*/ 46 w 46"/>
                <a:gd name="T15" fmla="*/ 47 h 47"/>
              </a:gdLst>
              <a:ahLst/>
              <a:cxnLst>
                <a:cxn ang="T8">
                  <a:pos x="T0" y="T1"/>
                </a:cxn>
                <a:cxn ang="T9">
                  <a:pos x="T2" y="T3"/>
                </a:cxn>
                <a:cxn ang="T10">
                  <a:pos x="T4" y="T5"/>
                </a:cxn>
                <a:cxn ang="T11">
                  <a:pos x="T6" y="T7"/>
                </a:cxn>
              </a:cxnLst>
              <a:rect l="T12" t="T13" r="T14" b="T15"/>
              <a:pathLst>
                <a:path w="46" h="47">
                  <a:moveTo>
                    <a:pt x="46" y="47"/>
                  </a:moveTo>
                  <a:lnTo>
                    <a:pt x="23" y="0"/>
                  </a:lnTo>
                  <a:lnTo>
                    <a:pt x="0" y="47"/>
                  </a:lnTo>
                  <a:lnTo>
                    <a:pt x="46" y="47"/>
                  </a:lnTo>
                  <a:close/>
                </a:path>
              </a:pathLst>
            </a:custGeom>
            <a:solidFill>
              <a:schemeClr val="tx1"/>
            </a:solidFill>
            <a:ln w="9525" cap="rnd">
              <a:solidFill>
                <a:srgbClr val="000000"/>
              </a:solidFill>
              <a:prstDash val="solid"/>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9" name="Line 96"/>
            <p:cNvSpPr>
              <a:spLocks noChangeShapeType="1"/>
            </p:cNvSpPr>
            <p:nvPr>
              <p:custDataLst>
                <p:tags r:id="rId159"/>
              </p:custDataLst>
            </p:nvPr>
          </p:nvSpPr>
          <p:spPr bwMode="auto">
            <a:xfrm>
              <a:off x="2840376" y="1866329"/>
              <a:ext cx="60325" cy="0"/>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20" name="Line 97"/>
            <p:cNvSpPr>
              <a:spLocks noChangeShapeType="1"/>
            </p:cNvSpPr>
            <p:nvPr>
              <p:custDataLst>
                <p:tags r:id="rId160"/>
              </p:custDataLst>
            </p:nvPr>
          </p:nvSpPr>
          <p:spPr bwMode="auto">
            <a:xfrm flipV="1">
              <a:off x="2867332" y="1776723"/>
              <a:ext cx="0" cy="228600"/>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21" name="Line 100"/>
            <p:cNvSpPr>
              <a:spLocks noChangeShapeType="1"/>
            </p:cNvSpPr>
            <p:nvPr>
              <p:custDataLst>
                <p:tags r:id="rId161"/>
              </p:custDataLst>
            </p:nvPr>
          </p:nvSpPr>
          <p:spPr bwMode="auto">
            <a:xfrm>
              <a:off x="2718079" y="1823776"/>
              <a:ext cx="28634" cy="156853"/>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22" name="Line 102"/>
            <p:cNvSpPr>
              <a:spLocks noChangeShapeType="1"/>
            </p:cNvSpPr>
            <p:nvPr>
              <p:custDataLst>
                <p:tags r:id="rId162"/>
              </p:custDataLst>
            </p:nvPr>
          </p:nvSpPr>
          <p:spPr bwMode="auto">
            <a:xfrm>
              <a:off x="2746713" y="1980629"/>
              <a:ext cx="0" cy="57150"/>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23" name="Line 103"/>
            <p:cNvSpPr>
              <a:spLocks noChangeShapeType="1"/>
            </p:cNvSpPr>
            <p:nvPr>
              <p:custDataLst>
                <p:tags r:id="rId163"/>
              </p:custDataLst>
            </p:nvPr>
          </p:nvSpPr>
          <p:spPr bwMode="auto">
            <a:xfrm flipV="1">
              <a:off x="2746713" y="1756792"/>
              <a:ext cx="0" cy="52387"/>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24" name="Freeform 104"/>
            <p:cNvSpPr>
              <a:spLocks/>
            </p:cNvSpPr>
            <p:nvPr>
              <p:custDataLst>
                <p:tags r:id="rId164"/>
              </p:custDataLst>
            </p:nvPr>
          </p:nvSpPr>
          <p:spPr bwMode="auto">
            <a:xfrm>
              <a:off x="2746713" y="1755204"/>
              <a:ext cx="123825" cy="26988"/>
            </a:xfrm>
            <a:custGeom>
              <a:avLst/>
              <a:gdLst>
                <a:gd name="T0" fmla="*/ 123825 w 94"/>
                <a:gd name="T1" fmla="*/ 26988 h 22"/>
                <a:gd name="T2" fmla="*/ 123825 w 94"/>
                <a:gd name="T3" fmla="*/ 0 h 22"/>
                <a:gd name="T4" fmla="*/ 0 w 94"/>
                <a:gd name="T5" fmla="*/ 0 h 22"/>
                <a:gd name="T6" fmla="*/ 0 60000 65536"/>
                <a:gd name="T7" fmla="*/ 0 60000 65536"/>
                <a:gd name="T8" fmla="*/ 0 60000 65536"/>
                <a:gd name="T9" fmla="*/ 0 w 94"/>
                <a:gd name="T10" fmla="*/ 0 h 22"/>
                <a:gd name="T11" fmla="*/ 94 w 94"/>
                <a:gd name="T12" fmla="*/ 22 h 22"/>
              </a:gdLst>
              <a:ahLst/>
              <a:cxnLst>
                <a:cxn ang="T6">
                  <a:pos x="T0" y="T1"/>
                </a:cxn>
                <a:cxn ang="T7">
                  <a:pos x="T2" y="T3"/>
                </a:cxn>
                <a:cxn ang="T8">
                  <a:pos x="T4" y="T5"/>
                </a:cxn>
              </a:cxnLst>
              <a:rect l="T9" t="T10" r="T11" b="T12"/>
              <a:pathLst>
                <a:path w="94" h="22">
                  <a:moveTo>
                    <a:pt x="94" y="22"/>
                  </a:moveTo>
                  <a:lnTo>
                    <a:pt x="94" y="0"/>
                  </a:lnTo>
                  <a:lnTo>
                    <a:pt x="0" y="0"/>
                  </a:lnTo>
                </a:path>
              </a:pathLst>
            </a:custGeom>
            <a:noFill/>
            <a:ln w="9525" cap="rnd">
              <a:solidFill>
                <a:srgbClr val="000000"/>
              </a:solidFill>
              <a:prstDash val="solid"/>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25" name="Freeform 105"/>
            <p:cNvSpPr>
              <a:spLocks/>
            </p:cNvSpPr>
            <p:nvPr>
              <p:custDataLst>
                <p:tags r:id="rId165"/>
              </p:custDataLst>
            </p:nvPr>
          </p:nvSpPr>
          <p:spPr bwMode="auto">
            <a:xfrm>
              <a:off x="2746713" y="2009204"/>
              <a:ext cx="123825" cy="28575"/>
            </a:xfrm>
            <a:custGeom>
              <a:avLst/>
              <a:gdLst>
                <a:gd name="T0" fmla="*/ 0 w 94"/>
                <a:gd name="T1" fmla="*/ 28575 h 23"/>
                <a:gd name="T2" fmla="*/ 123825 w 94"/>
                <a:gd name="T3" fmla="*/ 28575 h 23"/>
                <a:gd name="T4" fmla="*/ 123825 w 94"/>
                <a:gd name="T5" fmla="*/ 0 h 23"/>
                <a:gd name="T6" fmla="*/ 0 60000 65536"/>
                <a:gd name="T7" fmla="*/ 0 60000 65536"/>
                <a:gd name="T8" fmla="*/ 0 60000 65536"/>
                <a:gd name="T9" fmla="*/ 0 w 94"/>
                <a:gd name="T10" fmla="*/ 0 h 23"/>
                <a:gd name="T11" fmla="*/ 94 w 94"/>
                <a:gd name="T12" fmla="*/ 23 h 23"/>
              </a:gdLst>
              <a:ahLst/>
              <a:cxnLst>
                <a:cxn ang="T6">
                  <a:pos x="T0" y="T1"/>
                </a:cxn>
                <a:cxn ang="T7">
                  <a:pos x="T2" y="T3"/>
                </a:cxn>
                <a:cxn ang="T8">
                  <a:pos x="T4" y="T5"/>
                </a:cxn>
              </a:cxnLst>
              <a:rect l="T9" t="T10" r="T11" b="T12"/>
              <a:pathLst>
                <a:path w="94" h="23">
                  <a:moveTo>
                    <a:pt x="0" y="23"/>
                  </a:moveTo>
                  <a:lnTo>
                    <a:pt x="94" y="23"/>
                  </a:lnTo>
                  <a:lnTo>
                    <a:pt x="94" y="0"/>
                  </a:lnTo>
                </a:path>
              </a:pathLst>
            </a:custGeom>
            <a:noFill/>
            <a:ln w="9525" cap="rnd">
              <a:solidFill>
                <a:srgbClr val="000000"/>
              </a:solidFill>
              <a:prstDash val="solid"/>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26" name="Freeform 109"/>
            <p:cNvSpPr>
              <a:spLocks/>
            </p:cNvSpPr>
            <p:nvPr>
              <p:custDataLst>
                <p:tags r:id="rId166"/>
              </p:custDataLst>
            </p:nvPr>
          </p:nvSpPr>
          <p:spPr bwMode="auto">
            <a:xfrm>
              <a:off x="2840376" y="2498154"/>
              <a:ext cx="60325" cy="57150"/>
            </a:xfrm>
            <a:custGeom>
              <a:avLst/>
              <a:gdLst>
                <a:gd name="T0" fmla="*/ 60325 w 46"/>
                <a:gd name="T1" fmla="*/ 57150 h 47"/>
                <a:gd name="T2" fmla="*/ 30163 w 46"/>
                <a:gd name="T3" fmla="*/ 0 h 47"/>
                <a:gd name="T4" fmla="*/ 0 w 46"/>
                <a:gd name="T5" fmla="*/ 57150 h 47"/>
                <a:gd name="T6" fmla="*/ 60325 w 46"/>
                <a:gd name="T7" fmla="*/ 57150 h 47"/>
                <a:gd name="T8" fmla="*/ 0 60000 65536"/>
                <a:gd name="T9" fmla="*/ 0 60000 65536"/>
                <a:gd name="T10" fmla="*/ 0 60000 65536"/>
                <a:gd name="T11" fmla="*/ 0 60000 65536"/>
                <a:gd name="T12" fmla="*/ 0 w 46"/>
                <a:gd name="T13" fmla="*/ 0 h 47"/>
                <a:gd name="T14" fmla="*/ 46 w 46"/>
                <a:gd name="T15" fmla="*/ 47 h 47"/>
              </a:gdLst>
              <a:ahLst/>
              <a:cxnLst>
                <a:cxn ang="T8">
                  <a:pos x="T0" y="T1"/>
                </a:cxn>
                <a:cxn ang="T9">
                  <a:pos x="T2" y="T3"/>
                </a:cxn>
                <a:cxn ang="T10">
                  <a:pos x="T4" y="T5"/>
                </a:cxn>
                <a:cxn ang="T11">
                  <a:pos x="T6" y="T7"/>
                </a:cxn>
              </a:cxnLst>
              <a:rect l="T12" t="T13" r="T14" b="T15"/>
              <a:pathLst>
                <a:path w="46" h="47">
                  <a:moveTo>
                    <a:pt x="46" y="47"/>
                  </a:moveTo>
                  <a:lnTo>
                    <a:pt x="23" y="0"/>
                  </a:lnTo>
                  <a:lnTo>
                    <a:pt x="0" y="47"/>
                  </a:lnTo>
                  <a:lnTo>
                    <a:pt x="46" y="47"/>
                  </a:lnTo>
                  <a:close/>
                </a:path>
              </a:pathLst>
            </a:custGeom>
            <a:solidFill>
              <a:srgbClr val="FFFFFF"/>
            </a:solidFill>
            <a:ln w="9525">
              <a:solidFill>
                <a:schemeClr val="tx1"/>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27" name="Freeform 110"/>
            <p:cNvSpPr>
              <a:spLocks/>
            </p:cNvSpPr>
            <p:nvPr>
              <p:custDataLst>
                <p:tags r:id="rId167"/>
              </p:custDataLst>
            </p:nvPr>
          </p:nvSpPr>
          <p:spPr bwMode="auto">
            <a:xfrm>
              <a:off x="2840376" y="2498154"/>
              <a:ext cx="60325" cy="57150"/>
            </a:xfrm>
            <a:custGeom>
              <a:avLst/>
              <a:gdLst>
                <a:gd name="T0" fmla="*/ 60325 w 46"/>
                <a:gd name="T1" fmla="*/ 57150 h 47"/>
                <a:gd name="T2" fmla="*/ 30163 w 46"/>
                <a:gd name="T3" fmla="*/ 0 h 47"/>
                <a:gd name="T4" fmla="*/ 0 w 46"/>
                <a:gd name="T5" fmla="*/ 57150 h 47"/>
                <a:gd name="T6" fmla="*/ 60325 w 46"/>
                <a:gd name="T7" fmla="*/ 57150 h 47"/>
                <a:gd name="T8" fmla="*/ 0 60000 65536"/>
                <a:gd name="T9" fmla="*/ 0 60000 65536"/>
                <a:gd name="T10" fmla="*/ 0 60000 65536"/>
                <a:gd name="T11" fmla="*/ 0 60000 65536"/>
                <a:gd name="T12" fmla="*/ 0 w 46"/>
                <a:gd name="T13" fmla="*/ 0 h 47"/>
                <a:gd name="T14" fmla="*/ 46 w 46"/>
                <a:gd name="T15" fmla="*/ 47 h 47"/>
              </a:gdLst>
              <a:ahLst/>
              <a:cxnLst>
                <a:cxn ang="T8">
                  <a:pos x="T0" y="T1"/>
                </a:cxn>
                <a:cxn ang="T9">
                  <a:pos x="T2" y="T3"/>
                </a:cxn>
                <a:cxn ang="T10">
                  <a:pos x="T4" y="T5"/>
                </a:cxn>
                <a:cxn ang="T11">
                  <a:pos x="T6" y="T7"/>
                </a:cxn>
              </a:cxnLst>
              <a:rect l="T12" t="T13" r="T14" b="T15"/>
              <a:pathLst>
                <a:path w="46" h="47">
                  <a:moveTo>
                    <a:pt x="46" y="47"/>
                  </a:moveTo>
                  <a:lnTo>
                    <a:pt x="23" y="0"/>
                  </a:lnTo>
                  <a:lnTo>
                    <a:pt x="0" y="47"/>
                  </a:lnTo>
                  <a:lnTo>
                    <a:pt x="46" y="47"/>
                  </a:lnTo>
                  <a:close/>
                </a:path>
              </a:pathLst>
            </a:custGeom>
            <a:solidFill>
              <a:schemeClr val="tx1"/>
            </a:solidFill>
            <a:ln w="9525" cap="rnd">
              <a:solidFill>
                <a:srgbClr val="000000"/>
              </a:solidFill>
              <a:prstDash val="solid"/>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28" name="Line 111"/>
            <p:cNvSpPr>
              <a:spLocks noChangeShapeType="1"/>
            </p:cNvSpPr>
            <p:nvPr>
              <p:custDataLst>
                <p:tags r:id="rId168"/>
              </p:custDataLst>
            </p:nvPr>
          </p:nvSpPr>
          <p:spPr bwMode="auto">
            <a:xfrm>
              <a:off x="2840376" y="2498154"/>
              <a:ext cx="60325" cy="0"/>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29" name="Line 112"/>
            <p:cNvSpPr>
              <a:spLocks noChangeShapeType="1"/>
            </p:cNvSpPr>
            <p:nvPr>
              <p:custDataLst>
                <p:tags r:id="rId169"/>
              </p:custDataLst>
            </p:nvPr>
          </p:nvSpPr>
          <p:spPr bwMode="auto">
            <a:xfrm flipV="1">
              <a:off x="2867530" y="2416944"/>
              <a:ext cx="0" cy="228600"/>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30" name="Line 115"/>
            <p:cNvSpPr>
              <a:spLocks noChangeShapeType="1"/>
            </p:cNvSpPr>
            <p:nvPr>
              <p:custDataLst>
                <p:tags r:id="rId170"/>
              </p:custDataLst>
            </p:nvPr>
          </p:nvSpPr>
          <p:spPr bwMode="auto">
            <a:xfrm>
              <a:off x="2708031" y="2456822"/>
              <a:ext cx="38682" cy="155632"/>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31" name="Line 117"/>
            <p:cNvSpPr>
              <a:spLocks noChangeShapeType="1"/>
            </p:cNvSpPr>
            <p:nvPr>
              <p:custDataLst>
                <p:tags r:id="rId171"/>
              </p:custDataLst>
            </p:nvPr>
          </p:nvSpPr>
          <p:spPr bwMode="auto">
            <a:xfrm>
              <a:off x="2746713" y="2612454"/>
              <a:ext cx="0" cy="57150"/>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32" name="Line 118"/>
            <p:cNvSpPr>
              <a:spLocks noChangeShapeType="1"/>
            </p:cNvSpPr>
            <p:nvPr>
              <p:custDataLst>
                <p:tags r:id="rId172"/>
              </p:custDataLst>
            </p:nvPr>
          </p:nvSpPr>
          <p:spPr bwMode="auto">
            <a:xfrm flipV="1">
              <a:off x="2746713" y="2388617"/>
              <a:ext cx="0" cy="52387"/>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33" name="Freeform 119"/>
            <p:cNvSpPr>
              <a:spLocks/>
            </p:cNvSpPr>
            <p:nvPr>
              <p:custDataLst>
                <p:tags r:id="rId173"/>
              </p:custDataLst>
            </p:nvPr>
          </p:nvSpPr>
          <p:spPr bwMode="auto">
            <a:xfrm>
              <a:off x="2746713" y="2385442"/>
              <a:ext cx="123825" cy="26987"/>
            </a:xfrm>
            <a:custGeom>
              <a:avLst/>
              <a:gdLst>
                <a:gd name="T0" fmla="*/ 123825 w 94"/>
                <a:gd name="T1" fmla="*/ 26987 h 22"/>
                <a:gd name="T2" fmla="*/ 123825 w 94"/>
                <a:gd name="T3" fmla="*/ 0 h 22"/>
                <a:gd name="T4" fmla="*/ 0 w 94"/>
                <a:gd name="T5" fmla="*/ 0 h 22"/>
                <a:gd name="T6" fmla="*/ 0 60000 65536"/>
                <a:gd name="T7" fmla="*/ 0 60000 65536"/>
                <a:gd name="T8" fmla="*/ 0 60000 65536"/>
                <a:gd name="T9" fmla="*/ 0 w 94"/>
                <a:gd name="T10" fmla="*/ 0 h 22"/>
                <a:gd name="T11" fmla="*/ 94 w 94"/>
                <a:gd name="T12" fmla="*/ 22 h 22"/>
              </a:gdLst>
              <a:ahLst/>
              <a:cxnLst>
                <a:cxn ang="T6">
                  <a:pos x="T0" y="T1"/>
                </a:cxn>
                <a:cxn ang="T7">
                  <a:pos x="T2" y="T3"/>
                </a:cxn>
                <a:cxn ang="T8">
                  <a:pos x="T4" y="T5"/>
                </a:cxn>
              </a:cxnLst>
              <a:rect l="T9" t="T10" r="T11" b="T12"/>
              <a:pathLst>
                <a:path w="94" h="22">
                  <a:moveTo>
                    <a:pt x="94" y="22"/>
                  </a:moveTo>
                  <a:lnTo>
                    <a:pt x="94" y="0"/>
                  </a:lnTo>
                  <a:lnTo>
                    <a:pt x="0" y="0"/>
                  </a:lnTo>
                </a:path>
              </a:pathLst>
            </a:custGeom>
            <a:noFill/>
            <a:ln w="9525" cap="rnd">
              <a:solidFill>
                <a:srgbClr val="000000"/>
              </a:solidFill>
              <a:prstDash val="solid"/>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34" name="Freeform 120"/>
            <p:cNvSpPr>
              <a:spLocks/>
            </p:cNvSpPr>
            <p:nvPr>
              <p:custDataLst>
                <p:tags r:id="rId174"/>
              </p:custDataLst>
            </p:nvPr>
          </p:nvSpPr>
          <p:spPr bwMode="auto">
            <a:xfrm>
              <a:off x="2746713" y="2641029"/>
              <a:ext cx="123825" cy="28575"/>
            </a:xfrm>
            <a:custGeom>
              <a:avLst/>
              <a:gdLst>
                <a:gd name="T0" fmla="*/ 0 w 94"/>
                <a:gd name="T1" fmla="*/ 28575 h 24"/>
                <a:gd name="T2" fmla="*/ 123825 w 94"/>
                <a:gd name="T3" fmla="*/ 28575 h 24"/>
                <a:gd name="T4" fmla="*/ 123825 w 94"/>
                <a:gd name="T5" fmla="*/ 0 h 24"/>
                <a:gd name="T6" fmla="*/ 0 60000 65536"/>
                <a:gd name="T7" fmla="*/ 0 60000 65536"/>
                <a:gd name="T8" fmla="*/ 0 60000 65536"/>
                <a:gd name="T9" fmla="*/ 0 w 94"/>
                <a:gd name="T10" fmla="*/ 0 h 24"/>
                <a:gd name="T11" fmla="*/ 94 w 94"/>
                <a:gd name="T12" fmla="*/ 24 h 24"/>
              </a:gdLst>
              <a:ahLst/>
              <a:cxnLst>
                <a:cxn ang="T6">
                  <a:pos x="T0" y="T1"/>
                </a:cxn>
                <a:cxn ang="T7">
                  <a:pos x="T2" y="T3"/>
                </a:cxn>
                <a:cxn ang="T8">
                  <a:pos x="T4" y="T5"/>
                </a:cxn>
              </a:cxnLst>
              <a:rect l="T9" t="T10" r="T11" b="T12"/>
              <a:pathLst>
                <a:path w="94" h="24">
                  <a:moveTo>
                    <a:pt x="0" y="24"/>
                  </a:moveTo>
                  <a:lnTo>
                    <a:pt x="94" y="24"/>
                  </a:lnTo>
                  <a:lnTo>
                    <a:pt x="94" y="0"/>
                  </a:lnTo>
                </a:path>
              </a:pathLst>
            </a:custGeom>
            <a:noFill/>
            <a:ln w="9525" cap="rnd">
              <a:solidFill>
                <a:srgbClr val="000000"/>
              </a:solidFill>
              <a:prstDash val="solid"/>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35" name="Line 121"/>
            <p:cNvSpPr>
              <a:spLocks noChangeShapeType="1"/>
            </p:cNvSpPr>
            <p:nvPr>
              <p:custDataLst>
                <p:tags r:id="rId175"/>
              </p:custDataLst>
            </p:nvPr>
          </p:nvSpPr>
          <p:spPr bwMode="auto">
            <a:xfrm flipH="1">
              <a:off x="2622888" y="2583879"/>
              <a:ext cx="31750" cy="0"/>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36" name="Line 184"/>
            <p:cNvSpPr>
              <a:spLocks noChangeShapeType="1"/>
            </p:cNvSpPr>
            <p:nvPr>
              <p:custDataLst>
                <p:tags r:id="rId176"/>
              </p:custDataLst>
            </p:nvPr>
          </p:nvSpPr>
          <p:spPr bwMode="auto">
            <a:xfrm>
              <a:off x="2746713" y="2039367"/>
              <a:ext cx="0" cy="344487"/>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37" name="Line 187"/>
            <p:cNvSpPr>
              <a:spLocks noChangeShapeType="1"/>
            </p:cNvSpPr>
            <p:nvPr>
              <p:custDataLst>
                <p:tags r:id="rId177"/>
              </p:custDataLst>
            </p:nvPr>
          </p:nvSpPr>
          <p:spPr bwMode="auto">
            <a:xfrm flipV="1">
              <a:off x="2746713" y="1582167"/>
              <a:ext cx="0" cy="173037"/>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38" name="Line 190"/>
            <p:cNvSpPr>
              <a:spLocks noChangeShapeType="1"/>
            </p:cNvSpPr>
            <p:nvPr>
              <p:custDataLst>
                <p:tags r:id="rId178"/>
              </p:custDataLst>
            </p:nvPr>
          </p:nvSpPr>
          <p:spPr bwMode="auto">
            <a:xfrm flipV="1">
              <a:off x="2746713" y="2669604"/>
              <a:ext cx="0" cy="171450"/>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39" name="Oval 195"/>
            <p:cNvSpPr>
              <a:spLocks noChangeArrowheads="1"/>
            </p:cNvSpPr>
            <p:nvPr>
              <p:custDataLst>
                <p:tags r:id="rId179"/>
              </p:custDataLst>
            </p:nvPr>
          </p:nvSpPr>
          <p:spPr bwMode="auto">
            <a:xfrm>
              <a:off x="2734013" y="2829942"/>
              <a:ext cx="25400" cy="23812"/>
            </a:xfrm>
            <a:prstGeom prst="ellipse">
              <a:avLst/>
            </a:prstGeom>
            <a:solidFill>
              <a:srgbClr val="000000"/>
            </a:solidFill>
            <a:ln w="9525">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40" name="Oval 196"/>
            <p:cNvSpPr>
              <a:spLocks noChangeArrowheads="1"/>
            </p:cNvSpPr>
            <p:nvPr>
              <p:custDataLst>
                <p:tags r:id="rId180"/>
              </p:custDataLst>
            </p:nvPr>
          </p:nvSpPr>
          <p:spPr bwMode="auto">
            <a:xfrm>
              <a:off x="2734013" y="2829942"/>
              <a:ext cx="25400" cy="23812"/>
            </a:xfrm>
            <a:prstGeom prst="ellips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41" name="Oval 199"/>
            <p:cNvSpPr>
              <a:spLocks noChangeArrowheads="1"/>
            </p:cNvSpPr>
            <p:nvPr>
              <p:custDataLst>
                <p:tags r:id="rId181"/>
              </p:custDataLst>
            </p:nvPr>
          </p:nvSpPr>
          <p:spPr bwMode="auto">
            <a:xfrm>
              <a:off x="2734013" y="1571054"/>
              <a:ext cx="25400" cy="22225"/>
            </a:xfrm>
            <a:prstGeom prst="ellipse">
              <a:avLst/>
            </a:prstGeom>
            <a:solidFill>
              <a:srgbClr val="000000"/>
            </a:solidFill>
            <a:ln w="9525">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42" name="Oval 200"/>
            <p:cNvSpPr>
              <a:spLocks noChangeArrowheads="1"/>
            </p:cNvSpPr>
            <p:nvPr>
              <p:custDataLst>
                <p:tags r:id="rId182"/>
              </p:custDataLst>
            </p:nvPr>
          </p:nvSpPr>
          <p:spPr bwMode="auto">
            <a:xfrm>
              <a:off x="2734013" y="1571054"/>
              <a:ext cx="25400" cy="22225"/>
            </a:xfrm>
            <a:prstGeom prst="ellips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43" name="Oval 203"/>
            <p:cNvSpPr>
              <a:spLocks noChangeArrowheads="1"/>
            </p:cNvSpPr>
            <p:nvPr>
              <p:custDataLst>
                <p:tags r:id="rId183"/>
              </p:custDataLst>
            </p:nvPr>
          </p:nvSpPr>
          <p:spPr bwMode="auto">
            <a:xfrm>
              <a:off x="2740363" y="1748854"/>
              <a:ext cx="12700" cy="11113"/>
            </a:xfrm>
            <a:prstGeom prst="ellipse">
              <a:avLst/>
            </a:prstGeom>
            <a:solidFill>
              <a:srgbClr val="000000"/>
            </a:solidFill>
            <a:ln w="9525">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44" name="Oval 204"/>
            <p:cNvSpPr>
              <a:spLocks noChangeArrowheads="1"/>
            </p:cNvSpPr>
            <p:nvPr>
              <p:custDataLst>
                <p:tags r:id="rId184"/>
              </p:custDataLst>
            </p:nvPr>
          </p:nvSpPr>
          <p:spPr bwMode="auto">
            <a:xfrm>
              <a:off x="2740363" y="1748854"/>
              <a:ext cx="12700" cy="11113"/>
            </a:xfrm>
            <a:prstGeom prst="ellips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45" name="Oval 205"/>
            <p:cNvSpPr>
              <a:spLocks noChangeArrowheads="1"/>
            </p:cNvSpPr>
            <p:nvPr>
              <p:custDataLst>
                <p:tags r:id="rId185"/>
              </p:custDataLst>
            </p:nvPr>
          </p:nvSpPr>
          <p:spPr bwMode="auto">
            <a:xfrm>
              <a:off x="2740363" y="2033017"/>
              <a:ext cx="12700" cy="11112"/>
            </a:xfrm>
            <a:prstGeom prst="ellipse">
              <a:avLst/>
            </a:prstGeom>
            <a:solidFill>
              <a:srgbClr val="000000"/>
            </a:solidFill>
            <a:ln w="9525">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46" name="Oval 206"/>
            <p:cNvSpPr>
              <a:spLocks noChangeArrowheads="1"/>
            </p:cNvSpPr>
            <p:nvPr>
              <p:custDataLst>
                <p:tags r:id="rId186"/>
              </p:custDataLst>
            </p:nvPr>
          </p:nvSpPr>
          <p:spPr bwMode="auto">
            <a:xfrm>
              <a:off x="2740363" y="2033017"/>
              <a:ext cx="12700" cy="11112"/>
            </a:xfrm>
            <a:prstGeom prst="ellips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47" name="Oval 207"/>
            <p:cNvSpPr>
              <a:spLocks noChangeArrowheads="1"/>
            </p:cNvSpPr>
            <p:nvPr>
              <p:custDataLst>
                <p:tags r:id="rId187"/>
              </p:custDataLst>
            </p:nvPr>
          </p:nvSpPr>
          <p:spPr bwMode="auto">
            <a:xfrm>
              <a:off x="2740363" y="2380679"/>
              <a:ext cx="12700" cy="11113"/>
            </a:xfrm>
            <a:prstGeom prst="ellipse">
              <a:avLst/>
            </a:prstGeom>
            <a:solidFill>
              <a:srgbClr val="000000"/>
            </a:solidFill>
            <a:ln w="9525">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48" name="Oval 208"/>
            <p:cNvSpPr>
              <a:spLocks noChangeArrowheads="1"/>
            </p:cNvSpPr>
            <p:nvPr>
              <p:custDataLst>
                <p:tags r:id="rId188"/>
              </p:custDataLst>
            </p:nvPr>
          </p:nvSpPr>
          <p:spPr bwMode="auto">
            <a:xfrm>
              <a:off x="2740363" y="2380679"/>
              <a:ext cx="12700" cy="11113"/>
            </a:xfrm>
            <a:prstGeom prst="ellips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49" name="Oval 209"/>
            <p:cNvSpPr>
              <a:spLocks noChangeArrowheads="1"/>
            </p:cNvSpPr>
            <p:nvPr>
              <p:custDataLst>
                <p:tags r:id="rId189"/>
              </p:custDataLst>
            </p:nvPr>
          </p:nvSpPr>
          <p:spPr bwMode="auto">
            <a:xfrm>
              <a:off x="2740363" y="2664842"/>
              <a:ext cx="12700" cy="9525"/>
            </a:xfrm>
            <a:prstGeom prst="ellipse">
              <a:avLst/>
            </a:prstGeom>
            <a:solidFill>
              <a:srgbClr val="000000"/>
            </a:solidFill>
            <a:ln w="9525">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50" name="Oval 210"/>
            <p:cNvSpPr>
              <a:spLocks noChangeArrowheads="1"/>
            </p:cNvSpPr>
            <p:nvPr>
              <p:custDataLst>
                <p:tags r:id="rId190"/>
              </p:custDataLst>
            </p:nvPr>
          </p:nvSpPr>
          <p:spPr bwMode="auto">
            <a:xfrm>
              <a:off x="2740363" y="2664842"/>
              <a:ext cx="12700" cy="9525"/>
            </a:xfrm>
            <a:prstGeom prst="ellips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51" name="Oval 231"/>
            <p:cNvSpPr>
              <a:spLocks noChangeArrowheads="1"/>
            </p:cNvSpPr>
            <p:nvPr>
              <p:custDataLst>
                <p:tags r:id="rId191"/>
              </p:custDataLst>
            </p:nvPr>
          </p:nvSpPr>
          <p:spPr bwMode="auto">
            <a:xfrm>
              <a:off x="2734013" y="2071117"/>
              <a:ext cx="25400" cy="22225"/>
            </a:xfrm>
            <a:prstGeom prst="ellips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52" name="Rectangle 236"/>
            <p:cNvSpPr>
              <a:spLocks noChangeArrowheads="1"/>
            </p:cNvSpPr>
            <p:nvPr>
              <p:custDataLst>
                <p:tags r:id="rId192"/>
              </p:custDataLst>
            </p:nvPr>
          </p:nvSpPr>
          <p:spPr bwMode="auto">
            <a:xfrm>
              <a:off x="2646701" y="1328749"/>
              <a:ext cx="285335" cy="184666"/>
            </a:xfrm>
            <a:prstGeom prst="rect">
              <a:avLst/>
            </a:prstGeom>
            <a:noFill/>
            <a:ln w="9525">
              <a:noFill/>
              <a:miter lim="800000"/>
              <a:headEnd/>
              <a:tailEnd/>
            </a:ln>
          </p:spPr>
          <p:txBody>
            <a:bodyPr wrap="none" lIns="0" tIns="0" rIns="0" bIns="0">
              <a:spAutoFit/>
            </a:bodyPr>
            <a:lstStyle/>
            <a:p>
              <a:r>
                <a:rPr lang="en-US" sz="1200" i="1" dirty="0" smtClean="0">
                  <a:latin typeface="Cambria Math" panose="02040503050406030204" pitchFamily="18" charset="0"/>
                  <a:ea typeface="Cambria Math" panose="02040503050406030204" pitchFamily="18" charset="0"/>
                  <a:cs typeface="Times New Roman"/>
                </a:rPr>
                <a:t>HB1</a:t>
              </a:r>
              <a:endParaRPr lang="en-US" sz="1200" i="1" dirty="0">
                <a:latin typeface="Cambria Math" panose="02040503050406030204" pitchFamily="18" charset="0"/>
                <a:ea typeface="Cambria Math" panose="02040503050406030204" pitchFamily="18" charset="0"/>
                <a:cs typeface="Times New Roman"/>
              </a:endParaRPr>
            </a:p>
          </p:txBody>
        </p:sp>
        <p:sp>
          <p:nvSpPr>
            <p:cNvPr id="53" name="Line 371"/>
            <p:cNvSpPr>
              <a:spLocks noChangeShapeType="1"/>
            </p:cNvSpPr>
            <p:nvPr>
              <p:custDataLst>
                <p:tags r:id="rId193"/>
              </p:custDataLst>
            </p:nvPr>
          </p:nvSpPr>
          <p:spPr bwMode="auto">
            <a:xfrm>
              <a:off x="2539542" y="1953132"/>
              <a:ext cx="143482" cy="0"/>
            </a:xfrm>
            <a:prstGeom prst="line">
              <a:avLst/>
            </a:prstGeom>
            <a:noFill/>
            <a:ln w="9525">
              <a:solidFill>
                <a:schemeClr val="tx1"/>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54" name="Line 372"/>
            <p:cNvSpPr>
              <a:spLocks noChangeShapeType="1"/>
            </p:cNvSpPr>
            <p:nvPr>
              <p:custDataLst>
                <p:tags r:id="rId194"/>
              </p:custDataLst>
            </p:nvPr>
          </p:nvSpPr>
          <p:spPr bwMode="auto">
            <a:xfrm flipH="1">
              <a:off x="2516565" y="2583717"/>
              <a:ext cx="130175" cy="0"/>
            </a:xfrm>
            <a:prstGeom prst="line">
              <a:avLst/>
            </a:prstGeom>
            <a:noFill/>
            <a:ln w="9525">
              <a:solidFill>
                <a:schemeClr val="tx1"/>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55" name="Rectangle 375_______"/>
            <p:cNvSpPr>
              <a:spLocks noChangeArrowheads="1"/>
            </p:cNvSpPr>
            <p:nvPr>
              <p:custDataLst>
                <p:tags r:id="rId195"/>
              </p:custDataLst>
            </p:nvPr>
          </p:nvSpPr>
          <p:spPr bwMode="auto">
            <a:xfrm>
              <a:off x="2235132" y="1804950"/>
              <a:ext cx="254878" cy="184666"/>
            </a:xfrm>
            <a:prstGeom prst="rect">
              <a:avLst/>
            </a:prstGeom>
            <a:noFill/>
            <a:ln w="9525">
              <a:noFill/>
              <a:miter lim="800000"/>
              <a:headEnd/>
              <a:tailEnd/>
            </a:ln>
          </p:spPr>
          <p:txBody>
            <a:bodyPr wrap="none" lIns="0" tIns="0" rIns="0" bIns="0">
              <a:spAutoFit/>
            </a:bodyPr>
            <a:lstStyle/>
            <a:p>
              <a:r>
                <a:rPr lang="en-US" sz="1200" i="1" dirty="0" smtClean="0">
                  <a:latin typeface="Cambria Math" panose="02040503050406030204" pitchFamily="18" charset="0"/>
                  <a:ea typeface="Cambria Math" panose="02040503050406030204" pitchFamily="18" charset="0"/>
                  <a:cs typeface="Times New Roman"/>
                </a:rPr>
                <a:t>S</a:t>
              </a:r>
              <a:r>
                <a:rPr lang="en-US" sz="1200" i="1" baseline="-25000" dirty="0" smtClean="0">
                  <a:latin typeface="Cambria Math" panose="02040503050406030204" pitchFamily="18" charset="0"/>
                  <a:ea typeface="Cambria Math" panose="02040503050406030204" pitchFamily="18" charset="0"/>
                  <a:cs typeface="Times New Roman"/>
                </a:rPr>
                <a:t>HS1</a:t>
              </a:r>
              <a:endParaRPr lang="en-US" sz="1200" i="1" baseline="-25000" dirty="0">
                <a:latin typeface="Cambria Math" panose="02040503050406030204" pitchFamily="18" charset="0"/>
                <a:ea typeface="Cambria Math" panose="02040503050406030204" pitchFamily="18" charset="0"/>
                <a:cs typeface="Times New Roman"/>
              </a:endParaRPr>
            </a:p>
          </p:txBody>
        </p:sp>
        <p:sp>
          <p:nvSpPr>
            <p:cNvPr id="56" name="Rectangle 375_________"/>
            <p:cNvSpPr>
              <a:spLocks noChangeArrowheads="1"/>
            </p:cNvSpPr>
            <p:nvPr>
              <p:custDataLst>
                <p:tags r:id="rId196"/>
              </p:custDataLst>
            </p:nvPr>
          </p:nvSpPr>
          <p:spPr bwMode="auto">
            <a:xfrm>
              <a:off x="2246706" y="2510036"/>
              <a:ext cx="238142" cy="184666"/>
            </a:xfrm>
            <a:prstGeom prst="rect">
              <a:avLst/>
            </a:prstGeom>
            <a:noFill/>
            <a:ln w="9525">
              <a:noFill/>
              <a:miter lim="800000"/>
              <a:headEnd/>
              <a:tailEnd/>
            </a:ln>
          </p:spPr>
          <p:txBody>
            <a:bodyPr wrap="none" lIns="0" tIns="0" rIns="0" bIns="0">
              <a:spAutoFit/>
            </a:bodyPr>
            <a:lstStyle/>
            <a:p>
              <a:r>
                <a:rPr lang="en-US" sz="1200" i="1" dirty="0" smtClean="0">
                  <a:latin typeface="Cambria Math" panose="02040503050406030204" pitchFamily="18" charset="0"/>
                  <a:ea typeface="Cambria Math" panose="02040503050406030204" pitchFamily="18" charset="0"/>
                  <a:cs typeface="Times New Roman"/>
                </a:rPr>
                <a:t>S</a:t>
              </a:r>
              <a:r>
                <a:rPr lang="en-US" sz="1200" i="1" baseline="-25000" dirty="0" smtClean="0">
                  <a:latin typeface="Cambria Math" panose="02040503050406030204" pitchFamily="18" charset="0"/>
                  <a:ea typeface="Cambria Math" panose="02040503050406030204" pitchFamily="18" charset="0"/>
                  <a:cs typeface="Times New Roman"/>
                </a:rPr>
                <a:t>LS1</a:t>
              </a:r>
              <a:endParaRPr lang="en-US" sz="1200" i="1" baseline="-25000" dirty="0">
                <a:latin typeface="Cambria Math" panose="02040503050406030204" pitchFamily="18" charset="0"/>
                <a:ea typeface="Cambria Math" panose="02040503050406030204" pitchFamily="18" charset="0"/>
                <a:cs typeface="Times New Roman"/>
              </a:endParaRPr>
            </a:p>
          </p:txBody>
        </p:sp>
      </p:grpSp>
      <p:grpSp>
        <p:nvGrpSpPr>
          <p:cNvPr id="57" name="Gruppieren 310"/>
          <p:cNvGrpSpPr/>
          <p:nvPr/>
        </p:nvGrpSpPr>
        <p:grpSpPr>
          <a:xfrm>
            <a:off x="5416583" y="1379494"/>
            <a:ext cx="934656" cy="1679139"/>
            <a:chOff x="2683024" y="1334953"/>
            <a:chExt cx="934656" cy="1679139"/>
          </a:xfrm>
        </p:grpSpPr>
        <p:grpSp>
          <p:nvGrpSpPr>
            <p:cNvPr id="58" name="Gruppieren 285"/>
            <p:cNvGrpSpPr/>
            <p:nvPr/>
          </p:nvGrpSpPr>
          <p:grpSpPr>
            <a:xfrm>
              <a:off x="2952560" y="1334953"/>
              <a:ext cx="665120" cy="1679139"/>
              <a:chOff x="2952560" y="1334953"/>
              <a:chExt cx="665120" cy="1679139"/>
            </a:xfrm>
          </p:grpSpPr>
          <p:sp>
            <p:nvSpPr>
              <p:cNvPr id="61" name="Rectangle 367"/>
              <p:cNvSpPr>
                <a:spLocks noChangeArrowheads="1"/>
              </p:cNvSpPr>
              <p:nvPr>
                <p:custDataLst>
                  <p:tags r:id="rId115"/>
                </p:custDataLst>
              </p:nvPr>
            </p:nvSpPr>
            <p:spPr bwMode="auto">
              <a:xfrm>
                <a:off x="3246205" y="1531367"/>
                <a:ext cx="371475" cy="1482725"/>
              </a:xfrm>
              <a:prstGeom prst="rect">
                <a:avLst/>
              </a:prstGeom>
              <a:solidFill>
                <a:srgbClr val="DDDDDD"/>
              </a:solidFill>
              <a:ln w="9525">
                <a:solidFill>
                  <a:schemeClr val="tx1"/>
                </a:solidFill>
                <a:miter lim="800000"/>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62" name="Freeform 124"/>
              <p:cNvSpPr>
                <a:spLocks/>
              </p:cNvSpPr>
              <p:nvPr>
                <p:custDataLst>
                  <p:tags r:id="rId116"/>
                </p:custDataLst>
              </p:nvPr>
            </p:nvSpPr>
            <p:spPr bwMode="auto">
              <a:xfrm>
                <a:off x="3498618" y="1866329"/>
                <a:ext cx="61912" cy="57150"/>
              </a:xfrm>
              <a:custGeom>
                <a:avLst/>
                <a:gdLst>
                  <a:gd name="T0" fmla="*/ 61912 w 47"/>
                  <a:gd name="T1" fmla="*/ 57150 h 47"/>
                  <a:gd name="T2" fmla="*/ 30297 w 47"/>
                  <a:gd name="T3" fmla="*/ 0 h 47"/>
                  <a:gd name="T4" fmla="*/ 0 w 47"/>
                  <a:gd name="T5" fmla="*/ 57150 h 47"/>
                  <a:gd name="T6" fmla="*/ 61912 w 47"/>
                  <a:gd name="T7" fmla="*/ 57150 h 47"/>
                  <a:gd name="T8" fmla="*/ 0 60000 65536"/>
                  <a:gd name="T9" fmla="*/ 0 60000 65536"/>
                  <a:gd name="T10" fmla="*/ 0 60000 65536"/>
                  <a:gd name="T11" fmla="*/ 0 60000 65536"/>
                  <a:gd name="T12" fmla="*/ 0 w 47"/>
                  <a:gd name="T13" fmla="*/ 0 h 47"/>
                  <a:gd name="T14" fmla="*/ 47 w 47"/>
                  <a:gd name="T15" fmla="*/ 47 h 47"/>
                </a:gdLst>
                <a:ahLst/>
                <a:cxnLst>
                  <a:cxn ang="T8">
                    <a:pos x="T0" y="T1"/>
                  </a:cxn>
                  <a:cxn ang="T9">
                    <a:pos x="T2" y="T3"/>
                  </a:cxn>
                  <a:cxn ang="T10">
                    <a:pos x="T4" y="T5"/>
                  </a:cxn>
                  <a:cxn ang="T11">
                    <a:pos x="T6" y="T7"/>
                  </a:cxn>
                </a:cxnLst>
                <a:rect l="T12" t="T13" r="T14" b="T15"/>
                <a:pathLst>
                  <a:path w="47" h="47">
                    <a:moveTo>
                      <a:pt x="47" y="47"/>
                    </a:moveTo>
                    <a:lnTo>
                      <a:pt x="23" y="0"/>
                    </a:lnTo>
                    <a:lnTo>
                      <a:pt x="0" y="47"/>
                    </a:lnTo>
                    <a:lnTo>
                      <a:pt x="47" y="47"/>
                    </a:lnTo>
                    <a:close/>
                  </a:path>
                </a:pathLst>
              </a:custGeom>
              <a:solidFill>
                <a:srgbClr val="FFFFFF"/>
              </a:solidFill>
              <a:ln w="9525">
                <a:solidFill>
                  <a:schemeClr val="tx1"/>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63" name="Freeform 125"/>
              <p:cNvSpPr>
                <a:spLocks/>
              </p:cNvSpPr>
              <p:nvPr>
                <p:custDataLst>
                  <p:tags r:id="rId117"/>
                </p:custDataLst>
              </p:nvPr>
            </p:nvSpPr>
            <p:spPr bwMode="auto">
              <a:xfrm>
                <a:off x="3498618" y="1866329"/>
                <a:ext cx="61912" cy="57150"/>
              </a:xfrm>
              <a:custGeom>
                <a:avLst/>
                <a:gdLst>
                  <a:gd name="T0" fmla="*/ 61912 w 47"/>
                  <a:gd name="T1" fmla="*/ 57150 h 47"/>
                  <a:gd name="T2" fmla="*/ 30297 w 47"/>
                  <a:gd name="T3" fmla="*/ 0 h 47"/>
                  <a:gd name="T4" fmla="*/ 0 w 47"/>
                  <a:gd name="T5" fmla="*/ 57150 h 47"/>
                  <a:gd name="T6" fmla="*/ 61912 w 47"/>
                  <a:gd name="T7" fmla="*/ 57150 h 47"/>
                  <a:gd name="T8" fmla="*/ 0 60000 65536"/>
                  <a:gd name="T9" fmla="*/ 0 60000 65536"/>
                  <a:gd name="T10" fmla="*/ 0 60000 65536"/>
                  <a:gd name="T11" fmla="*/ 0 60000 65536"/>
                  <a:gd name="T12" fmla="*/ 0 w 47"/>
                  <a:gd name="T13" fmla="*/ 0 h 47"/>
                  <a:gd name="T14" fmla="*/ 47 w 47"/>
                  <a:gd name="T15" fmla="*/ 47 h 47"/>
                </a:gdLst>
                <a:ahLst/>
                <a:cxnLst>
                  <a:cxn ang="T8">
                    <a:pos x="T0" y="T1"/>
                  </a:cxn>
                  <a:cxn ang="T9">
                    <a:pos x="T2" y="T3"/>
                  </a:cxn>
                  <a:cxn ang="T10">
                    <a:pos x="T4" y="T5"/>
                  </a:cxn>
                  <a:cxn ang="T11">
                    <a:pos x="T6" y="T7"/>
                  </a:cxn>
                </a:cxnLst>
                <a:rect l="T12" t="T13" r="T14" b="T15"/>
                <a:pathLst>
                  <a:path w="47" h="47">
                    <a:moveTo>
                      <a:pt x="47" y="47"/>
                    </a:moveTo>
                    <a:lnTo>
                      <a:pt x="23" y="0"/>
                    </a:lnTo>
                    <a:lnTo>
                      <a:pt x="0" y="47"/>
                    </a:lnTo>
                    <a:lnTo>
                      <a:pt x="47" y="47"/>
                    </a:lnTo>
                    <a:close/>
                  </a:path>
                </a:pathLst>
              </a:custGeom>
              <a:solidFill>
                <a:schemeClr val="tx1"/>
              </a:solidFill>
              <a:ln w="9525" cap="rnd">
                <a:solidFill>
                  <a:srgbClr val="000000"/>
                </a:solidFill>
                <a:prstDash val="solid"/>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64" name="Line 126"/>
              <p:cNvSpPr>
                <a:spLocks noChangeShapeType="1"/>
              </p:cNvSpPr>
              <p:nvPr>
                <p:custDataLst>
                  <p:tags r:id="rId118"/>
                </p:custDataLst>
              </p:nvPr>
            </p:nvSpPr>
            <p:spPr bwMode="auto">
              <a:xfrm>
                <a:off x="3498618" y="1866329"/>
                <a:ext cx="61912" cy="0"/>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65" name="Line 127"/>
              <p:cNvSpPr>
                <a:spLocks noChangeShapeType="1"/>
              </p:cNvSpPr>
              <p:nvPr>
                <p:custDataLst>
                  <p:tags r:id="rId119"/>
                </p:custDataLst>
              </p:nvPr>
            </p:nvSpPr>
            <p:spPr bwMode="auto">
              <a:xfrm flipV="1">
                <a:off x="3528246" y="1783555"/>
                <a:ext cx="0" cy="228600"/>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66" name="Line 130"/>
              <p:cNvSpPr>
                <a:spLocks noChangeShapeType="1"/>
              </p:cNvSpPr>
              <p:nvPr>
                <p:custDataLst>
                  <p:tags r:id="rId120"/>
                </p:custDataLst>
              </p:nvPr>
            </p:nvSpPr>
            <p:spPr bwMode="auto">
              <a:xfrm>
                <a:off x="3366097" y="1831868"/>
                <a:ext cx="40446" cy="148761"/>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67" name="Line 132"/>
              <p:cNvSpPr>
                <a:spLocks noChangeShapeType="1"/>
              </p:cNvSpPr>
              <p:nvPr>
                <p:custDataLst>
                  <p:tags r:id="rId121"/>
                </p:custDataLst>
              </p:nvPr>
            </p:nvSpPr>
            <p:spPr bwMode="auto">
              <a:xfrm>
                <a:off x="3406543" y="1980629"/>
                <a:ext cx="0" cy="57150"/>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68" name="Line 133"/>
              <p:cNvSpPr>
                <a:spLocks noChangeShapeType="1"/>
              </p:cNvSpPr>
              <p:nvPr>
                <p:custDataLst>
                  <p:tags r:id="rId122"/>
                </p:custDataLst>
              </p:nvPr>
            </p:nvSpPr>
            <p:spPr bwMode="auto">
              <a:xfrm flipV="1">
                <a:off x="3406543" y="1756792"/>
                <a:ext cx="0" cy="52387"/>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69" name="Freeform 134"/>
              <p:cNvSpPr>
                <a:spLocks/>
              </p:cNvSpPr>
              <p:nvPr>
                <p:custDataLst>
                  <p:tags r:id="rId123"/>
                </p:custDataLst>
              </p:nvPr>
            </p:nvSpPr>
            <p:spPr bwMode="auto">
              <a:xfrm>
                <a:off x="3406543" y="1755204"/>
                <a:ext cx="123825" cy="26988"/>
              </a:xfrm>
              <a:custGeom>
                <a:avLst/>
                <a:gdLst>
                  <a:gd name="T0" fmla="*/ 123825 w 93"/>
                  <a:gd name="T1" fmla="*/ 26988 h 22"/>
                  <a:gd name="T2" fmla="*/ 123825 w 93"/>
                  <a:gd name="T3" fmla="*/ 0 h 22"/>
                  <a:gd name="T4" fmla="*/ 0 w 93"/>
                  <a:gd name="T5" fmla="*/ 0 h 22"/>
                  <a:gd name="T6" fmla="*/ 0 60000 65536"/>
                  <a:gd name="T7" fmla="*/ 0 60000 65536"/>
                  <a:gd name="T8" fmla="*/ 0 60000 65536"/>
                  <a:gd name="T9" fmla="*/ 0 w 93"/>
                  <a:gd name="T10" fmla="*/ 0 h 22"/>
                  <a:gd name="T11" fmla="*/ 93 w 93"/>
                  <a:gd name="T12" fmla="*/ 22 h 22"/>
                </a:gdLst>
                <a:ahLst/>
                <a:cxnLst>
                  <a:cxn ang="T6">
                    <a:pos x="T0" y="T1"/>
                  </a:cxn>
                  <a:cxn ang="T7">
                    <a:pos x="T2" y="T3"/>
                  </a:cxn>
                  <a:cxn ang="T8">
                    <a:pos x="T4" y="T5"/>
                  </a:cxn>
                </a:cxnLst>
                <a:rect l="T9" t="T10" r="T11" b="T12"/>
                <a:pathLst>
                  <a:path w="93" h="22">
                    <a:moveTo>
                      <a:pt x="93" y="22"/>
                    </a:moveTo>
                    <a:lnTo>
                      <a:pt x="93" y="0"/>
                    </a:lnTo>
                    <a:lnTo>
                      <a:pt x="0" y="0"/>
                    </a:lnTo>
                  </a:path>
                </a:pathLst>
              </a:custGeom>
              <a:noFill/>
              <a:ln w="9525" cap="rnd">
                <a:solidFill>
                  <a:srgbClr val="000000"/>
                </a:solidFill>
                <a:prstDash val="solid"/>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70" name="Freeform 135"/>
              <p:cNvSpPr>
                <a:spLocks/>
              </p:cNvSpPr>
              <p:nvPr>
                <p:custDataLst>
                  <p:tags r:id="rId124"/>
                </p:custDataLst>
              </p:nvPr>
            </p:nvSpPr>
            <p:spPr bwMode="auto">
              <a:xfrm>
                <a:off x="3406543" y="2009204"/>
                <a:ext cx="123825" cy="28575"/>
              </a:xfrm>
              <a:custGeom>
                <a:avLst/>
                <a:gdLst>
                  <a:gd name="T0" fmla="*/ 0 w 93"/>
                  <a:gd name="T1" fmla="*/ 28575 h 23"/>
                  <a:gd name="T2" fmla="*/ 123825 w 93"/>
                  <a:gd name="T3" fmla="*/ 28575 h 23"/>
                  <a:gd name="T4" fmla="*/ 123825 w 93"/>
                  <a:gd name="T5" fmla="*/ 0 h 23"/>
                  <a:gd name="T6" fmla="*/ 0 60000 65536"/>
                  <a:gd name="T7" fmla="*/ 0 60000 65536"/>
                  <a:gd name="T8" fmla="*/ 0 60000 65536"/>
                  <a:gd name="T9" fmla="*/ 0 w 93"/>
                  <a:gd name="T10" fmla="*/ 0 h 23"/>
                  <a:gd name="T11" fmla="*/ 93 w 93"/>
                  <a:gd name="T12" fmla="*/ 23 h 23"/>
                </a:gdLst>
                <a:ahLst/>
                <a:cxnLst>
                  <a:cxn ang="T6">
                    <a:pos x="T0" y="T1"/>
                  </a:cxn>
                  <a:cxn ang="T7">
                    <a:pos x="T2" y="T3"/>
                  </a:cxn>
                  <a:cxn ang="T8">
                    <a:pos x="T4" y="T5"/>
                  </a:cxn>
                </a:cxnLst>
                <a:rect l="T9" t="T10" r="T11" b="T12"/>
                <a:pathLst>
                  <a:path w="93" h="23">
                    <a:moveTo>
                      <a:pt x="0" y="23"/>
                    </a:moveTo>
                    <a:lnTo>
                      <a:pt x="93" y="23"/>
                    </a:lnTo>
                    <a:lnTo>
                      <a:pt x="93" y="0"/>
                    </a:lnTo>
                  </a:path>
                </a:pathLst>
              </a:custGeom>
              <a:noFill/>
              <a:ln w="9525" cap="rnd">
                <a:solidFill>
                  <a:srgbClr val="000000"/>
                </a:solidFill>
                <a:prstDash val="solid"/>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71" name="Line 136"/>
              <p:cNvSpPr>
                <a:spLocks noChangeShapeType="1"/>
              </p:cNvSpPr>
              <p:nvPr>
                <p:custDataLst>
                  <p:tags r:id="rId125"/>
                </p:custDataLst>
              </p:nvPr>
            </p:nvSpPr>
            <p:spPr bwMode="auto">
              <a:xfrm flipH="1">
                <a:off x="3225870" y="1952054"/>
                <a:ext cx="121816" cy="0"/>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72" name="Freeform 139"/>
              <p:cNvSpPr>
                <a:spLocks/>
              </p:cNvSpPr>
              <p:nvPr>
                <p:custDataLst>
                  <p:tags r:id="rId126"/>
                </p:custDataLst>
              </p:nvPr>
            </p:nvSpPr>
            <p:spPr bwMode="auto">
              <a:xfrm>
                <a:off x="3498618" y="2498154"/>
                <a:ext cx="61912" cy="57150"/>
              </a:xfrm>
              <a:custGeom>
                <a:avLst/>
                <a:gdLst>
                  <a:gd name="T0" fmla="*/ 61912 w 47"/>
                  <a:gd name="T1" fmla="*/ 57150 h 47"/>
                  <a:gd name="T2" fmla="*/ 30297 w 47"/>
                  <a:gd name="T3" fmla="*/ 0 h 47"/>
                  <a:gd name="T4" fmla="*/ 0 w 47"/>
                  <a:gd name="T5" fmla="*/ 57150 h 47"/>
                  <a:gd name="T6" fmla="*/ 61912 w 47"/>
                  <a:gd name="T7" fmla="*/ 57150 h 47"/>
                  <a:gd name="T8" fmla="*/ 0 60000 65536"/>
                  <a:gd name="T9" fmla="*/ 0 60000 65536"/>
                  <a:gd name="T10" fmla="*/ 0 60000 65536"/>
                  <a:gd name="T11" fmla="*/ 0 60000 65536"/>
                  <a:gd name="T12" fmla="*/ 0 w 47"/>
                  <a:gd name="T13" fmla="*/ 0 h 47"/>
                  <a:gd name="T14" fmla="*/ 47 w 47"/>
                  <a:gd name="T15" fmla="*/ 47 h 47"/>
                </a:gdLst>
                <a:ahLst/>
                <a:cxnLst>
                  <a:cxn ang="T8">
                    <a:pos x="T0" y="T1"/>
                  </a:cxn>
                  <a:cxn ang="T9">
                    <a:pos x="T2" y="T3"/>
                  </a:cxn>
                  <a:cxn ang="T10">
                    <a:pos x="T4" y="T5"/>
                  </a:cxn>
                  <a:cxn ang="T11">
                    <a:pos x="T6" y="T7"/>
                  </a:cxn>
                </a:cxnLst>
                <a:rect l="T12" t="T13" r="T14" b="T15"/>
                <a:pathLst>
                  <a:path w="47" h="47">
                    <a:moveTo>
                      <a:pt x="47" y="47"/>
                    </a:moveTo>
                    <a:lnTo>
                      <a:pt x="23" y="0"/>
                    </a:lnTo>
                    <a:lnTo>
                      <a:pt x="0" y="47"/>
                    </a:lnTo>
                    <a:lnTo>
                      <a:pt x="47" y="47"/>
                    </a:lnTo>
                    <a:close/>
                  </a:path>
                </a:pathLst>
              </a:custGeom>
              <a:solidFill>
                <a:srgbClr val="FFFFFF"/>
              </a:solidFill>
              <a:ln w="9525">
                <a:solidFill>
                  <a:schemeClr val="tx1"/>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73" name="Freeform 140"/>
              <p:cNvSpPr>
                <a:spLocks/>
              </p:cNvSpPr>
              <p:nvPr>
                <p:custDataLst>
                  <p:tags r:id="rId127"/>
                </p:custDataLst>
              </p:nvPr>
            </p:nvSpPr>
            <p:spPr bwMode="auto">
              <a:xfrm>
                <a:off x="3498618" y="2498154"/>
                <a:ext cx="61912" cy="57150"/>
              </a:xfrm>
              <a:custGeom>
                <a:avLst/>
                <a:gdLst>
                  <a:gd name="T0" fmla="*/ 61912 w 47"/>
                  <a:gd name="T1" fmla="*/ 57150 h 47"/>
                  <a:gd name="T2" fmla="*/ 30297 w 47"/>
                  <a:gd name="T3" fmla="*/ 0 h 47"/>
                  <a:gd name="T4" fmla="*/ 0 w 47"/>
                  <a:gd name="T5" fmla="*/ 57150 h 47"/>
                  <a:gd name="T6" fmla="*/ 61912 w 47"/>
                  <a:gd name="T7" fmla="*/ 57150 h 47"/>
                  <a:gd name="T8" fmla="*/ 0 60000 65536"/>
                  <a:gd name="T9" fmla="*/ 0 60000 65536"/>
                  <a:gd name="T10" fmla="*/ 0 60000 65536"/>
                  <a:gd name="T11" fmla="*/ 0 60000 65536"/>
                  <a:gd name="T12" fmla="*/ 0 w 47"/>
                  <a:gd name="T13" fmla="*/ 0 h 47"/>
                  <a:gd name="T14" fmla="*/ 47 w 47"/>
                  <a:gd name="T15" fmla="*/ 47 h 47"/>
                </a:gdLst>
                <a:ahLst/>
                <a:cxnLst>
                  <a:cxn ang="T8">
                    <a:pos x="T0" y="T1"/>
                  </a:cxn>
                  <a:cxn ang="T9">
                    <a:pos x="T2" y="T3"/>
                  </a:cxn>
                  <a:cxn ang="T10">
                    <a:pos x="T4" y="T5"/>
                  </a:cxn>
                  <a:cxn ang="T11">
                    <a:pos x="T6" y="T7"/>
                  </a:cxn>
                </a:cxnLst>
                <a:rect l="T12" t="T13" r="T14" b="T15"/>
                <a:pathLst>
                  <a:path w="47" h="47">
                    <a:moveTo>
                      <a:pt x="47" y="47"/>
                    </a:moveTo>
                    <a:lnTo>
                      <a:pt x="23" y="0"/>
                    </a:lnTo>
                    <a:lnTo>
                      <a:pt x="0" y="47"/>
                    </a:lnTo>
                    <a:lnTo>
                      <a:pt x="47" y="47"/>
                    </a:lnTo>
                    <a:close/>
                  </a:path>
                </a:pathLst>
              </a:custGeom>
              <a:solidFill>
                <a:schemeClr val="tx1"/>
              </a:solidFill>
              <a:ln w="9525" cap="rnd">
                <a:solidFill>
                  <a:srgbClr val="000000"/>
                </a:solidFill>
                <a:prstDash val="solid"/>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74" name="Line 141"/>
              <p:cNvSpPr>
                <a:spLocks noChangeShapeType="1"/>
              </p:cNvSpPr>
              <p:nvPr>
                <p:custDataLst>
                  <p:tags r:id="rId128"/>
                </p:custDataLst>
              </p:nvPr>
            </p:nvSpPr>
            <p:spPr bwMode="auto">
              <a:xfrm>
                <a:off x="3498618" y="2498154"/>
                <a:ext cx="61912" cy="0"/>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75" name="Line 142"/>
              <p:cNvSpPr>
                <a:spLocks noChangeShapeType="1"/>
              </p:cNvSpPr>
              <p:nvPr>
                <p:custDataLst>
                  <p:tags r:id="rId129"/>
                </p:custDataLst>
              </p:nvPr>
            </p:nvSpPr>
            <p:spPr bwMode="auto">
              <a:xfrm flipV="1">
                <a:off x="3526182" y="2407280"/>
                <a:ext cx="0" cy="228600"/>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76" name="Line 145"/>
              <p:cNvSpPr>
                <a:spLocks noChangeShapeType="1"/>
              </p:cNvSpPr>
              <p:nvPr>
                <p:custDataLst>
                  <p:tags r:id="rId130"/>
                </p:custDataLst>
              </p:nvPr>
            </p:nvSpPr>
            <p:spPr bwMode="auto">
              <a:xfrm>
                <a:off x="3375302" y="2460902"/>
                <a:ext cx="31241" cy="151552"/>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77" name="Line 147"/>
              <p:cNvSpPr>
                <a:spLocks noChangeShapeType="1"/>
              </p:cNvSpPr>
              <p:nvPr>
                <p:custDataLst>
                  <p:tags r:id="rId131"/>
                </p:custDataLst>
              </p:nvPr>
            </p:nvSpPr>
            <p:spPr bwMode="auto">
              <a:xfrm>
                <a:off x="3406543" y="2612454"/>
                <a:ext cx="0" cy="57150"/>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78" name="Line 148"/>
              <p:cNvSpPr>
                <a:spLocks noChangeShapeType="1"/>
              </p:cNvSpPr>
              <p:nvPr>
                <p:custDataLst>
                  <p:tags r:id="rId132"/>
                </p:custDataLst>
              </p:nvPr>
            </p:nvSpPr>
            <p:spPr bwMode="auto">
              <a:xfrm flipV="1">
                <a:off x="3406543" y="2388617"/>
                <a:ext cx="0" cy="52387"/>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79" name="Freeform 149"/>
              <p:cNvSpPr>
                <a:spLocks/>
              </p:cNvSpPr>
              <p:nvPr>
                <p:custDataLst>
                  <p:tags r:id="rId133"/>
                </p:custDataLst>
              </p:nvPr>
            </p:nvSpPr>
            <p:spPr bwMode="auto">
              <a:xfrm>
                <a:off x="3406543" y="2385442"/>
                <a:ext cx="123825" cy="26987"/>
              </a:xfrm>
              <a:custGeom>
                <a:avLst/>
                <a:gdLst>
                  <a:gd name="T0" fmla="*/ 123825 w 93"/>
                  <a:gd name="T1" fmla="*/ 26987 h 22"/>
                  <a:gd name="T2" fmla="*/ 123825 w 93"/>
                  <a:gd name="T3" fmla="*/ 0 h 22"/>
                  <a:gd name="T4" fmla="*/ 0 w 93"/>
                  <a:gd name="T5" fmla="*/ 0 h 22"/>
                  <a:gd name="T6" fmla="*/ 0 60000 65536"/>
                  <a:gd name="T7" fmla="*/ 0 60000 65536"/>
                  <a:gd name="T8" fmla="*/ 0 60000 65536"/>
                  <a:gd name="T9" fmla="*/ 0 w 93"/>
                  <a:gd name="T10" fmla="*/ 0 h 22"/>
                  <a:gd name="T11" fmla="*/ 93 w 93"/>
                  <a:gd name="T12" fmla="*/ 22 h 22"/>
                </a:gdLst>
                <a:ahLst/>
                <a:cxnLst>
                  <a:cxn ang="T6">
                    <a:pos x="T0" y="T1"/>
                  </a:cxn>
                  <a:cxn ang="T7">
                    <a:pos x="T2" y="T3"/>
                  </a:cxn>
                  <a:cxn ang="T8">
                    <a:pos x="T4" y="T5"/>
                  </a:cxn>
                </a:cxnLst>
                <a:rect l="T9" t="T10" r="T11" b="T12"/>
                <a:pathLst>
                  <a:path w="93" h="22">
                    <a:moveTo>
                      <a:pt x="93" y="22"/>
                    </a:moveTo>
                    <a:lnTo>
                      <a:pt x="93" y="0"/>
                    </a:lnTo>
                    <a:lnTo>
                      <a:pt x="0" y="0"/>
                    </a:lnTo>
                  </a:path>
                </a:pathLst>
              </a:custGeom>
              <a:noFill/>
              <a:ln w="9525" cap="rnd">
                <a:solidFill>
                  <a:srgbClr val="000000"/>
                </a:solidFill>
                <a:prstDash val="solid"/>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80" name="Freeform 150"/>
              <p:cNvSpPr>
                <a:spLocks/>
              </p:cNvSpPr>
              <p:nvPr>
                <p:custDataLst>
                  <p:tags r:id="rId134"/>
                </p:custDataLst>
              </p:nvPr>
            </p:nvSpPr>
            <p:spPr bwMode="auto">
              <a:xfrm>
                <a:off x="3406543" y="2641029"/>
                <a:ext cx="123825" cy="28575"/>
              </a:xfrm>
              <a:custGeom>
                <a:avLst/>
                <a:gdLst>
                  <a:gd name="T0" fmla="*/ 0 w 93"/>
                  <a:gd name="T1" fmla="*/ 28575 h 24"/>
                  <a:gd name="T2" fmla="*/ 123825 w 93"/>
                  <a:gd name="T3" fmla="*/ 28575 h 24"/>
                  <a:gd name="T4" fmla="*/ 123825 w 93"/>
                  <a:gd name="T5" fmla="*/ 0 h 24"/>
                  <a:gd name="T6" fmla="*/ 0 60000 65536"/>
                  <a:gd name="T7" fmla="*/ 0 60000 65536"/>
                  <a:gd name="T8" fmla="*/ 0 60000 65536"/>
                  <a:gd name="T9" fmla="*/ 0 w 93"/>
                  <a:gd name="T10" fmla="*/ 0 h 24"/>
                  <a:gd name="T11" fmla="*/ 93 w 93"/>
                  <a:gd name="T12" fmla="*/ 24 h 24"/>
                </a:gdLst>
                <a:ahLst/>
                <a:cxnLst>
                  <a:cxn ang="T6">
                    <a:pos x="T0" y="T1"/>
                  </a:cxn>
                  <a:cxn ang="T7">
                    <a:pos x="T2" y="T3"/>
                  </a:cxn>
                  <a:cxn ang="T8">
                    <a:pos x="T4" y="T5"/>
                  </a:cxn>
                </a:cxnLst>
                <a:rect l="T9" t="T10" r="T11" b="T12"/>
                <a:pathLst>
                  <a:path w="93" h="24">
                    <a:moveTo>
                      <a:pt x="0" y="24"/>
                    </a:moveTo>
                    <a:lnTo>
                      <a:pt x="93" y="24"/>
                    </a:lnTo>
                    <a:lnTo>
                      <a:pt x="93" y="0"/>
                    </a:lnTo>
                  </a:path>
                </a:pathLst>
              </a:custGeom>
              <a:noFill/>
              <a:ln w="9525" cap="rnd">
                <a:solidFill>
                  <a:srgbClr val="000000"/>
                </a:solidFill>
                <a:prstDash val="solid"/>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81" name="Line 151"/>
              <p:cNvSpPr>
                <a:spLocks noChangeShapeType="1"/>
              </p:cNvSpPr>
              <p:nvPr>
                <p:custDataLst>
                  <p:tags r:id="rId135"/>
                </p:custDataLst>
              </p:nvPr>
            </p:nvSpPr>
            <p:spPr bwMode="auto">
              <a:xfrm flipH="1">
                <a:off x="3223471" y="2583879"/>
                <a:ext cx="151830" cy="0"/>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82" name="Line 185"/>
              <p:cNvSpPr>
                <a:spLocks noChangeShapeType="1"/>
              </p:cNvSpPr>
              <p:nvPr>
                <p:custDataLst>
                  <p:tags r:id="rId136"/>
                </p:custDataLst>
              </p:nvPr>
            </p:nvSpPr>
            <p:spPr bwMode="auto">
              <a:xfrm>
                <a:off x="3406543" y="2039367"/>
                <a:ext cx="0" cy="344487"/>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83" name="Line 188"/>
              <p:cNvSpPr>
                <a:spLocks noChangeShapeType="1"/>
              </p:cNvSpPr>
              <p:nvPr>
                <p:custDataLst>
                  <p:tags r:id="rId137"/>
                </p:custDataLst>
              </p:nvPr>
            </p:nvSpPr>
            <p:spPr bwMode="auto">
              <a:xfrm flipV="1">
                <a:off x="3406543" y="1582167"/>
                <a:ext cx="0" cy="173037"/>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84" name="Line 191"/>
              <p:cNvSpPr>
                <a:spLocks noChangeShapeType="1"/>
              </p:cNvSpPr>
              <p:nvPr>
                <p:custDataLst>
                  <p:tags r:id="rId138"/>
                </p:custDataLst>
              </p:nvPr>
            </p:nvSpPr>
            <p:spPr bwMode="auto">
              <a:xfrm flipV="1">
                <a:off x="3406543" y="2669604"/>
                <a:ext cx="0" cy="171450"/>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85" name="Oval 197"/>
              <p:cNvSpPr>
                <a:spLocks noChangeArrowheads="1"/>
              </p:cNvSpPr>
              <p:nvPr>
                <p:custDataLst>
                  <p:tags r:id="rId139"/>
                </p:custDataLst>
              </p:nvPr>
            </p:nvSpPr>
            <p:spPr bwMode="auto">
              <a:xfrm>
                <a:off x="3393843" y="2829942"/>
                <a:ext cx="25400" cy="23812"/>
              </a:xfrm>
              <a:prstGeom prst="ellipse">
                <a:avLst/>
              </a:prstGeom>
              <a:solidFill>
                <a:srgbClr val="000000"/>
              </a:solidFill>
              <a:ln w="9525">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86" name="Oval 198"/>
              <p:cNvSpPr>
                <a:spLocks noChangeArrowheads="1"/>
              </p:cNvSpPr>
              <p:nvPr>
                <p:custDataLst>
                  <p:tags r:id="rId140"/>
                </p:custDataLst>
              </p:nvPr>
            </p:nvSpPr>
            <p:spPr bwMode="auto">
              <a:xfrm>
                <a:off x="3393843" y="2829942"/>
                <a:ext cx="25400" cy="23812"/>
              </a:xfrm>
              <a:prstGeom prst="ellips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87" name="Oval 201"/>
              <p:cNvSpPr>
                <a:spLocks noChangeArrowheads="1"/>
              </p:cNvSpPr>
              <p:nvPr>
                <p:custDataLst>
                  <p:tags r:id="rId141"/>
                </p:custDataLst>
              </p:nvPr>
            </p:nvSpPr>
            <p:spPr bwMode="auto">
              <a:xfrm>
                <a:off x="3393843" y="1571054"/>
                <a:ext cx="25400" cy="22225"/>
              </a:xfrm>
              <a:prstGeom prst="ellipse">
                <a:avLst/>
              </a:prstGeom>
              <a:solidFill>
                <a:srgbClr val="000000"/>
              </a:solidFill>
              <a:ln w="9525">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88" name="Oval 202"/>
              <p:cNvSpPr>
                <a:spLocks noChangeArrowheads="1"/>
              </p:cNvSpPr>
              <p:nvPr>
                <p:custDataLst>
                  <p:tags r:id="rId142"/>
                </p:custDataLst>
              </p:nvPr>
            </p:nvSpPr>
            <p:spPr bwMode="auto">
              <a:xfrm>
                <a:off x="3393843" y="1571054"/>
                <a:ext cx="25400" cy="22225"/>
              </a:xfrm>
              <a:prstGeom prst="ellips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89" name="Oval 211"/>
              <p:cNvSpPr>
                <a:spLocks noChangeArrowheads="1"/>
              </p:cNvSpPr>
              <p:nvPr>
                <p:custDataLst>
                  <p:tags r:id="rId143"/>
                </p:custDataLst>
              </p:nvPr>
            </p:nvSpPr>
            <p:spPr bwMode="auto">
              <a:xfrm>
                <a:off x="3400193" y="2664842"/>
                <a:ext cx="12700" cy="9525"/>
              </a:xfrm>
              <a:prstGeom prst="ellipse">
                <a:avLst/>
              </a:prstGeom>
              <a:solidFill>
                <a:srgbClr val="000000"/>
              </a:solidFill>
              <a:ln w="9525">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90" name="Oval 212"/>
              <p:cNvSpPr>
                <a:spLocks noChangeArrowheads="1"/>
              </p:cNvSpPr>
              <p:nvPr>
                <p:custDataLst>
                  <p:tags r:id="rId144"/>
                </p:custDataLst>
              </p:nvPr>
            </p:nvSpPr>
            <p:spPr bwMode="auto">
              <a:xfrm>
                <a:off x="3400193" y="2664842"/>
                <a:ext cx="12700" cy="9525"/>
              </a:xfrm>
              <a:prstGeom prst="ellips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91" name="Oval 213"/>
              <p:cNvSpPr>
                <a:spLocks noChangeArrowheads="1"/>
              </p:cNvSpPr>
              <p:nvPr>
                <p:custDataLst>
                  <p:tags r:id="rId145"/>
                </p:custDataLst>
              </p:nvPr>
            </p:nvSpPr>
            <p:spPr bwMode="auto">
              <a:xfrm>
                <a:off x="3400193" y="2380679"/>
                <a:ext cx="12700" cy="11113"/>
              </a:xfrm>
              <a:prstGeom prst="ellipse">
                <a:avLst/>
              </a:prstGeom>
              <a:solidFill>
                <a:srgbClr val="000000"/>
              </a:solidFill>
              <a:ln w="9525">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92" name="Oval 214"/>
              <p:cNvSpPr>
                <a:spLocks noChangeArrowheads="1"/>
              </p:cNvSpPr>
              <p:nvPr>
                <p:custDataLst>
                  <p:tags r:id="rId146"/>
                </p:custDataLst>
              </p:nvPr>
            </p:nvSpPr>
            <p:spPr bwMode="auto">
              <a:xfrm>
                <a:off x="3400193" y="2380679"/>
                <a:ext cx="12700" cy="11113"/>
              </a:xfrm>
              <a:prstGeom prst="ellips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93" name="Oval 215"/>
              <p:cNvSpPr>
                <a:spLocks noChangeArrowheads="1"/>
              </p:cNvSpPr>
              <p:nvPr>
                <p:custDataLst>
                  <p:tags r:id="rId147"/>
                </p:custDataLst>
              </p:nvPr>
            </p:nvSpPr>
            <p:spPr bwMode="auto">
              <a:xfrm>
                <a:off x="3400193" y="2033017"/>
                <a:ext cx="12700" cy="11112"/>
              </a:xfrm>
              <a:prstGeom prst="ellipse">
                <a:avLst/>
              </a:prstGeom>
              <a:solidFill>
                <a:srgbClr val="000000"/>
              </a:solidFill>
              <a:ln w="9525">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94" name="Oval 216"/>
              <p:cNvSpPr>
                <a:spLocks noChangeArrowheads="1"/>
              </p:cNvSpPr>
              <p:nvPr>
                <p:custDataLst>
                  <p:tags r:id="rId148"/>
                </p:custDataLst>
              </p:nvPr>
            </p:nvSpPr>
            <p:spPr bwMode="auto">
              <a:xfrm>
                <a:off x="3400193" y="2033017"/>
                <a:ext cx="12700" cy="11112"/>
              </a:xfrm>
              <a:prstGeom prst="ellips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95" name="Oval 217"/>
              <p:cNvSpPr>
                <a:spLocks noChangeArrowheads="1"/>
              </p:cNvSpPr>
              <p:nvPr>
                <p:custDataLst>
                  <p:tags r:id="rId149"/>
                </p:custDataLst>
              </p:nvPr>
            </p:nvSpPr>
            <p:spPr bwMode="auto">
              <a:xfrm>
                <a:off x="3400193" y="1748854"/>
                <a:ext cx="12700" cy="11113"/>
              </a:xfrm>
              <a:prstGeom prst="ellipse">
                <a:avLst/>
              </a:prstGeom>
              <a:solidFill>
                <a:srgbClr val="000000"/>
              </a:solidFill>
              <a:ln w="9525">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96" name="Oval 218"/>
              <p:cNvSpPr>
                <a:spLocks noChangeArrowheads="1"/>
              </p:cNvSpPr>
              <p:nvPr>
                <p:custDataLst>
                  <p:tags r:id="rId150"/>
                </p:custDataLst>
              </p:nvPr>
            </p:nvSpPr>
            <p:spPr bwMode="auto">
              <a:xfrm>
                <a:off x="3400193" y="1748854"/>
                <a:ext cx="12700" cy="11113"/>
              </a:xfrm>
              <a:prstGeom prst="ellips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97" name="Oval 232"/>
              <p:cNvSpPr>
                <a:spLocks noChangeArrowheads="1"/>
              </p:cNvSpPr>
              <p:nvPr>
                <p:custDataLst>
                  <p:tags r:id="rId151"/>
                </p:custDataLst>
              </p:nvPr>
            </p:nvSpPr>
            <p:spPr bwMode="auto">
              <a:xfrm>
                <a:off x="3393843" y="2201292"/>
                <a:ext cx="25400" cy="22225"/>
              </a:xfrm>
              <a:prstGeom prst="ellipse">
                <a:avLst/>
              </a:prstGeom>
              <a:solidFill>
                <a:srgbClr val="000000"/>
              </a:solidFill>
              <a:ln w="9525">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98" name="Oval 233"/>
              <p:cNvSpPr>
                <a:spLocks noChangeArrowheads="1"/>
              </p:cNvSpPr>
              <p:nvPr>
                <p:custDataLst>
                  <p:tags r:id="rId152"/>
                </p:custDataLst>
              </p:nvPr>
            </p:nvSpPr>
            <p:spPr bwMode="auto">
              <a:xfrm>
                <a:off x="3393843" y="2201292"/>
                <a:ext cx="25400" cy="22225"/>
              </a:xfrm>
              <a:prstGeom prst="ellips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99" name="Rectangle 240"/>
              <p:cNvSpPr>
                <a:spLocks noChangeArrowheads="1"/>
              </p:cNvSpPr>
              <p:nvPr>
                <p:custDataLst>
                  <p:tags r:id="rId153"/>
                </p:custDataLst>
              </p:nvPr>
            </p:nvSpPr>
            <p:spPr bwMode="auto">
              <a:xfrm>
                <a:off x="3300180" y="1334953"/>
                <a:ext cx="285335" cy="184666"/>
              </a:xfrm>
              <a:prstGeom prst="rect">
                <a:avLst/>
              </a:prstGeom>
              <a:noFill/>
              <a:ln w="9525">
                <a:noFill/>
                <a:miter lim="800000"/>
                <a:headEnd/>
                <a:tailEnd/>
              </a:ln>
            </p:spPr>
            <p:txBody>
              <a:bodyPr wrap="none" lIns="0" tIns="0" rIns="0" bIns="0">
                <a:spAutoFit/>
              </a:bodyPr>
              <a:lstStyle/>
              <a:p>
                <a:r>
                  <a:rPr lang="en-US" sz="1200" i="1" dirty="0" smtClean="0">
                    <a:latin typeface="Cambria Math" panose="02040503050406030204" pitchFamily="18" charset="0"/>
                    <a:ea typeface="Cambria Math" panose="02040503050406030204" pitchFamily="18" charset="0"/>
                    <a:cs typeface="Times New Roman"/>
                  </a:rPr>
                  <a:t>HB2</a:t>
                </a:r>
                <a:endParaRPr lang="en-US" sz="1200" i="1" dirty="0">
                  <a:latin typeface="Cambria Math" panose="02040503050406030204" pitchFamily="18" charset="0"/>
                  <a:ea typeface="Cambria Math" panose="02040503050406030204" pitchFamily="18" charset="0"/>
                  <a:cs typeface="Times New Roman"/>
                </a:endParaRPr>
              </a:p>
            </p:txBody>
          </p:sp>
          <p:sp>
            <p:nvSpPr>
              <p:cNvPr id="100" name="Rectangle 375________"/>
              <p:cNvSpPr>
                <a:spLocks noChangeArrowheads="1"/>
              </p:cNvSpPr>
              <p:nvPr>
                <p:custDataLst>
                  <p:tags r:id="rId154"/>
                </p:custDataLst>
              </p:nvPr>
            </p:nvSpPr>
            <p:spPr bwMode="auto">
              <a:xfrm>
                <a:off x="2952560" y="1861964"/>
                <a:ext cx="254878" cy="184666"/>
              </a:xfrm>
              <a:prstGeom prst="rect">
                <a:avLst/>
              </a:prstGeom>
              <a:noFill/>
              <a:ln w="9525">
                <a:noFill/>
                <a:miter lim="800000"/>
                <a:headEnd/>
                <a:tailEnd/>
              </a:ln>
            </p:spPr>
            <p:txBody>
              <a:bodyPr wrap="none" lIns="0" tIns="0" rIns="0" bIns="0">
                <a:spAutoFit/>
              </a:bodyPr>
              <a:lstStyle/>
              <a:p>
                <a:r>
                  <a:rPr lang="en-US" sz="1200" i="1" dirty="0" smtClean="0">
                    <a:latin typeface="Cambria Math" panose="02040503050406030204" pitchFamily="18" charset="0"/>
                    <a:ea typeface="Cambria Math" panose="02040503050406030204" pitchFamily="18" charset="0"/>
                    <a:cs typeface="Times New Roman"/>
                  </a:rPr>
                  <a:t>S</a:t>
                </a:r>
                <a:r>
                  <a:rPr lang="en-US" sz="1200" i="1" baseline="-25000" dirty="0" smtClean="0">
                    <a:latin typeface="Cambria Math" panose="02040503050406030204" pitchFamily="18" charset="0"/>
                    <a:ea typeface="Cambria Math" panose="02040503050406030204" pitchFamily="18" charset="0"/>
                    <a:cs typeface="Times New Roman"/>
                  </a:rPr>
                  <a:t>HS2</a:t>
                </a:r>
                <a:endParaRPr lang="en-US" sz="1200" i="1" baseline="-25000" dirty="0">
                  <a:latin typeface="Cambria Math" panose="02040503050406030204" pitchFamily="18" charset="0"/>
                  <a:ea typeface="Cambria Math" panose="02040503050406030204" pitchFamily="18" charset="0"/>
                  <a:cs typeface="Times New Roman"/>
                </a:endParaRPr>
              </a:p>
            </p:txBody>
          </p:sp>
          <p:sp>
            <p:nvSpPr>
              <p:cNvPr id="101" name="Rectangle 375___________"/>
              <p:cNvSpPr>
                <a:spLocks noChangeArrowheads="1"/>
              </p:cNvSpPr>
              <p:nvPr>
                <p:custDataLst>
                  <p:tags r:id="rId155"/>
                </p:custDataLst>
              </p:nvPr>
            </p:nvSpPr>
            <p:spPr bwMode="auto">
              <a:xfrm>
                <a:off x="2962312" y="2510036"/>
                <a:ext cx="238142" cy="184666"/>
              </a:xfrm>
              <a:prstGeom prst="rect">
                <a:avLst/>
              </a:prstGeom>
              <a:noFill/>
              <a:ln w="9525">
                <a:noFill/>
                <a:miter lim="800000"/>
                <a:headEnd/>
                <a:tailEnd/>
              </a:ln>
            </p:spPr>
            <p:txBody>
              <a:bodyPr wrap="none" lIns="0" tIns="0" rIns="0" bIns="0">
                <a:spAutoFit/>
              </a:bodyPr>
              <a:lstStyle/>
              <a:p>
                <a:r>
                  <a:rPr lang="en-US" sz="1200" i="1" dirty="0" smtClean="0">
                    <a:latin typeface="Cambria Math" panose="02040503050406030204" pitchFamily="18" charset="0"/>
                    <a:ea typeface="Cambria Math" panose="02040503050406030204" pitchFamily="18" charset="0"/>
                    <a:cs typeface="Times New Roman"/>
                  </a:rPr>
                  <a:t>S</a:t>
                </a:r>
                <a:r>
                  <a:rPr lang="en-US" sz="1200" i="1" baseline="-25000" dirty="0" smtClean="0">
                    <a:latin typeface="Cambria Math" panose="02040503050406030204" pitchFamily="18" charset="0"/>
                    <a:ea typeface="Cambria Math" panose="02040503050406030204" pitchFamily="18" charset="0"/>
                    <a:cs typeface="Times New Roman"/>
                  </a:rPr>
                  <a:t>LS2</a:t>
                </a:r>
                <a:endParaRPr lang="en-US" sz="1200" i="1" baseline="-25000" dirty="0">
                  <a:latin typeface="Cambria Math" panose="02040503050406030204" pitchFamily="18" charset="0"/>
                  <a:ea typeface="Cambria Math" panose="02040503050406030204" pitchFamily="18" charset="0"/>
                  <a:cs typeface="Times New Roman"/>
                </a:endParaRPr>
              </a:p>
            </p:txBody>
          </p:sp>
        </p:grpSp>
        <p:sp>
          <p:nvSpPr>
            <p:cNvPr id="59" name="Line 251"/>
            <p:cNvSpPr>
              <a:spLocks noChangeShapeType="1"/>
            </p:cNvSpPr>
            <p:nvPr>
              <p:custDataLst>
                <p:tags r:id="rId113"/>
              </p:custDataLst>
            </p:nvPr>
          </p:nvSpPr>
          <p:spPr bwMode="auto">
            <a:xfrm flipH="1" flipV="1">
              <a:off x="2683024" y="1583458"/>
              <a:ext cx="720082" cy="0"/>
            </a:xfrm>
            <a:prstGeom prst="line">
              <a:avLst/>
            </a:prstGeom>
            <a:noFill/>
            <a:ln w="9525">
              <a:solidFill>
                <a:schemeClr val="tx1"/>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60" name="Line 252"/>
            <p:cNvSpPr>
              <a:spLocks noChangeShapeType="1"/>
            </p:cNvSpPr>
            <p:nvPr>
              <p:custDataLst>
                <p:tags r:id="rId114"/>
              </p:custDataLst>
            </p:nvPr>
          </p:nvSpPr>
          <p:spPr bwMode="auto">
            <a:xfrm flipH="1" flipV="1">
              <a:off x="2755032" y="2841498"/>
              <a:ext cx="648074" cy="0"/>
            </a:xfrm>
            <a:prstGeom prst="line">
              <a:avLst/>
            </a:prstGeom>
            <a:noFill/>
            <a:ln w="9525">
              <a:solidFill>
                <a:schemeClr val="tx1"/>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grpSp>
      <p:grpSp>
        <p:nvGrpSpPr>
          <p:cNvPr id="102" name="Gruppieren 311"/>
          <p:cNvGrpSpPr/>
          <p:nvPr/>
        </p:nvGrpSpPr>
        <p:grpSpPr>
          <a:xfrm>
            <a:off x="6136663" y="1373436"/>
            <a:ext cx="949142" cy="1685197"/>
            <a:chOff x="3403104" y="1328895"/>
            <a:chExt cx="949142" cy="1685197"/>
          </a:xfrm>
        </p:grpSpPr>
        <p:grpSp>
          <p:nvGrpSpPr>
            <p:cNvPr id="103" name="Gruppieren 282"/>
            <p:cNvGrpSpPr/>
            <p:nvPr/>
          </p:nvGrpSpPr>
          <p:grpSpPr>
            <a:xfrm>
              <a:off x="3674493" y="1328895"/>
              <a:ext cx="677753" cy="1685197"/>
              <a:chOff x="3674493" y="1328895"/>
              <a:chExt cx="677753" cy="1685197"/>
            </a:xfrm>
          </p:grpSpPr>
          <p:sp>
            <p:nvSpPr>
              <p:cNvPr id="106" name="Rectangle 370"/>
              <p:cNvSpPr>
                <a:spLocks noChangeArrowheads="1"/>
              </p:cNvSpPr>
              <p:nvPr>
                <p:custDataLst>
                  <p:tags r:id="rId75"/>
                </p:custDataLst>
              </p:nvPr>
            </p:nvSpPr>
            <p:spPr bwMode="auto">
              <a:xfrm>
                <a:off x="3980771" y="1531367"/>
                <a:ext cx="371475" cy="1482725"/>
              </a:xfrm>
              <a:prstGeom prst="rect">
                <a:avLst/>
              </a:prstGeom>
              <a:solidFill>
                <a:srgbClr val="DDDDDD"/>
              </a:solidFill>
              <a:ln w="9525">
                <a:solidFill>
                  <a:schemeClr val="tx1"/>
                </a:solidFill>
                <a:miter lim="800000"/>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07" name="Freeform 154"/>
              <p:cNvSpPr>
                <a:spLocks/>
              </p:cNvSpPr>
              <p:nvPr>
                <p:custDataLst>
                  <p:tags r:id="rId76"/>
                </p:custDataLst>
              </p:nvPr>
            </p:nvSpPr>
            <p:spPr bwMode="auto">
              <a:xfrm>
                <a:off x="4223659" y="1866329"/>
                <a:ext cx="60325" cy="57150"/>
              </a:xfrm>
              <a:custGeom>
                <a:avLst/>
                <a:gdLst>
                  <a:gd name="T0" fmla="*/ 60325 w 46"/>
                  <a:gd name="T1" fmla="*/ 57150 h 47"/>
                  <a:gd name="T2" fmla="*/ 30163 w 46"/>
                  <a:gd name="T3" fmla="*/ 0 h 47"/>
                  <a:gd name="T4" fmla="*/ 0 w 46"/>
                  <a:gd name="T5" fmla="*/ 57150 h 47"/>
                  <a:gd name="T6" fmla="*/ 60325 w 46"/>
                  <a:gd name="T7" fmla="*/ 57150 h 47"/>
                  <a:gd name="T8" fmla="*/ 0 60000 65536"/>
                  <a:gd name="T9" fmla="*/ 0 60000 65536"/>
                  <a:gd name="T10" fmla="*/ 0 60000 65536"/>
                  <a:gd name="T11" fmla="*/ 0 60000 65536"/>
                  <a:gd name="T12" fmla="*/ 0 w 46"/>
                  <a:gd name="T13" fmla="*/ 0 h 47"/>
                  <a:gd name="T14" fmla="*/ 46 w 46"/>
                  <a:gd name="T15" fmla="*/ 47 h 47"/>
                </a:gdLst>
                <a:ahLst/>
                <a:cxnLst>
                  <a:cxn ang="T8">
                    <a:pos x="T0" y="T1"/>
                  </a:cxn>
                  <a:cxn ang="T9">
                    <a:pos x="T2" y="T3"/>
                  </a:cxn>
                  <a:cxn ang="T10">
                    <a:pos x="T4" y="T5"/>
                  </a:cxn>
                  <a:cxn ang="T11">
                    <a:pos x="T6" y="T7"/>
                  </a:cxn>
                </a:cxnLst>
                <a:rect l="T12" t="T13" r="T14" b="T15"/>
                <a:pathLst>
                  <a:path w="46" h="47">
                    <a:moveTo>
                      <a:pt x="46" y="47"/>
                    </a:moveTo>
                    <a:lnTo>
                      <a:pt x="23" y="0"/>
                    </a:lnTo>
                    <a:lnTo>
                      <a:pt x="0" y="47"/>
                    </a:lnTo>
                    <a:lnTo>
                      <a:pt x="46" y="47"/>
                    </a:lnTo>
                    <a:close/>
                  </a:path>
                </a:pathLst>
              </a:custGeom>
              <a:solidFill>
                <a:srgbClr val="FFFFFF"/>
              </a:solidFill>
              <a:ln w="9525">
                <a:solidFill>
                  <a:schemeClr val="tx1"/>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08" name="Freeform 155"/>
              <p:cNvSpPr>
                <a:spLocks/>
              </p:cNvSpPr>
              <p:nvPr>
                <p:custDataLst>
                  <p:tags r:id="rId77"/>
                </p:custDataLst>
              </p:nvPr>
            </p:nvSpPr>
            <p:spPr bwMode="auto">
              <a:xfrm>
                <a:off x="4223659" y="1866329"/>
                <a:ext cx="60325" cy="57150"/>
              </a:xfrm>
              <a:custGeom>
                <a:avLst/>
                <a:gdLst>
                  <a:gd name="T0" fmla="*/ 60325 w 46"/>
                  <a:gd name="T1" fmla="*/ 57150 h 47"/>
                  <a:gd name="T2" fmla="*/ 30163 w 46"/>
                  <a:gd name="T3" fmla="*/ 0 h 47"/>
                  <a:gd name="T4" fmla="*/ 0 w 46"/>
                  <a:gd name="T5" fmla="*/ 57150 h 47"/>
                  <a:gd name="T6" fmla="*/ 60325 w 46"/>
                  <a:gd name="T7" fmla="*/ 57150 h 47"/>
                  <a:gd name="T8" fmla="*/ 0 60000 65536"/>
                  <a:gd name="T9" fmla="*/ 0 60000 65536"/>
                  <a:gd name="T10" fmla="*/ 0 60000 65536"/>
                  <a:gd name="T11" fmla="*/ 0 60000 65536"/>
                  <a:gd name="T12" fmla="*/ 0 w 46"/>
                  <a:gd name="T13" fmla="*/ 0 h 47"/>
                  <a:gd name="T14" fmla="*/ 46 w 46"/>
                  <a:gd name="T15" fmla="*/ 47 h 47"/>
                </a:gdLst>
                <a:ahLst/>
                <a:cxnLst>
                  <a:cxn ang="T8">
                    <a:pos x="T0" y="T1"/>
                  </a:cxn>
                  <a:cxn ang="T9">
                    <a:pos x="T2" y="T3"/>
                  </a:cxn>
                  <a:cxn ang="T10">
                    <a:pos x="T4" y="T5"/>
                  </a:cxn>
                  <a:cxn ang="T11">
                    <a:pos x="T6" y="T7"/>
                  </a:cxn>
                </a:cxnLst>
                <a:rect l="T12" t="T13" r="T14" b="T15"/>
                <a:pathLst>
                  <a:path w="46" h="47">
                    <a:moveTo>
                      <a:pt x="46" y="47"/>
                    </a:moveTo>
                    <a:lnTo>
                      <a:pt x="23" y="0"/>
                    </a:lnTo>
                    <a:lnTo>
                      <a:pt x="0" y="47"/>
                    </a:lnTo>
                    <a:lnTo>
                      <a:pt x="46" y="47"/>
                    </a:lnTo>
                    <a:close/>
                  </a:path>
                </a:pathLst>
              </a:custGeom>
              <a:solidFill>
                <a:schemeClr val="tx1"/>
              </a:solidFill>
              <a:ln w="9525" cap="rnd">
                <a:solidFill>
                  <a:srgbClr val="000000"/>
                </a:solidFill>
                <a:prstDash val="solid"/>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09" name="Line 156"/>
              <p:cNvSpPr>
                <a:spLocks noChangeShapeType="1"/>
              </p:cNvSpPr>
              <p:nvPr>
                <p:custDataLst>
                  <p:tags r:id="rId78"/>
                </p:custDataLst>
              </p:nvPr>
            </p:nvSpPr>
            <p:spPr bwMode="auto">
              <a:xfrm>
                <a:off x="4223659" y="1866329"/>
                <a:ext cx="60325" cy="0"/>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10" name="Line 157"/>
              <p:cNvSpPr>
                <a:spLocks noChangeShapeType="1"/>
              </p:cNvSpPr>
              <p:nvPr>
                <p:custDataLst>
                  <p:tags r:id="rId79"/>
                </p:custDataLst>
              </p:nvPr>
            </p:nvSpPr>
            <p:spPr bwMode="auto">
              <a:xfrm flipV="1">
                <a:off x="4255305" y="1783555"/>
                <a:ext cx="0" cy="228600"/>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11" name="Line 160"/>
              <p:cNvSpPr>
                <a:spLocks noChangeShapeType="1"/>
              </p:cNvSpPr>
              <p:nvPr>
                <p:custDataLst>
                  <p:tags r:id="rId80"/>
                </p:custDataLst>
              </p:nvPr>
            </p:nvSpPr>
            <p:spPr bwMode="auto">
              <a:xfrm>
                <a:off x="4099458" y="1813458"/>
                <a:ext cx="30538" cy="167171"/>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12" name="Line 162"/>
              <p:cNvSpPr>
                <a:spLocks noChangeShapeType="1"/>
              </p:cNvSpPr>
              <p:nvPr>
                <p:custDataLst>
                  <p:tags r:id="rId81"/>
                </p:custDataLst>
              </p:nvPr>
            </p:nvSpPr>
            <p:spPr bwMode="auto">
              <a:xfrm>
                <a:off x="4129996" y="1980629"/>
                <a:ext cx="0" cy="57150"/>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13" name="Line 163"/>
              <p:cNvSpPr>
                <a:spLocks noChangeShapeType="1"/>
              </p:cNvSpPr>
              <p:nvPr>
                <p:custDataLst>
                  <p:tags r:id="rId82"/>
                </p:custDataLst>
              </p:nvPr>
            </p:nvSpPr>
            <p:spPr bwMode="auto">
              <a:xfrm flipV="1">
                <a:off x="4129996" y="1756792"/>
                <a:ext cx="0" cy="52387"/>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14" name="Freeform 164"/>
              <p:cNvSpPr>
                <a:spLocks/>
              </p:cNvSpPr>
              <p:nvPr>
                <p:custDataLst>
                  <p:tags r:id="rId83"/>
                </p:custDataLst>
              </p:nvPr>
            </p:nvSpPr>
            <p:spPr bwMode="auto">
              <a:xfrm>
                <a:off x="4129996" y="1755204"/>
                <a:ext cx="123825" cy="26988"/>
              </a:xfrm>
              <a:custGeom>
                <a:avLst/>
                <a:gdLst>
                  <a:gd name="T0" fmla="*/ 123825 w 94"/>
                  <a:gd name="T1" fmla="*/ 26988 h 22"/>
                  <a:gd name="T2" fmla="*/ 123825 w 94"/>
                  <a:gd name="T3" fmla="*/ 0 h 22"/>
                  <a:gd name="T4" fmla="*/ 0 w 94"/>
                  <a:gd name="T5" fmla="*/ 0 h 22"/>
                  <a:gd name="T6" fmla="*/ 0 60000 65536"/>
                  <a:gd name="T7" fmla="*/ 0 60000 65536"/>
                  <a:gd name="T8" fmla="*/ 0 60000 65536"/>
                  <a:gd name="T9" fmla="*/ 0 w 94"/>
                  <a:gd name="T10" fmla="*/ 0 h 22"/>
                  <a:gd name="T11" fmla="*/ 94 w 94"/>
                  <a:gd name="T12" fmla="*/ 22 h 22"/>
                </a:gdLst>
                <a:ahLst/>
                <a:cxnLst>
                  <a:cxn ang="T6">
                    <a:pos x="T0" y="T1"/>
                  </a:cxn>
                  <a:cxn ang="T7">
                    <a:pos x="T2" y="T3"/>
                  </a:cxn>
                  <a:cxn ang="T8">
                    <a:pos x="T4" y="T5"/>
                  </a:cxn>
                </a:cxnLst>
                <a:rect l="T9" t="T10" r="T11" b="T12"/>
                <a:pathLst>
                  <a:path w="94" h="22">
                    <a:moveTo>
                      <a:pt x="94" y="22"/>
                    </a:moveTo>
                    <a:lnTo>
                      <a:pt x="94" y="0"/>
                    </a:lnTo>
                    <a:lnTo>
                      <a:pt x="0" y="0"/>
                    </a:lnTo>
                  </a:path>
                </a:pathLst>
              </a:custGeom>
              <a:noFill/>
              <a:ln w="9525" cap="rnd">
                <a:solidFill>
                  <a:srgbClr val="000000"/>
                </a:solidFill>
                <a:prstDash val="solid"/>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15" name="Freeform 165"/>
              <p:cNvSpPr>
                <a:spLocks/>
              </p:cNvSpPr>
              <p:nvPr>
                <p:custDataLst>
                  <p:tags r:id="rId84"/>
                </p:custDataLst>
              </p:nvPr>
            </p:nvSpPr>
            <p:spPr bwMode="auto">
              <a:xfrm>
                <a:off x="4129996" y="2009204"/>
                <a:ext cx="123825" cy="28575"/>
              </a:xfrm>
              <a:custGeom>
                <a:avLst/>
                <a:gdLst>
                  <a:gd name="T0" fmla="*/ 0 w 94"/>
                  <a:gd name="T1" fmla="*/ 28575 h 23"/>
                  <a:gd name="T2" fmla="*/ 123825 w 94"/>
                  <a:gd name="T3" fmla="*/ 28575 h 23"/>
                  <a:gd name="T4" fmla="*/ 123825 w 94"/>
                  <a:gd name="T5" fmla="*/ 0 h 23"/>
                  <a:gd name="T6" fmla="*/ 0 60000 65536"/>
                  <a:gd name="T7" fmla="*/ 0 60000 65536"/>
                  <a:gd name="T8" fmla="*/ 0 60000 65536"/>
                  <a:gd name="T9" fmla="*/ 0 w 94"/>
                  <a:gd name="T10" fmla="*/ 0 h 23"/>
                  <a:gd name="T11" fmla="*/ 94 w 94"/>
                  <a:gd name="T12" fmla="*/ 23 h 23"/>
                </a:gdLst>
                <a:ahLst/>
                <a:cxnLst>
                  <a:cxn ang="T6">
                    <a:pos x="T0" y="T1"/>
                  </a:cxn>
                  <a:cxn ang="T7">
                    <a:pos x="T2" y="T3"/>
                  </a:cxn>
                  <a:cxn ang="T8">
                    <a:pos x="T4" y="T5"/>
                  </a:cxn>
                </a:cxnLst>
                <a:rect l="T9" t="T10" r="T11" b="T12"/>
                <a:pathLst>
                  <a:path w="94" h="23">
                    <a:moveTo>
                      <a:pt x="0" y="23"/>
                    </a:moveTo>
                    <a:lnTo>
                      <a:pt x="94" y="23"/>
                    </a:lnTo>
                    <a:lnTo>
                      <a:pt x="94" y="0"/>
                    </a:lnTo>
                  </a:path>
                </a:pathLst>
              </a:custGeom>
              <a:noFill/>
              <a:ln w="9525" cap="rnd">
                <a:solidFill>
                  <a:srgbClr val="000000"/>
                </a:solidFill>
                <a:prstDash val="solid"/>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16" name="Line 166"/>
              <p:cNvSpPr>
                <a:spLocks noChangeShapeType="1"/>
              </p:cNvSpPr>
              <p:nvPr>
                <p:custDataLst>
                  <p:tags r:id="rId85"/>
                </p:custDataLst>
              </p:nvPr>
            </p:nvSpPr>
            <p:spPr bwMode="auto">
              <a:xfrm flipH="1">
                <a:off x="3963045" y="1952054"/>
                <a:ext cx="118002" cy="0"/>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17" name="Freeform 169"/>
              <p:cNvSpPr>
                <a:spLocks/>
              </p:cNvSpPr>
              <p:nvPr>
                <p:custDataLst>
                  <p:tags r:id="rId86"/>
                </p:custDataLst>
              </p:nvPr>
            </p:nvSpPr>
            <p:spPr bwMode="auto">
              <a:xfrm>
                <a:off x="4223659" y="2498154"/>
                <a:ext cx="60325" cy="57150"/>
              </a:xfrm>
              <a:custGeom>
                <a:avLst/>
                <a:gdLst>
                  <a:gd name="T0" fmla="*/ 60325 w 46"/>
                  <a:gd name="T1" fmla="*/ 57150 h 47"/>
                  <a:gd name="T2" fmla="*/ 30163 w 46"/>
                  <a:gd name="T3" fmla="*/ 0 h 47"/>
                  <a:gd name="T4" fmla="*/ 0 w 46"/>
                  <a:gd name="T5" fmla="*/ 57150 h 47"/>
                  <a:gd name="T6" fmla="*/ 60325 w 46"/>
                  <a:gd name="T7" fmla="*/ 57150 h 47"/>
                  <a:gd name="T8" fmla="*/ 0 60000 65536"/>
                  <a:gd name="T9" fmla="*/ 0 60000 65536"/>
                  <a:gd name="T10" fmla="*/ 0 60000 65536"/>
                  <a:gd name="T11" fmla="*/ 0 60000 65536"/>
                  <a:gd name="T12" fmla="*/ 0 w 46"/>
                  <a:gd name="T13" fmla="*/ 0 h 47"/>
                  <a:gd name="T14" fmla="*/ 46 w 46"/>
                  <a:gd name="T15" fmla="*/ 47 h 47"/>
                </a:gdLst>
                <a:ahLst/>
                <a:cxnLst>
                  <a:cxn ang="T8">
                    <a:pos x="T0" y="T1"/>
                  </a:cxn>
                  <a:cxn ang="T9">
                    <a:pos x="T2" y="T3"/>
                  </a:cxn>
                  <a:cxn ang="T10">
                    <a:pos x="T4" y="T5"/>
                  </a:cxn>
                  <a:cxn ang="T11">
                    <a:pos x="T6" y="T7"/>
                  </a:cxn>
                </a:cxnLst>
                <a:rect l="T12" t="T13" r="T14" b="T15"/>
                <a:pathLst>
                  <a:path w="46" h="47">
                    <a:moveTo>
                      <a:pt x="46" y="47"/>
                    </a:moveTo>
                    <a:lnTo>
                      <a:pt x="23" y="0"/>
                    </a:lnTo>
                    <a:lnTo>
                      <a:pt x="0" y="47"/>
                    </a:lnTo>
                    <a:lnTo>
                      <a:pt x="46" y="47"/>
                    </a:lnTo>
                    <a:close/>
                  </a:path>
                </a:pathLst>
              </a:custGeom>
              <a:solidFill>
                <a:srgbClr val="FFFFFF"/>
              </a:solidFill>
              <a:ln w="9525">
                <a:solidFill>
                  <a:schemeClr val="tx1"/>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18" name="Freeform 170"/>
              <p:cNvSpPr>
                <a:spLocks/>
              </p:cNvSpPr>
              <p:nvPr>
                <p:custDataLst>
                  <p:tags r:id="rId87"/>
                </p:custDataLst>
              </p:nvPr>
            </p:nvSpPr>
            <p:spPr bwMode="auto">
              <a:xfrm>
                <a:off x="4223659" y="2498154"/>
                <a:ext cx="60325" cy="57150"/>
              </a:xfrm>
              <a:custGeom>
                <a:avLst/>
                <a:gdLst>
                  <a:gd name="T0" fmla="*/ 60325 w 46"/>
                  <a:gd name="T1" fmla="*/ 57150 h 47"/>
                  <a:gd name="T2" fmla="*/ 30163 w 46"/>
                  <a:gd name="T3" fmla="*/ 0 h 47"/>
                  <a:gd name="T4" fmla="*/ 0 w 46"/>
                  <a:gd name="T5" fmla="*/ 57150 h 47"/>
                  <a:gd name="T6" fmla="*/ 60325 w 46"/>
                  <a:gd name="T7" fmla="*/ 57150 h 47"/>
                  <a:gd name="T8" fmla="*/ 0 60000 65536"/>
                  <a:gd name="T9" fmla="*/ 0 60000 65536"/>
                  <a:gd name="T10" fmla="*/ 0 60000 65536"/>
                  <a:gd name="T11" fmla="*/ 0 60000 65536"/>
                  <a:gd name="T12" fmla="*/ 0 w 46"/>
                  <a:gd name="T13" fmla="*/ 0 h 47"/>
                  <a:gd name="T14" fmla="*/ 46 w 46"/>
                  <a:gd name="T15" fmla="*/ 47 h 47"/>
                </a:gdLst>
                <a:ahLst/>
                <a:cxnLst>
                  <a:cxn ang="T8">
                    <a:pos x="T0" y="T1"/>
                  </a:cxn>
                  <a:cxn ang="T9">
                    <a:pos x="T2" y="T3"/>
                  </a:cxn>
                  <a:cxn ang="T10">
                    <a:pos x="T4" y="T5"/>
                  </a:cxn>
                  <a:cxn ang="T11">
                    <a:pos x="T6" y="T7"/>
                  </a:cxn>
                </a:cxnLst>
                <a:rect l="T12" t="T13" r="T14" b="T15"/>
                <a:pathLst>
                  <a:path w="46" h="47">
                    <a:moveTo>
                      <a:pt x="46" y="47"/>
                    </a:moveTo>
                    <a:lnTo>
                      <a:pt x="23" y="0"/>
                    </a:lnTo>
                    <a:lnTo>
                      <a:pt x="0" y="47"/>
                    </a:lnTo>
                    <a:lnTo>
                      <a:pt x="46" y="47"/>
                    </a:lnTo>
                    <a:close/>
                  </a:path>
                </a:pathLst>
              </a:custGeom>
              <a:solidFill>
                <a:schemeClr val="tx1"/>
              </a:solidFill>
              <a:ln w="9525" cap="rnd">
                <a:solidFill>
                  <a:srgbClr val="000000"/>
                </a:solidFill>
                <a:prstDash val="solid"/>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19" name="Line 171"/>
              <p:cNvSpPr>
                <a:spLocks noChangeShapeType="1"/>
              </p:cNvSpPr>
              <p:nvPr>
                <p:custDataLst>
                  <p:tags r:id="rId88"/>
                </p:custDataLst>
              </p:nvPr>
            </p:nvSpPr>
            <p:spPr bwMode="auto">
              <a:xfrm>
                <a:off x="4223659" y="2498154"/>
                <a:ext cx="60325" cy="0"/>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20" name="Line 172"/>
              <p:cNvSpPr>
                <a:spLocks noChangeShapeType="1"/>
              </p:cNvSpPr>
              <p:nvPr>
                <p:custDataLst>
                  <p:tags r:id="rId89"/>
                </p:custDataLst>
              </p:nvPr>
            </p:nvSpPr>
            <p:spPr bwMode="auto">
              <a:xfrm flipV="1">
                <a:off x="4255305" y="2411844"/>
                <a:ext cx="0" cy="228600"/>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21" name="Line 175"/>
              <p:cNvSpPr>
                <a:spLocks noChangeShapeType="1"/>
              </p:cNvSpPr>
              <p:nvPr>
                <p:custDataLst>
                  <p:tags r:id="rId90"/>
                </p:custDataLst>
              </p:nvPr>
            </p:nvSpPr>
            <p:spPr bwMode="auto">
              <a:xfrm>
                <a:off x="4096388" y="2454765"/>
                <a:ext cx="33607" cy="157689"/>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22" name="Line 177"/>
              <p:cNvSpPr>
                <a:spLocks noChangeShapeType="1"/>
              </p:cNvSpPr>
              <p:nvPr>
                <p:custDataLst>
                  <p:tags r:id="rId91"/>
                </p:custDataLst>
              </p:nvPr>
            </p:nvSpPr>
            <p:spPr bwMode="auto">
              <a:xfrm>
                <a:off x="4129996" y="2612454"/>
                <a:ext cx="0" cy="57150"/>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23" name="Line 178"/>
              <p:cNvSpPr>
                <a:spLocks noChangeShapeType="1"/>
              </p:cNvSpPr>
              <p:nvPr>
                <p:custDataLst>
                  <p:tags r:id="rId92"/>
                </p:custDataLst>
              </p:nvPr>
            </p:nvSpPr>
            <p:spPr bwMode="auto">
              <a:xfrm flipV="1">
                <a:off x="4129996" y="2388617"/>
                <a:ext cx="0" cy="52387"/>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24" name="Freeform 179"/>
              <p:cNvSpPr>
                <a:spLocks/>
              </p:cNvSpPr>
              <p:nvPr>
                <p:custDataLst>
                  <p:tags r:id="rId93"/>
                </p:custDataLst>
              </p:nvPr>
            </p:nvSpPr>
            <p:spPr bwMode="auto">
              <a:xfrm>
                <a:off x="4129996" y="2385442"/>
                <a:ext cx="123825" cy="26987"/>
              </a:xfrm>
              <a:custGeom>
                <a:avLst/>
                <a:gdLst>
                  <a:gd name="T0" fmla="*/ 123825 w 94"/>
                  <a:gd name="T1" fmla="*/ 26987 h 22"/>
                  <a:gd name="T2" fmla="*/ 123825 w 94"/>
                  <a:gd name="T3" fmla="*/ 0 h 22"/>
                  <a:gd name="T4" fmla="*/ 0 w 94"/>
                  <a:gd name="T5" fmla="*/ 0 h 22"/>
                  <a:gd name="T6" fmla="*/ 0 60000 65536"/>
                  <a:gd name="T7" fmla="*/ 0 60000 65536"/>
                  <a:gd name="T8" fmla="*/ 0 60000 65536"/>
                  <a:gd name="T9" fmla="*/ 0 w 94"/>
                  <a:gd name="T10" fmla="*/ 0 h 22"/>
                  <a:gd name="T11" fmla="*/ 94 w 94"/>
                  <a:gd name="T12" fmla="*/ 22 h 22"/>
                </a:gdLst>
                <a:ahLst/>
                <a:cxnLst>
                  <a:cxn ang="T6">
                    <a:pos x="T0" y="T1"/>
                  </a:cxn>
                  <a:cxn ang="T7">
                    <a:pos x="T2" y="T3"/>
                  </a:cxn>
                  <a:cxn ang="T8">
                    <a:pos x="T4" y="T5"/>
                  </a:cxn>
                </a:cxnLst>
                <a:rect l="T9" t="T10" r="T11" b="T12"/>
                <a:pathLst>
                  <a:path w="94" h="22">
                    <a:moveTo>
                      <a:pt x="94" y="22"/>
                    </a:moveTo>
                    <a:lnTo>
                      <a:pt x="94" y="0"/>
                    </a:lnTo>
                    <a:lnTo>
                      <a:pt x="0" y="0"/>
                    </a:lnTo>
                  </a:path>
                </a:pathLst>
              </a:custGeom>
              <a:noFill/>
              <a:ln w="9525" cap="rnd">
                <a:solidFill>
                  <a:srgbClr val="000000"/>
                </a:solidFill>
                <a:prstDash val="solid"/>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25" name="Freeform 180"/>
              <p:cNvSpPr>
                <a:spLocks/>
              </p:cNvSpPr>
              <p:nvPr>
                <p:custDataLst>
                  <p:tags r:id="rId94"/>
                </p:custDataLst>
              </p:nvPr>
            </p:nvSpPr>
            <p:spPr bwMode="auto">
              <a:xfrm>
                <a:off x="4129996" y="2641029"/>
                <a:ext cx="123825" cy="28575"/>
              </a:xfrm>
              <a:custGeom>
                <a:avLst/>
                <a:gdLst>
                  <a:gd name="T0" fmla="*/ 0 w 94"/>
                  <a:gd name="T1" fmla="*/ 28575 h 24"/>
                  <a:gd name="T2" fmla="*/ 123825 w 94"/>
                  <a:gd name="T3" fmla="*/ 28575 h 24"/>
                  <a:gd name="T4" fmla="*/ 123825 w 94"/>
                  <a:gd name="T5" fmla="*/ 0 h 24"/>
                  <a:gd name="T6" fmla="*/ 0 60000 65536"/>
                  <a:gd name="T7" fmla="*/ 0 60000 65536"/>
                  <a:gd name="T8" fmla="*/ 0 60000 65536"/>
                  <a:gd name="T9" fmla="*/ 0 w 94"/>
                  <a:gd name="T10" fmla="*/ 0 h 24"/>
                  <a:gd name="T11" fmla="*/ 94 w 94"/>
                  <a:gd name="T12" fmla="*/ 24 h 24"/>
                </a:gdLst>
                <a:ahLst/>
                <a:cxnLst>
                  <a:cxn ang="T6">
                    <a:pos x="T0" y="T1"/>
                  </a:cxn>
                  <a:cxn ang="T7">
                    <a:pos x="T2" y="T3"/>
                  </a:cxn>
                  <a:cxn ang="T8">
                    <a:pos x="T4" y="T5"/>
                  </a:cxn>
                </a:cxnLst>
                <a:rect l="T9" t="T10" r="T11" b="T12"/>
                <a:pathLst>
                  <a:path w="94" h="24">
                    <a:moveTo>
                      <a:pt x="0" y="24"/>
                    </a:moveTo>
                    <a:lnTo>
                      <a:pt x="94" y="24"/>
                    </a:lnTo>
                    <a:lnTo>
                      <a:pt x="94" y="0"/>
                    </a:lnTo>
                  </a:path>
                </a:pathLst>
              </a:custGeom>
              <a:noFill/>
              <a:ln w="9525" cap="rnd">
                <a:solidFill>
                  <a:srgbClr val="000000"/>
                </a:solidFill>
                <a:prstDash val="solid"/>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26" name="Line 181"/>
              <p:cNvSpPr>
                <a:spLocks noChangeShapeType="1"/>
              </p:cNvSpPr>
              <p:nvPr>
                <p:custDataLst>
                  <p:tags r:id="rId95"/>
                </p:custDataLst>
              </p:nvPr>
            </p:nvSpPr>
            <p:spPr bwMode="auto">
              <a:xfrm flipH="1">
                <a:off x="3956908" y="2583879"/>
                <a:ext cx="130276" cy="0"/>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27" name="Line 186"/>
              <p:cNvSpPr>
                <a:spLocks noChangeShapeType="1"/>
              </p:cNvSpPr>
              <p:nvPr>
                <p:custDataLst>
                  <p:tags r:id="rId96"/>
                </p:custDataLst>
              </p:nvPr>
            </p:nvSpPr>
            <p:spPr bwMode="auto">
              <a:xfrm>
                <a:off x="4129996" y="2039367"/>
                <a:ext cx="0" cy="344487"/>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28" name="Line 189"/>
              <p:cNvSpPr>
                <a:spLocks noChangeShapeType="1"/>
              </p:cNvSpPr>
              <p:nvPr>
                <p:custDataLst>
                  <p:tags r:id="rId97"/>
                </p:custDataLst>
              </p:nvPr>
            </p:nvSpPr>
            <p:spPr bwMode="auto">
              <a:xfrm flipV="1">
                <a:off x="4129996" y="1582167"/>
                <a:ext cx="0" cy="173037"/>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29" name="Line 192"/>
              <p:cNvSpPr>
                <a:spLocks noChangeShapeType="1"/>
              </p:cNvSpPr>
              <p:nvPr>
                <p:custDataLst>
                  <p:tags r:id="rId98"/>
                </p:custDataLst>
              </p:nvPr>
            </p:nvSpPr>
            <p:spPr bwMode="auto">
              <a:xfrm flipV="1">
                <a:off x="4129996" y="2669604"/>
                <a:ext cx="0" cy="171450"/>
              </a:xfrm>
              <a:prstGeom prst="lin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30" name="Oval 219"/>
              <p:cNvSpPr>
                <a:spLocks noChangeArrowheads="1"/>
              </p:cNvSpPr>
              <p:nvPr>
                <p:custDataLst>
                  <p:tags r:id="rId99"/>
                </p:custDataLst>
              </p:nvPr>
            </p:nvSpPr>
            <p:spPr bwMode="auto">
              <a:xfrm>
                <a:off x="4123646" y="1748854"/>
                <a:ext cx="12700" cy="11113"/>
              </a:xfrm>
              <a:prstGeom prst="ellipse">
                <a:avLst/>
              </a:prstGeom>
              <a:solidFill>
                <a:srgbClr val="000000"/>
              </a:solidFill>
              <a:ln w="9525">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31" name="Oval 220"/>
              <p:cNvSpPr>
                <a:spLocks noChangeArrowheads="1"/>
              </p:cNvSpPr>
              <p:nvPr>
                <p:custDataLst>
                  <p:tags r:id="rId100"/>
                </p:custDataLst>
              </p:nvPr>
            </p:nvSpPr>
            <p:spPr bwMode="auto">
              <a:xfrm>
                <a:off x="4123646" y="1748854"/>
                <a:ext cx="12700" cy="11113"/>
              </a:xfrm>
              <a:prstGeom prst="ellips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32" name="Oval 221"/>
              <p:cNvSpPr>
                <a:spLocks noChangeArrowheads="1"/>
              </p:cNvSpPr>
              <p:nvPr>
                <p:custDataLst>
                  <p:tags r:id="rId101"/>
                </p:custDataLst>
              </p:nvPr>
            </p:nvSpPr>
            <p:spPr bwMode="auto">
              <a:xfrm>
                <a:off x="4123646" y="2033017"/>
                <a:ext cx="12700" cy="11112"/>
              </a:xfrm>
              <a:prstGeom prst="ellipse">
                <a:avLst/>
              </a:prstGeom>
              <a:solidFill>
                <a:srgbClr val="000000"/>
              </a:solidFill>
              <a:ln w="9525">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33" name="Oval 222"/>
              <p:cNvSpPr>
                <a:spLocks noChangeArrowheads="1"/>
              </p:cNvSpPr>
              <p:nvPr>
                <p:custDataLst>
                  <p:tags r:id="rId102"/>
                </p:custDataLst>
              </p:nvPr>
            </p:nvSpPr>
            <p:spPr bwMode="auto">
              <a:xfrm>
                <a:off x="4123646" y="2033017"/>
                <a:ext cx="12700" cy="11112"/>
              </a:xfrm>
              <a:prstGeom prst="ellips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34" name="Oval 223"/>
              <p:cNvSpPr>
                <a:spLocks noChangeArrowheads="1"/>
              </p:cNvSpPr>
              <p:nvPr>
                <p:custDataLst>
                  <p:tags r:id="rId103"/>
                </p:custDataLst>
              </p:nvPr>
            </p:nvSpPr>
            <p:spPr bwMode="auto">
              <a:xfrm>
                <a:off x="4123646" y="2380679"/>
                <a:ext cx="12700" cy="11113"/>
              </a:xfrm>
              <a:prstGeom prst="ellipse">
                <a:avLst/>
              </a:prstGeom>
              <a:solidFill>
                <a:srgbClr val="000000"/>
              </a:solidFill>
              <a:ln w="9525">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35" name="Oval 224"/>
              <p:cNvSpPr>
                <a:spLocks noChangeArrowheads="1"/>
              </p:cNvSpPr>
              <p:nvPr>
                <p:custDataLst>
                  <p:tags r:id="rId104"/>
                </p:custDataLst>
              </p:nvPr>
            </p:nvSpPr>
            <p:spPr bwMode="auto">
              <a:xfrm>
                <a:off x="4123646" y="2380679"/>
                <a:ext cx="12700" cy="11113"/>
              </a:xfrm>
              <a:prstGeom prst="ellips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36" name="Oval 225"/>
              <p:cNvSpPr>
                <a:spLocks noChangeArrowheads="1"/>
              </p:cNvSpPr>
              <p:nvPr>
                <p:custDataLst>
                  <p:tags r:id="rId105"/>
                </p:custDataLst>
              </p:nvPr>
            </p:nvSpPr>
            <p:spPr bwMode="auto">
              <a:xfrm>
                <a:off x="4123646" y="2664842"/>
                <a:ext cx="12700" cy="9525"/>
              </a:xfrm>
              <a:prstGeom prst="ellipse">
                <a:avLst/>
              </a:prstGeom>
              <a:solidFill>
                <a:srgbClr val="000000"/>
              </a:solidFill>
              <a:ln w="9525">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37" name="Oval 226"/>
              <p:cNvSpPr>
                <a:spLocks noChangeArrowheads="1"/>
              </p:cNvSpPr>
              <p:nvPr>
                <p:custDataLst>
                  <p:tags r:id="rId106"/>
                </p:custDataLst>
              </p:nvPr>
            </p:nvSpPr>
            <p:spPr bwMode="auto">
              <a:xfrm>
                <a:off x="4123646" y="2664842"/>
                <a:ext cx="12700" cy="9525"/>
              </a:xfrm>
              <a:prstGeom prst="ellipse">
                <a:avLst/>
              </a:prstGeom>
              <a:no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38" name="Oval 234"/>
              <p:cNvSpPr>
                <a:spLocks noChangeArrowheads="1"/>
              </p:cNvSpPr>
              <p:nvPr>
                <p:custDataLst>
                  <p:tags r:id="rId107"/>
                </p:custDataLst>
              </p:nvPr>
            </p:nvSpPr>
            <p:spPr bwMode="auto">
              <a:xfrm>
                <a:off x="4118884" y="2318767"/>
                <a:ext cx="23812" cy="22225"/>
              </a:xfrm>
              <a:prstGeom prst="ellipse">
                <a:avLst/>
              </a:prstGeom>
              <a:solidFill>
                <a:srgbClr val="000000"/>
              </a:solidFill>
              <a:ln w="9525">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39" name="Rectangle 375"/>
              <p:cNvSpPr>
                <a:spLocks noChangeArrowheads="1"/>
              </p:cNvSpPr>
              <p:nvPr>
                <p:custDataLst>
                  <p:tags r:id="rId108"/>
                </p:custDataLst>
              </p:nvPr>
            </p:nvSpPr>
            <p:spPr bwMode="auto">
              <a:xfrm>
                <a:off x="4049260" y="1328895"/>
                <a:ext cx="285335" cy="184666"/>
              </a:xfrm>
              <a:prstGeom prst="rect">
                <a:avLst/>
              </a:prstGeom>
              <a:noFill/>
              <a:ln w="9525">
                <a:noFill/>
                <a:miter lim="800000"/>
                <a:headEnd/>
                <a:tailEnd/>
              </a:ln>
            </p:spPr>
            <p:txBody>
              <a:bodyPr wrap="none" lIns="0" tIns="0" rIns="0" bIns="0">
                <a:spAutoFit/>
              </a:bodyPr>
              <a:lstStyle/>
              <a:p>
                <a:r>
                  <a:rPr lang="en-US" sz="1200" i="1" dirty="0" smtClean="0">
                    <a:latin typeface="Cambria Math" panose="02040503050406030204" pitchFamily="18" charset="0"/>
                    <a:ea typeface="Cambria Math" panose="02040503050406030204" pitchFamily="18" charset="0"/>
                    <a:cs typeface="Times New Roman"/>
                  </a:rPr>
                  <a:t>HB3</a:t>
                </a:r>
                <a:endParaRPr lang="en-US" sz="1200" i="1" dirty="0">
                  <a:latin typeface="Cambria Math" panose="02040503050406030204" pitchFamily="18" charset="0"/>
                  <a:ea typeface="Cambria Math" panose="02040503050406030204" pitchFamily="18" charset="0"/>
                  <a:cs typeface="Times New Roman"/>
                </a:endParaRPr>
              </a:p>
            </p:txBody>
          </p:sp>
          <p:sp>
            <p:nvSpPr>
              <p:cNvPr id="140" name="Oval 198_"/>
              <p:cNvSpPr>
                <a:spLocks noChangeArrowheads="1"/>
              </p:cNvSpPr>
              <p:nvPr>
                <p:custDataLst>
                  <p:tags r:id="rId109"/>
                </p:custDataLst>
              </p:nvPr>
            </p:nvSpPr>
            <p:spPr bwMode="auto">
              <a:xfrm>
                <a:off x="4118785" y="2827635"/>
                <a:ext cx="25400" cy="23812"/>
              </a:xfrm>
              <a:prstGeom prst="ellipse">
                <a:avLst/>
              </a:prstGeom>
              <a:solidFill>
                <a:schemeClr val="tx1"/>
              </a:solid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41" name="Oval 198__"/>
              <p:cNvSpPr>
                <a:spLocks noChangeArrowheads="1"/>
              </p:cNvSpPr>
              <p:nvPr>
                <p:custDataLst>
                  <p:tags r:id="rId110"/>
                </p:custDataLst>
              </p:nvPr>
            </p:nvSpPr>
            <p:spPr bwMode="auto">
              <a:xfrm>
                <a:off x="4118984" y="1573932"/>
                <a:ext cx="25400" cy="23812"/>
              </a:xfrm>
              <a:prstGeom prst="ellipse">
                <a:avLst/>
              </a:prstGeom>
              <a:solidFill>
                <a:schemeClr val="tx1"/>
              </a:solidFill>
              <a:ln w="9525" cap="rnd">
                <a:solidFill>
                  <a:srgbClr val="000000"/>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42" name="Rectangle 375_______________"/>
              <p:cNvSpPr>
                <a:spLocks noChangeArrowheads="1"/>
              </p:cNvSpPr>
              <p:nvPr>
                <p:custDataLst>
                  <p:tags r:id="rId111"/>
                </p:custDataLst>
              </p:nvPr>
            </p:nvSpPr>
            <p:spPr bwMode="auto">
              <a:xfrm>
                <a:off x="3674493" y="1861964"/>
                <a:ext cx="254878" cy="184666"/>
              </a:xfrm>
              <a:prstGeom prst="rect">
                <a:avLst/>
              </a:prstGeom>
              <a:noFill/>
              <a:ln w="9525">
                <a:noFill/>
                <a:miter lim="800000"/>
                <a:headEnd/>
                <a:tailEnd/>
              </a:ln>
            </p:spPr>
            <p:txBody>
              <a:bodyPr wrap="none" lIns="0" tIns="0" rIns="0" bIns="0">
                <a:spAutoFit/>
              </a:bodyPr>
              <a:lstStyle/>
              <a:p>
                <a:r>
                  <a:rPr lang="en-US" sz="1200" i="1" dirty="0" smtClean="0">
                    <a:latin typeface="Cambria Math" panose="02040503050406030204" pitchFamily="18" charset="0"/>
                    <a:ea typeface="Cambria Math" panose="02040503050406030204" pitchFamily="18" charset="0"/>
                    <a:cs typeface="Times New Roman"/>
                  </a:rPr>
                  <a:t>S</a:t>
                </a:r>
                <a:r>
                  <a:rPr lang="en-US" sz="1200" i="1" baseline="-25000" dirty="0" smtClean="0">
                    <a:latin typeface="Cambria Math" panose="02040503050406030204" pitchFamily="18" charset="0"/>
                    <a:ea typeface="Cambria Math" panose="02040503050406030204" pitchFamily="18" charset="0"/>
                    <a:cs typeface="Times New Roman"/>
                  </a:rPr>
                  <a:t>HS3</a:t>
                </a:r>
                <a:endParaRPr lang="en-US" sz="1200" i="1" baseline="-25000" dirty="0">
                  <a:latin typeface="Cambria Math" panose="02040503050406030204" pitchFamily="18" charset="0"/>
                  <a:ea typeface="Cambria Math" panose="02040503050406030204" pitchFamily="18" charset="0"/>
                  <a:cs typeface="Times New Roman"/>
                </a:endParaRPr>
              </a:p>
            </p:txBody>
          </p:sp>
          <p:sp>
            <p:nvSpPr>
              <p:cNvPr id="143" name="Rectangle 375____________"/>
              <p:cNvSpPr>
                <a:spLocks noChangeArrowheads="1"/>
              </p:cNvSpPr>
              <p:nvPr>
                <p:custDataLst>
                  <p:tags r:id="rId112"/>
                </p:custDataLst>
              </p:nvPr>
            </p:nvSpPr>
            <p:spPr bwMode="auto">
              <a:xfrm>
                <a:off x="3674493" y="2510036"/>
                <a:ext cx="238142" cy="184666"/>
              </a:xfrm>
              <a:prstGeom prst="rect">
                <a:avLst/>
              </a:prstGeom>
              <a:noFill/>
              <a:ln w="9525">
                <a:noFill/>
                <a:miter lim="800000"/>
                <a:headEnd/>
                <a:tailEnd/>
              </a:ln>
            </p:spPr>
            <p:txBody>
              <a:bodyPr wrap="none" lIns="0" tIns="0" rIns="0" bIns="0">
                <a:spAutoFit/>
              </a:bodyPr>
              <a:lstStyle/>
              <a:p>
                <a:r>
                  <a:rPr lang="en-US" sz="1200" i="1" dirty="0" smtClean="0">
                    <a:latin typeface="Cambria Math" panose="02040503050406030204" pitchFamily="18" charset="0"/>
                    <a:ea typeface="Cambria Math" panose="02040503050406030204" pitchFamily="18" charset="0"/>
                    <a:cs typeface="Times New Roman"/>
                  </a:rPr>
                  <a:t>S</a:t>
                </a:r>
                <a:r>
                  <a:rPr lang="en-US" sz="1200" i="1" baseline="-25000" dirty="0" smtClean="0">
                    <a:latin typeface="Cambria Math" panose="02040503050406030204" pitchFamily="18" charset="0"/>
                    <a:ea typeface="Cambria Math" panose="02040503050406030204" pitchFamily="18" charset="0"/>
                    <a:cs typeface="Times New Roman"/>
                  </a:rPr>
                  <a:t>LS3</a:t>
                </a:r>
                <a:endParaRPr lang="en-US" sz="1200" i="1" baseline="-25000" dirty="0">
                  <a:latin typeface="Cambria Math" panose="02040503050406030204" pitchFamily="18" charset="0"/>
                  <a:ea typeface="Cambria Math" panose="02040503050406030204" pitchFamily="18" charset="0"/>
                  <a:cs typeface="Times New Roman"/>
                </a:endParaRPr>
              </a:p>
            </p:txBody>
          </p:sp>
        </p:grpSp>
        <p:sp>
          <p:nvSpPr>
            <p:cNvPr id="104" name="Line 2510"/>
            <p:cNvSpPr>
              <a:spLocks noChangeShapeType="1"/>
            </p:cNvSpPr>
            <p:nvPr>
              <p:custDataLst>
                <p:tags r:id="rId73"/>
              </p:custDataLst>
            </p:nvPr>
          </p:nvSpPr>
          <p:spPr bwMode="auto">
            <a:xfrm flipH="1" flipV="1">
              <a:off x="3403104" y="1583458"/>
              <a:ext cx="720082" cy="0"/>
            </a:xfrm>
            <a:prstGeom prst="line">
              <a:avLst/>
            </a:prstGeom>
            <a:noFill/>
            <a:ln w="9525">
              <a:solidFill>
                <a:schemeClr val="tx1"/>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05" name="Line 2520"/>
            <p:cNvSpPr>
              <a:spLocks noChangeShapeType="1"/>
            </p:cNvSpPr>
            <p:nvPr>
              <p:custDataLst>
                <p:tags r:id="rId74"/>
              </p:custDataLst>
            </p:nvPr>
          </p:nvSpPr>
          <p:spPr bwMode="auto">
            <a:xfrm flipH="1" flipV="1">
              <a:off x="3403104" y="2841498"/>
              <a:ext cx="720082" cy="0"/>
            </a:xfrm>
            <a:prstGeom prst="line">
              <a:avLst/>
            </a:prstGeom>
            <a:noFill/>
            <a:ln w="9525">
              <a:solidFill>
                <a:schemeClr val="tx1"/>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grpSp>
      <p:sp>
        <p:nvSpPr>
          <p:cNvPr id="144" name="Line 25100"/>
          <p:cNvSpPr>
            <a:spLocks noChangeShapeType="1"/>
          </p:cNvSpPr>
          <p:nvPr>
            <p:custDataLst>
              <p:tags r:id="rId2"/>
            </p:custDataLst>
          </p:nvPr>
        </p:nvSpPr>
        <p:spPr bwMode="auto">
          <a:xfrm flipH="1" flipV="1">
            <a:off x="3758176" y="1626307"/>
            <a:ext cx="1730415" cy="1692"/>
          </a:xfrm>
          <a:prstGeom prst="line">
            <a:avLst/>
          </a:prstGeom>
          <a:noFill/>
          <a:ln w="9525">
            <a:solidFill>
              <a:schemeClr val="tx1"/>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45" name="Line 25200"/>
          <p:cNvSpPr>
            <a:spLocks noChangeShapeType="1"/>
          </p:cNvSpPr>
          <p:nvPr>
            <p:custDataLst>
              <p:tags r:id="rId3"/>
            </p:custDataLst>
          </p:nvPr>
        </p:nvSpPr>
        <p:spPr bwMode="auto">
          <a:xfrm flipH="1">
            <a:off x="3758176" y="2886039"/>
            <a:ext cx="1730415" cy="2564"/>
          </a:xfrm>
          <a:prstGeom prst="line">
            <a:avLst/>
          </a:prstGeom>
          <a:noFill/>
          <a:ln w="9525">
            <a:solidFill>
              <a:schemeClr val="tx1"/>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grpSp>
        <p:nvGrpSpPr>
          <p:cNvPr id="146" name="Gruppieren 293"/>
          <p:cNvGrpSpPr/>
          <p:nvPr/>
        </p:nvGrpSpPr>
        <p:grpSpPr>
          <a:xfrm>
            <a:off x="3805014" y="1690481"/>
            <a:ext cx="283832" cy="1152128"/>
            <a:chOff x="1071455" y="1645940"/>
            <a:chExt cx="283832" cy="1152128"/>
          </a:xfrm>
        </p:grpSpPr>
        <p:sp>
          <p:nvSpPr>
            <p:cNvPr id="147" name="Rectangle 375_____________"/>
            <p:cNvSpPr>
              <a:spLocks noChangeArrowheads="1"/>
            </p:cNvSpPr>
            <p:nvPr>
              <p:custDataLst>
                <p:tags r:id="rId71"/>
              </p:custDataLst>
            </p:nvPr>
          </p:nvSpPr>
          <p:spPr bwMode="auto">
            <a:xfrm>
              <a:off x="1071455" y="2068116"/>
              <a:ext cx="224420" cy="184666"/>
            </a:xfrm>
            <a:prstGeom prst="rect">
              <a:avLst/>
            </a:prstGeom>
            <a:noFill/>
            <a:ln w="9525">
              <a:noFill/>
              <a:miter lim="800000"/>
              <a:headEnd/>
              <a:tailEnd/>
            </a:ln>
          </p:spPr>
          <p:txBody>
            <a:bodyPr wrap="none" lIns="0" tIns="0" rIns="0" bIns="0">
              <a:spAutoFit/>
            </a:bodyPr>
            <a:lstStyle/>
            <a:p>
              <a:r>
                <a:rPr lang="en-US" sz="1200" i="1" dirty="0" smtClean="0">
                  <a:latin typeface="Cambria Math" panose="02040503050406030204" pitchFamily="18" charset="0"/>
                  <a:ea typeface="Cambria Math" panose="02040503050406030204" pitchFamily="18" charset="0"/>
                  <a:cs typeface="Times New Roman"/>
                </a:rPr>
                <a:t>U</a:t>
              </a:r>
              <a:r>
                <a:rPr lang="en-US" sz="1200" i="1" baseline="-25000" dirty="0" smtClean="0">
                  <a:latin typeface="Cambria Math" panose="02040503050406030204" pitchFamily="18" charset="0"/>
                  <a:ea typeface="Cambria Math" panose="02040503050406030204" pitchFamily="18" charset="0"/>
                  <a:cs typeface="Times New Roman"/>
                </a:rPr>
                <a:t>DC</a:t>
              </a:r>
              <a:endParaRPr lang="en-US" sz="1200" i="1" dirty="0">
                <a:latin typeface="Cambria Math" panose="02040503050406030204" pitchFamily="18" charset="0"/>
                <a:ea typeface="Cambria Math" panose="02040503050406030204" pitchFamily="18" charset="0"/>
                <a:cs typeface="Times New Roman"/>
              </a:endParaRPr>
            </a:p>
          </p:txBody>
        </p:sp>
        <p:cxnSp>
          <p:nvCxnSpPr>
            <p:cNvPr id="148" name="Gerade Verbindung mit Pfeil 147"/>
            <p:cNvCxnSpPr/>
            <p:nvPr>
              <p:custDataLst>
                <p:tags r:id="rId72"/>
              </p:custDataLst>
            </p:nvPr>
          </p:nvCxnSpPr>
          <p:spPr>
            <a:xfrm>
              <a:off x="1355287" y="1645940"/>
              <a:ext cx="0" cy="1152128"/>
            </a:xfrm>
            <a:prstGeom prst="straightConnector1">
              <a:avLst/>
            </a:prstGeom>
            <a:ln w="19050" cmpd="sng">
              <a:solidFill>
                <a:schemeClr val="accent1">
                  <a:lumMod val="75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149" name="Oval 267_______"/>
          <p:cNvSpPr>
            <a:spLocks noChangeArrowheads="1"/>
          </p:cNvSpPr>
          <p:nvPr>
            <p:custDataLst>
              <p:tags r:id="rId4"/>
            </p:custDataLst>
          </p:nvPr>
        </p:nvSpPr>
        <p:spPr bwMode="auto">
          <a:xfrm flipH="1">
            <a:off x="8728064" y="2353783"/>
            <a:ext cx="72008" cy="72008"/>
          </a:xfrm>
          <a:prstGeom prst="ellipse">
            <a:avLst/>
          </a:prstGeom>
          <a:solidFill>
            <a:schemeClr val="tx1"/>
          </a:solidFill>
          <a:ln w="9525">
            <a:solidFill>
              <a:schemeClr val="tx1"/>
            </a:solidFill>
            <a:round/>
            <a:headEnd/>
            <a:tailEnd/>
          </a:ln>
        </p:spPr>
        <p:txBody>
          <a:bodyPr wrap="none" lIns="36000" tIns="36000" anchor="ctr"/>
          <a:lstStyle/>
          <a:p>
            <a:pPr algn="ctr"/>
            <a:endParaRPr lang="en-US" sz="1200" i="1" dirty="0">
              <a:latin typeface="Cambria Math" panose="02040503050406030204" pitchFamily="18" charset="0"/>
              <a:ea typeface="Cambria Math" panose="02040503050406030204" pitchFamily="18" charset="0"/>
              <a:cs typeface="Times New Roman"/>
            </a:endParaRPr>
          </a:p>
        </p:txBody>
      </p:sp>
      <p:grpSp>
        <p:nvGrpSpPr>
          <p:cNvPr id="150" name="Gruppieren 296"/>
          <p:cNvGrpSpPr/>
          <p:nvPr/>
        </p:nvGrpSpPr>
        <p:grpSpPr>
          <a:xfrm>
            <a:off x="6165502" y="1732408"/>
            <a:ext cx="2647355" cy="667779"/>
            <a:chOff x="4056837" y="1687867"/>
            <a:chExt cx="2647355" cy="667779"/>
          </a:xfrm>
        </p:grpSpPr>
        <p:cxnSp>
          <p:nvCxnSpPr>
            <p:cNvPr id="151" name="Gerade Verbindung 467"/>
            <p:cNvCxnSpPr>
              <a:endCxn id="153" idx="3"/>
            </p:cNvCxnSpPr>
            <p:nvPr>
              <p:custDataLst>
                <p:tags r:id="rId67"/>
              </p:custDataLst>
            </p:nvPr>
          </p:nvCxnSpPr>
          <p:spPr>
            <a:xfrm flipH="1" flipV="1">
              <a:off x="6464579" y="2098529"/>
              <a:ext cx="188226" cy="257117"/>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52" name="Gruppieren 295"/>
            <p:cNvGrpSpPr/>
            <p:nvPr/>
          </p:nvGrpSpPr>
          <p:grpSpPr>
            <a:xfrm>
              <a:off x="4056837" y="1687867"/>
              <a:ext cx="2647355" cy="522253"/>
              <a:chOff x="4056837" y="1687867"/>
              <a:chExt cx="2647355" cy="522253"/>
            </a:xfrm>
          </p:grpSpPr>
          <p:sp>
            <p:nvSpPr>
              <p:cNvPr id="153" name="Rectangle 263__"/>
              <p:cNvSpPr>
                <a:spLocks noChangeArrowheads="1"/>
              </p:cNvSpPr>
              <p:nvPr>
                <p:custDataLst>
                  <p:tags r:id="rId68"/>
                </p:custDataLst>
              </p:nvPr>
            </p:nvSpPr>
            <p:spPr bwMode="auto">
              <a:xfrm rot="3281114">
                <a:off x="6214061" y="1886441"/>
                <a:ext cx="317500" cy="165100"/>
              </a:xfrm>
              <a:prstGeom prst="rect">
                <a:avLst/>
              </a:prstGeom>
              <a:solidFill>
                <a:schemeClr val="tx1"/>
              </a:solidFill>
              <a:ln w="9525">
                <a:solidFill>
                  <a:schemeClr val="tx1"/>
                </a:solidFill>
                <a:miter lim="800000"/>
                <a:headEnd/>
                <a:tailEnd/>
              </a:ln>
            </p:spPr>
            <p:txBody>
              <a:bodyPr wrap="none" anchor="ctr"/>
              <a:lstStyle/>
              <a:p>
                <a:pPr algn="ctr"/>
                <a:endParaRPr lang="en-US" sz="1200" i="1" dirty="0">
                  <a:latin typeface="Cambria Math" panose="02040503050406030204" pitchFamily="18" charset="0"/>
                  <a:ea typeface="Cambria Math" panose="02040503050406030204" pitchFamily="18" charset="0"/>
                  <a:cs typeface="Times New Roman"/>
                </a:endParaRPr>
              </a:p>
            </p:txBody>
          </p:sp>
          <p:sp>
            <p:nvSpPr>
              <p:cNvPr id="154" name="Rectangle 229__"/>
              <p:cNvSpPr/>
              <p:nvPr>
                <p:custDataLst>
                  <p:tags r:id="rId69"/>
                </p:custDataLst>
              </p:nvPr>
            </p:nvSpPr>
            <p:spPr>
              <a:xfrm>
                <a:off x="6351210" y="1687867"/>
                <a:ext cx="352982" cy="276999"/>
              </a:xfrm>
              <a:prstGeom prst="rect">
                <a:avLst/>
              </a:prstGeom>
            </p:spPr>
            <p:txBody>
              <a:bodyPr wrap="none">
                <a:spAutoFit/>
              </a:bodyPr>
              <a:lstStyle/>
              <a:p>
                <a:r>
                  <a:rPr lang="en-US" sz="1200" i="1" dirty="0" smtClean="0">
                    <a:latin typeface="Cambria Math" panose="02040503050406030204" pitchFamily="18" charset="0"/>
                    <a:ea typeface="Cambria Math" panose="02040503050406030204" pitchFamily="18" charset="0"/>
                    <a:cs typeface="Times New Roman"/>
                  </a:rPr>
                  <a:t>L2</a:t>
                </a:r>
                <a:endParaRPr lang="en-US" sz="1200" i="1" dirty="0">
                  <a:latin typeface="Cambria Math" panose="02040503050406030204" pitchFamily="18" charset="0"/>
                  <a:ea typeface="Cambria Math" panose="02040503050406030204" pitchFamily="18" charset="0"/>
                  <a:cs typeface="Times New Roman"/>
                </a:endParaRPr>
              </a:p>
            </p:txBody>
          </p:sp>
          <p:cxnSp>
            <p:nvCxnSpPr>
              <p:cNvPr id="155" name="Gewinkelte Verbindung 154"/>
              <p:cNvCxnSpPr>
                <a:endCxn id="153" idx="1"/>
              </p:cNvCxnSpPr>
              <p:nvPr>
                <p:custDataLst>
                  <p:tags r:id="rId70"/>
                </p:custDataLst>
              </p:nvPr>
            </p:nvCxnSpPr>
            <p:spPr>
              <a:xfrm flipV="1">
                <a:off x="4056837" y="1839453"/>
                <a:ext cx="2224206" cy="370667"/>
              </a:xfrm>
              <a:prstGeom prst="bentConnector4">
                <a:avLst>
                  <a:gd name="adj1" fmla="val 75660"/>
                  <a:gd name="adj2" fmla="val 148996"/>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56" name="Gruppieren 299"/>
          <p:cNvGrpSpPr/>
          <p:nvPr/>
        </p:nvGrpSpPr>
        <p:grpSpPr>
          <a:xfrm>
            <a:off x="5476286" y="1176134"/>
            <a:ext cx="3977199" cy="1293611"/>
            <a:chOff x="3367621" y="1131593"/>
            <a:chExt cx="3977199" cy="1293611"/>
          </a:xfrm>
        </p:grpSpPr>
        <p:sp>
          <p:nvSpPr>
            <p:cNvPr id="157" name="Rectangle 229_"/>
            <p:cNvSpPr/>
            <p:nvPr>
              <p:custDataLst>
                <p:tags r:id="rId62"/>
              </p:custDataLst>
            </p:nvPr>
          </p:nvSpPr>
          <p:spPr>
            <a:xfrm>
              <a:off x="6991838" y="2026417"/>
              <a:ext cx="352982" cy="276999"/>
            </a:xfrm>
            <a:prstGeom prst="rect">
              <a:avLst/>
            </a:prstGeom>
          </p:spPr>
          <p:txBody>
            <a:bodyPr wrap="none">
              <a:spAutoFit/>
            </a:bodyPr>
            <a:lstStyle/>
            <a:p>
              <a:r>
                <a:rPr lang="en-US" sz="1200" i="1" dirty="0" smtClean="0">
                  <a:latin typeface="Cambria Math" panose="02040503050406030204" pitchFamily="18" charset="0"/>
                  <a:ea typeface="Cambria Math" panose="02040503050406030204" pitchFamily="18" charset="0"/>
                  <a:cs typeface="Times New Roman"/>
                </a:rPr>
                <a:t>L1</a:t>
              </a:r>
              <a:endParaRPr lang="en-US" sz="1200" i="1" dirty="0">
                <a:latin typeface="Cambria Math" panose="02040503050406030204" pitchFamily="18" charset="0"/>
                <a:ea typeface="Cambria Math" panose="02040503050406030204" pitchFamily="18" charset="0"/>
                <a:cs typeface="Times New Roman"/>
              </a:endParaRPr>
            </a:p>
          </p:txBody>
        </p:sp>
        <p:grpSp>
          <p:nvGrpSpPr>
            <p:cNvPr id="158" name="Gruppieren 298"/>
            <p:cNvGrpSpPr/>
            <p:nvPr/>
          </p:nvGrpSpPr>
          <p:grpSpPr>
            <a:xfrm>
              <a:off x="3367621" y="1131593"/>
              <a:ext cx="3940578" cy="1293611"/>
              <a:chOff x="3367621" y="1131593"/>
              <a:chExt cx="3940578" cy="1293611"/>
            </a:xfrm>
          </p:grpSpPr>
          <p:sp>
            <p:nvSpPr>
              <p:cNvPr id="159" name="Rectangle 263"/>
              <p:cNvSpPr>
                <a:spLocks noChangeArrowheads="1"/>
              </p:cNvSpPr>
              <p:nvPr>
                <p:custDataLst>
                  <p:tags r:id="rId63"/>
                </p:custDataLst>
              </p:nvPr>
            </p:nvSpPr>
            <p:spPr bwMode="auto">
              <a:xfrm>
                <a:off x="6990699" y="2260104"/>
                <a:ext cx="317500" cy="165100"/>
              </a:xfrm>
              <a:prstGeom prst="rect">
                <a:avLst/>
              </a:prstGeom>
              <a:solidFill>
                <a:schemeClr val="tx1"/>
              </a:solidFill>
              <a:ln w="9525">
                <a:solidFill>
                  <a:schemeClr val="tx1"/>
                </a:solidFill>
                <a:miter lim="800000"/>
                <a:headEnd/>
                <a:tailEnd/>
              </a:ln>
            </p:spPr>
            <p:txBody>
              <a:bodyPr wrap="none" anchor="ctr"/>
              <a:lstStyle/>
              <a:p>
                <a:pPr algn="ctr"/>
                <a:endParaRPr lang="en-US" sz="1200" i="1" dirty="0">
                  <a:latin typeface="Cambria Math" panose="02040503050406030204" pitchFamily="18" charset="0"/>
                  <a:ea typeface="Cambria Math" panose="02040503050406030204" pitchFamily="18" charset="0"/>
                  <a:cs typeface="Times New Roman"/>
                </a:endParaRPr>
              </a:p>
            </p:txBody>
          </p:sp>
          <p:cxnSp>
            <p:nvCxnSpPr>
              <p:cNvPr id="160" name="Gerade Verbindung 476"/>
              <p:cNvCxnSpPr>
                <a:stCxn id="159" idx="1"/>
              </p:cNvCxnSpPr>
              <p:nvPr>
                <p:custDataLst>
                  <p:tags r:id="rId64"/>
                </p:custDataLst>
              </p:nvPr>
            </p:nvCxnSpPr>
            <p:spPr>
              <a:xfrm flipH="1">
                <a:off x="6696595" y="2342654"/>
                <a:ext cx="294104" cy="4306"/>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1" name="Gewinkelte Verbindung 160"/>
              <p:cNvCxnSpPr>
                <a:endCxn id="159" idx="3"/>
              </p:cNvCxnSpPr>
              <p:nvPr>
                <p:custDataLst>
                  <p:tags r:id="rId65"/>
                </p:custDataLst>
              </p:nvPr>
            </p:nvCxnSpPr>
            <p:spPr>
              <a:xfrm>
                <a:off x="5988057" y="1131593"/>
                <a:ext cx="1320142" cy="1211061"/>
              </a:xfrm>
              <a:prstGeom prst="bentConnector3">
                <a:avLst>
                  <a:gd name="adj1" fmla="val 117316"/>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2" name="Form 279"/>
              <p:cNvCxnSpPr/>
              <p:nvPr>
                <p:custDataLst>
                  <p:tags r:id="rId66"/>
                </p:custDataLst>
              </p:nvPr>
            </p:nvCxnSpPr>
            <p:spPr>
              <a:xfrm rot="10800000" flipV="1">
                <a:off x="3367621" y="1135380"/>
                <a:ext cx="2659630" cy="960648"/>
              </a:xfrm>
              <a:prstGeom prst="bentConnector3">
                <a:avLst>
                  <a:gd name="adj1" fmla="val 2308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63" name="Gruppieren 304"/>
          <p:cNvGrpSpPr/>
          <p:nvPr/>
        </p:nvGrpSpPr>
        <p:grpSpPr>
          <a:xfrm>
            <a:off x="6873087" y="2275509"/>
            <a:ext cx="1951161" cy="884826"/>
            <a:chOff x="4764422" y="2230968"/>
            <a:chExt cx="1951161" cy="884826"/>
          </a:xfrm>
        </p:grpSpPr>
        <p:sp>
          <p:nvSpPr>
            <p:cNvPr id="164" name="Rectangle 229___"/>
            <p:cNvSpPr/>
            <p:nvPr>
              <p:custDataLst>
                <p:tags r:id="rId58"/>
              </p:custDataLst>
            </p:nvPr>
          </p:nvSpPr>
          <p:spPr>
            <a:xfrm>
              <a:off x="6362601" y="2838795"/>
              <a:ext cx="352982" cy="276999"/>
            </a:xfrm>
            <a:prstGeom prst="rect">
              <a:avLst/>
            </a:prstGeom>
          </p:spPr>
          <p:txBody>
            <a:bodyPr wrap="none">
              <a:spAutoFit/>
            </a:bodyPr>
            <a:lstStyle/>
            <a:p>
              <a:r>
                <a:rPr lang="en-US" sz="1200" i="1" dirty="0" smtClean="0">
                  <a:latin typeface="Cambria Math" panose="02040503050406030204" pitchFamily="18" charset="0"/>
                  <a:ea typeface="Cambria Math" panose="02040503050406030204" pitchFamily="18" charset="0"/>
                  <a:cs typeface="Times New Roman"/>
                </a:rPr>
                <a:t>L3</a:t>
              </a:r>
              <a:endParaRPr lang="en-US" sz="1200" i="1" dirty="0">
                <a:latin typeface="Cambria Math" panose="02040503050406030204" pitchFamily="18" charset="0"/>
                <a:ea typeface="Cambria Math" panose="02040503050406030204" pitchFamily="18" charset="0"/>
                <a:cs typeface="Times New Roman"/>
              </a:endParaRPr>
            </a:p>
          </p:txBody>
        </p:sp>
        <p:grpSp>
          <p:nvGrpSpPr>
            <p:cNvPr id="165" name="Gruppieren 297"/>
            <p:cNvGrpSpPr/>
            <p:nvPr/>
          </p:nvGrpSpPr>
          <p:grpSpPr>
            <a:xfrm>
              <a:off x="4764422" y="2230968"/>
              <a:ext cx="1903911" cy="687099"/>
              <a:chOff x="4764422" y="2230968"/>
              <a:chExt cx="1903911" cy="687099"/>
            </a:xfrm>
          </p:grpSpPr>
          <p:grpSp>
            <p:nvGrpSpPr>
              <p:cNvPr id="166" name="Gruppieren 332"/>
              <p:cNvGrpSpPr/>
              <p:nvPr/>
            </p:nvGrpSpPr>
            <p:grpSpPr>
              <a:xfrm rot="21118815">
                <a:off x="6287372" y="2395070"/>
                <a:ext cx="380961" cy="522997"/>
                <a:chOff x="6292782" y="2268520"/>
                <a:chExt cx="380961" cy="522997"/>
              </a:xfrm>
            </p:grpSpPr>
            <p:sp>
              <p:nvSpPr>
                <p:cNvPr id="168" name="Rectangle 263_"/>
                <p:cNvSpPr>
                  <a:spLocks noChangeArrowheads="1"/>
                </p:cNvSpPr>
                <p:nvPr>
                  <p:custDataLst>
                    <p:tags r:id="rId60"/>
                  </p:custDataLst>
                </p:nvPr>
              </p:nvSpPr>
              <p:spPr bwMode="auto">
                <a:xfrm rot="18737925">
                  <a:off x="6216582" y="2550217"/>
                  <a:ext cx="317500" cy="165100"/>
                </a:xfrm>
                <a:prstGeom prst="rect">
                  <a:avLst/>
                </a:prstGeom>
                <a:solidFill>
                  <a:schemeClr val="tx1"/>
                </a:solidFill>
                <a:ln w="9525">
                  <a:solidFill>
                    <a:schemeClr val="tx1"/>
                  </a:solidFill>
                  <a:miter lim="800000"/>
                  <a:headEnd/>
                  <a:tailEnd/>
                </a:ln>
              </p:spPr>
              <p:txBody>
                <a:bodyPr wrap="none" anchor="ctr"/>
                <a:lstStyle/>
                <a:p>
                  <a:pPr algn="ctr"/>
                  <a:endParaRPr lang="en-US" sz="1200" i="1" dirty="0">
                    <a:latin typeface="Cambria Math" panose="02040503050406030204" pitchFamily="18" charset="0"/>
                    <a:ea typeface="Cambria Math" panose="02040503050406030204" pitchFamily="18" charset="0"/>
                    <a:cs typeface="Times New Roman"/>
                  </a:endParaRPr>
                </a:p>
              </p:txBody>
            </p:sp>
            <p:cxnSp>
              <p:nvCxnSpPr>
                <p:cNvPr id="169" name="Gerade Verbindung 486"/>
                <p:cNvCxnSpPr>
                  <a:stCxn id="168" idx="3"/>
                </p:cNvCxnSpPr>
                <p:nvPr>
                  <p:custDataLst>
                    <p:tags r:id="rId61"/>
                  </p:custDataLst>
                </p:nvPr>
              </p:nvCxnSpPr>
              <p:spPr>
                <a:xfrm rot="481185" flipV="1">
                  <a:off x="6499472" y="2268520"/>
                  <a:ext cx="174271" cy="260258"/>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67" name="Gewinkelte Verbindung 166"/>
              <p:cNvCxnSpPr>
                <a:stCxn id="127" idx="1"/>
                <a:endCxn id="168" idx="1"/>
              </p:cNvCxnSpPr>
              <p:nvPr>
                <p:custDataLst>
                  <p:tags r:id="rId59"/>
                </p:custDataLst>
              </p:nvPr>
            </p:nvCxnSpPr>
            <p:spPr>
              <a:xfrm rot="16200000" flipH="1">
                <a:off x="5193372" y="1802018"/>
                <a:ext cx="673578" cy="1531478"/>
              </a:xfrm>
              <a:prstGeom prst="bentConnector5">
                <a:avLst>
                  <a:gd name="adj1" fmla="val 15007"/>
                  <a:gd name="adj2" fmla="val 72919"/>
                  <a:gd name="adj3" fmla="val 133938"/>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170" name="Gruppieren 287"/>
          <p:cNvGrpSpPr/>
          <p:nvPr/>
        </p:nvGrpSpPr>
        <p:grpSpPr>
          <a:xfrm>
            <a:off x="4190547" y="1618473"/>
            <a:ext cx="705080" cy="1268942"/>
            <a:chOff x="1456988" y="1573932"/>
            <a:chExt cx="705080" cy="1268942"/>
          </a:xfrm>
        </p:grpSpPr>
        <p:sp>
          <p:nvSpPr>
            <p:cNvPr id="171" name="Line 255"/>
            <p:cNvSpPr>
              <a:spLocks noChangeShapeType="1"/>
            </p:cNvSpPr>
            <p:nvPr>
              <p:custDataLst>
                <p:tags r:id="rId49"/>
              </p:custDataLst>
            </p:nvPr>
          </p:nvSpPr>
          <p:spPr bwMode="auto">
            <a:xfrm flipH="1">
              <a:off x="2144808" y="1573932"/>
              <a:ext cx="0" cy="1268942"/>
            </a:xfrm>
            <a:prstGeom prst="line">
              <a:avLst/>
            </a:prstGeom>
            <a:noFill/>
            <a:ln w="9525">
              <a:solidFill>
                <a:schemeClr val="tx1"/>
              </a:solidFill>
              <a:round/>
              <a:headEnd type="oval" w="sm" len="sm"/>
              <a:tailEnd type="oval" w="sm" len="sm"/>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72" name="Oval 267"/>
            <p:cNvSpPr>
              <a:spLocks noChangeArrowheads="1"/>
            </p:cNvSpPr>
            <p:nvPr>
              <p:custDataLst>
                <p:tags r:id="rId50"/>
              </p:custDataLst>
            </p:nvPr>
          </p:nvSpPr>
          <p:spPr bwMode="auto">
            <a:xfrm flipH="1">
              <a:off x="2125556" y="2185491"/>
              <a:ext cx="36512" cy="36513"/>
            </a:xfrm>
            <a:prstGeom prst="ellipse">
              <a:avLst/>
            </a:prstGeom>
            <a:solidFill>
              <a:schemeClr val="tx1"/>
            </a:solidFill>
            <a:ln w="9525">
              <a:solidFill>
                <a:schemeClr val="tx1"/>
              </a:solidFill>
              <a:round/>
              <a:headEnd/>
              <a:tailEnd/>
            </a:ln>
          </p:spPr>
          <p:txBody>
            <a:bodyPr wrap="none" lIns="36000" tIns="36000" anchor="ctr"/>
            <a:lstStyle/>
            <a:p>
              <a:pPr algn="ctr"/>
              <a:endParaRPr lang="en-US" sz="1200" i="1" dirty="0">
                <a:latin typeface="Cambria Math" panose="02040503050406030204" pitchFamily="18" charset="0"/>
                <a:ea typeface="Cambria Math" panose="02040503050406030204" pitchFamily="18" charset="0"/>
                <a:cs typeface="Times New Roman"/>
              </a:endParaRPr>
            </a:p>
          </p:txBody>
        </p:sp>
        <p:sp>
          <p:nvSpPr>
            <p:cNvPr id="173" name="Line 266_"/>
            <p:cNvSpPr>
              <a:spLocks noChangeShapeType="1"/>
            </p:cNvSpPr>
            <p:nvPr>
              <p:custDataLst>
                <p:tags r:id="rId51"/>
              </p:custDataLst>
            </p:nvPr>
          </p:nvSpPr>
          <p:spPr bwMode="auto">
            <a:xfrm flipH="1">
              <a:off x="1845468" y="2202954"/>
              <a:ext cx="310249" cy="0"/>
            </a:xfrm>
            <a:prstGeom prst="line">
              <a:avLst/>
            </a:prstGeom>
            <a:noFill/>
            <a:ln w="9525">
              <a:solidFill>
                <a:schemeClr val="tx1"/>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cxnSp>
          <p:nvCxnSpPr>
            <p:cNvPr id="174" name="Gerade Verbindung mit Pfeil 173"/>
            <p:cNvCxnSpPr/>
            <p:nvPr>
              <p:custDataLst>
                <p:tags r:id="rId52"/>
              </p:custDataLst>
            </p:nvPr>
          </p:nvCxnSpPr>
          <p:spPr>
            <a:xfrm>
              <a:off x="1958744" y="1645940"/>
              <a:ext cx="0" cy="522709"/>
            </a:xfrm>
            <a:prstGeom prst="straightConnector1">
              <a:avLst/>
            </a:prstGeom>
            <a:ln w="19050" cmpd="sng">
              <a:solidFill>
                <a:schemeClr val="accent1">
                  <a:lumMod val="75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75" name="Gerade Verbindung mit Pfeil 174"/>
            <p:cNvCxnSpPr/>
            <p:nvPr>
              <p:custDataLst>
                <p:tags r:id="rId53"/>
              </p:custDataLst>
            </p:nvPr>
          </p:nvCxnSpPr>
          <p:spPr>
            <a:xfrm>
              <a:off x="1972470" y="2275359"/>
              <a:ext cx="0" cy="522709"/>
            </a:xfrm>
            <a:prstGeom prst="straightConnector1">
              <a:avLst/>
            </a:prstGeom>
            <a:ln w="19050" cmpd="sng">
              <a:solidFill>
                <a:schemeClr val="accent1">
                  <a:lumMod val="75000"/>
                </a:schemeClr>
              </a:solidFill>
              <a:headEnd type="triangle" w="sm" len="sm"/>
              <a:tailEnd type="none" w="med" len="med"/>
            </a:ln>
          </p:spPr>
          <p:style>
            <a:lnRef idx="1">
              <a:schemeClr val="accent1"/>
            </a:lnRef>
            <a:fillRef idx="0">
              <a:schemeClr val="accent1"/>
            </a:fillRef>
            <a:effectRef idx="0">
              <a:schemeClr val="accent1"/>
            </a:effectRef>
            <a:fontRef idx="minor">
              <a:schemeClr val="tx1"/>
            </a:fontRef>
          </p:style>
        </p:cxnSp>
        <p:sp>
          <p:nvSpPr>
            <p:cNvPr id="176" name="Rectangle 248___"/>
            <p:cNvSpPr>
              <a:spLocks noChangeArrowheads="1"/>
            </p:cNvSpPr>
            <p:nvPr>
              <p:custDataLst>
                <p:tags r:id="rId54"/>
              </p:custDataLst>
            </p:nvPr>
          </p:nvSpPr>
          <p:spPr bwMode="auto">
            <a:xfrm>
              <a:off x="1456988" y="2428156"/>
              <a:ext cx="458459" cy="184666"/>
            </a:xfrm>
            <a:prstGeom prst="rect">
              <a:avLst/>
            </a:prstGeom>
            <a:noFill/>
            <a:ln w="9525">
              <a:noFill/>
              <a:miter lim="800000"/>
              <a:headEnd/>
              <a:tailEnd/>
            </a:ln>
          </p:spPr>
          <p:txBody>
            <a:bodyPr wrap="none" lIns="0" tIns="0" rIns="0" bIns="0">
              <a:spAutoFit/>
            </a:bodyPr>
            <a:lstStyle/>
            <a:p>
              <a:r>
                <a:rPr lang="en-US" sz="1200" i="1" dirty="0" smtClean="0">
                  <a:solidFill>
                    <a:srgbClr val="000000"/>
                  </a:solidFill>
                  <a:latin typeface="Cambria Math" panose="02040503050406030204" pitchFamily="18" charset="0"/>
                  <a:ea typeface="Cambria Math" panose="02040503050406030204" pitchFamily="18" charset="0"/>
                  <a:cs typeface="Times New Roman"/>
                </a:rPr>
                <a:t>-U</a:t>
              </a:r>
              <a:r>
                <a:rPr lang="en-US" sz="1200" i="1" baseline="-25000" dirty="0" smtClean="0">
                  <a:solidFill>
                    <a:srgbClr val="000000"/>
                  </a:solidFill>
                  <a:latin typeface="Cambria Math" panose="02040503050406030204" pitchFamily="18" charset="0"/>
                  <a:ea typeface="Cambria Math" panose="02040503050406030204" pitchFamily="18" charset="0"/>
                  <a:cs typeface="Times New Roman"/>
                </a:rPr>
                <a:t>DC </a:t>
              </a:r>
              <a:r>
                <a:rPr lang="en-US" sz="1200" dirty="0" smtClean="0">
                  <a:solidFill>
                    <a:srgbClr val="000000"/>
                  </a:solidFill>
                  <a:latin typeface="Cambria Math" panose="02040503050406030204" pitchFamily="18" charset="0"/>
                  <a:ea typeface="Cambria Math" panose="02040503050406030204" pitchFamily="18" charset="0"/>
                  <a:cs typeface="Times New Roman"/>
                </a:rPr>
                <a:t>/2</a:t>
              </a:r>
              <a:endParaRPr lang="en-US" sz="1200" dirty="0">
                <a:latin typeface="Cambria Math" panose="02040503050406030204" pitchFamily="18" charset="0"/>
                <a:ea typeface="Cambria Math" panose="02040503050406030204" pitchFamily="18" charset="0"/>
                <a:cs typeface="Times New Roman"/>
              </a:endParaRPr>
            </a:p>
          </p:txBody>
        </p:sp>
        <p:sp>
          <p:nvSpPr>
            <p:cNvPr id="177" name="Rectangle 248_____"/>
            <p:cNvSpPr>
              <a:spLocks noChangeArrowheads="1"/>
            </p:cNvSpPr>
            <p:nvPr>
              <p:custDataLst>
                <p:tags r:id="rId55"/>
              </p:custDataLst>
            </p:nvPr>
          </p:nvSpPr>
          <p:spPr bwMode="auto">
            <a:xfrm>
              <a:off x="1459836" y="1789956"/>
              <a:ext cx="407163" cy="184666"/>
            </a:xfrm>
            <a:prstGeom prst="rect">
              <a:avLst/>
            </a:prstGeom>
            <a:noFill/>
            <a:ln w="9525">
              <a:noFill/>
              <a:miter lim="800000"/>
              <a:headEnd/>
              <a:tailEnd/>
            </a:ln>
          </p:spPr>
          <p:txBody>
            <a:bodyPr wrap="none" lIns="0" tIns="0" rIns="0" bIns="0">
              <a:spAutoFit/>
            </a:bodyPr>
            <a:lstStyle/>
            <a:p>
              <a:r>
                <a:rPr lang="en-US" sz="1200" i="1" dirty="0" smtClean="0">
                  <a:solidFill>
                    <a:srgbClr val="000000"/>
                  </a:solidFill>
                  <a:latin typeface="Cambria Math" panose="02040503050406030204" pitchFamily="18" charset="0"/>
                  <a:ea typeface="Cambria Math" panose="02040503050406030204" pitchFamily="18" charset="0"/>
                  <a:cs typeface="Times New Roman"/>
                </a:rPr>
                <a:t>U</a:t>
              </a:r>
              <a:r>
                <a:rPr lang="en-US" sz="1200" i="1" baseline="-25000" dirty="0" smtClean="0">
                  <a:solidFill>
                    <a:srgbClr val="000000"/>
                  </a:solidFill>
                  <a:latin typeface="Cambria Math" panose="02040503050406030204" pitchFamily="18" charset="0"/>
                  <a:ea typeface="Cambria Math" panose="02040503050406030204" pitchFamily="18" charset="0"/>
                  <a:cs typeface="Times New Roman"/>
                </a:rPr>
                <a:t>DC </a:t>
              </a:r>
              <a:r>
                <a:rPr lang="en-US" sz="1200" dirty="0" smtClean="0">
                  <a:solidFill>
                    <a:srgbClr val="000000"/>
                  </a:solidFill>
                  <a:latin typeface="Cambria Math" panose="02040503050406030204" pitchFamily="18" charset="0"/>
                  <a:ea typeface="Cambria Math" panose="02040503050406030204" pitchFamily="18" charset="0"/>
                  <a:cs typeface="Times New Roman"/>
                </a:rPr>
                <a:t>/2</a:t>
              </a:r>
              <a:endParaRPr lang="en-US" sz="1200" dirty="0">
                <a:latin typeface="Cambria Math" panose="02040503050406030204" pitchFamily="18" charset="0"/>
                <a:ea typeface="Cambria Math" panose="02040503050406030204" pitchFamily="18" charset="0"/>
                <a:cs typeface="Times New Roman"/>
              </a:endParaRPr>
            </a:p>
          </p:txBody>
        </p:sp>
        <p:grpSp>
          <p:nvGrpSpPr>
            <p:cNvPr id="178" name="Gruppieren 335"/>
            <p:cNvGrpSpPr/>
            <p:nvPr/>
          </p:nvGrpSpPr>
          <p:grpSpPr>
            <a:xfrm>
              <a:off x="1770682" y="2200274"/>
              <a:ext cx="148829" cy="93737"/>
              <a:chOff x="1535709" y="2084693"/>
              <a:chExt cx="288032" cy="281710"/>
            </a:xfrm>
          </p:grpSpPr>
          <p:sp>
            <p:nvSpPr>
              <p:cNvPr id="179" name="Line 266__"/>
              <p:cNvSpPr>
                <a:spLocks noChangeShapeType="1"/>
              </p:cNvSpPr>
              <p:nvPr>
                <p:custDataLst>
                  <p:tags r:id="rId56"/>
                </p:custDataLst>
              </p:nvPr>
            </p:nvSpPr>
            <p:spPr bwMode="auto">
              <a:xfrm>
                <a:off x="1674913" y="2084693"/>
                <a:ext cx="0" cy="279600"/>
              </a:xfrm>
              <a:prstGeom prst="line">
                <a:avLst/>
              </a:prstGeom>
              <a:noFill/>
              <a:ln w="9525">
                <a:solidFill>
                  <a:schemeClr val="tx1"/>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80" name="Line 266___"/>
              <p:cNvSpPr>
                <a:spLocks noChangeShapeType="1"/>
              </p:cNvSpPr>
              <p:nvPr>
                <p:custDataLst>
                  <p:tags r:id="rId57"/>
                </p:custDataLst>
              </p:nvPr>
            </p:nvSpPr>
            <p:spPr bwMode="auto">
              <a:xfrm>
                <a:off x="1535709" y="2366403"/>
                <a:ext cx="288032" cy="0"/>
              </a:xfrm>
              <a:prstGeom prst="line">
                <a:avLst/>
              </a:prstGeom>
              <a:noFill/>
              <a:ln w="9525">
                <a:solidFill>
                  <a:schemeClr val="tx1"/>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grpSp>
      </p:grpSp>
      <p:grpSp>
        <p:nvGrpSpPr>
          <p:cNvPr id="181" name="Gruppieren 259"/>
          <p:cNvGrpSpPr/>
          <p:nvPr/>
        </p:nvGrpSpPr>
        <p:grpSpPr>
          <a:xfrm>
            <a:off x="7118385" y="1425309"/>
            <a:ext cx="841317" cy="1715492"/>
            <a:chOff x="4521986" y="1357908"/>
            <a:chExt cx="841317" cy="1715492"/>
          </a:xfrm>
        </p:grpSpPr>
        <p:grpSp>
          <p:nvGrpSpPr>
            <p:cNvPr id="182" name="Gruppieren 328"/>
            <p:cNvGrpSpPr/>
            <p:nvPr/>
          </p:nvGrpSpPr>
          <p:grpSpPr>
            <a:xfrm>
              <a:off x="4521986" y="1357908"/>
              <a:ext cx="787980" cy="1715492"/>
              <a:chOff x="3374058" y="1357908"/>
              <a:chExt cx="787980" cy="1715492"/>
            </a:xfrm>
          </p:grpSpPr>
          <p:sp>
            <p:nvSpPr>
              <p:cNvPr id="192" name="Rectangle 375_"/>
              <p:cNvSpPr>
                <a:spLocks noChangeArrowheads="1"/>
              </p:cNvSpPr>
              <p:nvPr>
                <p:custDataLst>
                  <p:tags r:id="rId42"/>
                </p:custDataLst>
              </p:nvPr>
            </p:nvSpPr>
            <p:spPr bwMode="auto">
              <a:xfrm>
                <a:off x="3374058" y="2888316"/>
                <a:ext cx="254878" cy="184666"/>
              </a:xfrm>
              <a:prstGeom prst="rect">
                <a:avLst/>
              </a:prstGeom>
              <a:noFill/>
              <a:ln w="9525">
                <a:noFill/>
                <a:miter lim="800000"/>
                <a:headEnd/>
                <a:tailEnd/>
              </a:ln>
            </p:spPr>
            <p:txBody>
              <a:bodyPr wrap="none" lIns="0" tIns="0" rIns="0" bIns="0">
                <a:spAutoFit/>
              </a:bodyPr>
              <a:lstStyle/>
              <a:p>
                <a:r>
                  <a:rPr lang="en-US" sz="1200" i="1" dirty="0" smtClean="0">
                    <a:solidFill>
                      <a:srgbClr val="0070C0"/>
                    </a:solidFill>
                    <a:latin typeface="Cambria Math" panose="02040503050406030204" pitchFamily="18" charset="0"/>
                    <a:ea typeface="Cambria Math" panose="02040503050406030204" pitchFamily="18" charset="0"/>
                    <a:cs typeface="Times New Roman"/>
                  </a:rPr>
                  <a:t>u10</a:t>
                </a:r>
                <a:endParaRPr lang="en-US" sz="1200" i="1" dirty="0">
                  <a:solidFill>
                    <a:srgbClr val="0070C0"/>
                  </a:solidFill>
                  <a:latin typeface="Cambria Math" panose="02040503050406030204" pitchFamily="18" charset="0"/>
                  <a:ea typeface="Cambria Math" panose="02040503050406030204" pitchFamily="18" charset="0"/>
                  <a:cs typeface="Times New Roman"/>
                </a:endParaRPr>
              </a:p>
            </p:txBody>
          </p:sp>
          <p:sp>
            <p:nvSpPr>
              <p:cNvPr id="193" name="Rectangle 375__________"/>
              <p:cNvSpPr>
                <a:spLocks noChangeArrowheads="1"/>
              </p:cNvSpPr>
              <p:nvPr>
                <p:custDataLst>
                  <p:tags r:id="rId43"/>
                </p:custDataLst>
              </p:nvPr>
            </p:nvSpPr>
            <p:spPr bwMode="auto">
              <a:xfrm>
                <a:off x="3431381" y="2318618"/>
                <a:ext cx="254878" cy="184666"/>
              </a:xfrm>
              <a:prstGeom prst="rect">
                <a:avLst/>
              </a:prstGeom>
              <a:noFill/>
              <a:ln w="9525">
                <a:noFill/>
                <a:miter lim="800000"/>
                <a:headEnd/>
                <a:tailEnd/>
              </a:ln>
            </p:spPr>
            <p:txBody>
              <a:bodyPr wrap="none" lIns="0" tIns="0" rIns="0" bIns="0">
                <a:spAutoFit/>
              </a:bodyPr>
              <a:lstStyle/>
              <a:p>
                <a:r>
                  <a:rPr lang="en-US" sz="1200" i="1" dirty="0" smtClean="0">
                    <a:solidFill>
                      <a:srgbClr val="0070C0"/>
                    </a:solidFill>
                    <a:latin typeface="Cambria Math" panose="02040503050406030204" pitchFamily="18" charset="0"/>
                    <a:ea typeface="Cambria Math" panose="02040503050406030204" pitchFamily="18" charset="0"/>
                    <a:cs typeface="Times New Roman"/>
                  </a:rPr>
                  <a:t>u20</a:t>
                </a:r>
                <a:endParaRPr lang="en-US" sz="1200" i="1" dirty="0">
                  <a:solidFill>
                    <a:srgbClr val="0070C0"/>
                  </a:solidFill>
                  <a:latin typeface="Cambria Math" panose="02040503050406030204" pitchFamily="18" charset="0"/>
                  <a:ea typeface="Cambria Math" panose="02040503050406030204" pitchFamily="18" charset="0"/>
                  <a:cs typeface="Times New Roman"/>
                </a:endParaRPr>
              </a:p>
            </p:txBody>
          </p:sp>
          <p:sp>
            <p:nvSpPr>
              <p:cNvPr id="194" name="Rectangle 375______________"/>
              <p:cNvSpPr>
                <a:spLocks noChangeArrowheads="1"/>
              </p:cNvSpPr>
              <p:nvPr>
                <p:custDataLst>
                  <p:tags r:id="rId44"/>
                </p:custDataLst>
              </p:nvPr>
            </p:nvSpPr>
            <p:spPr bwMode="auto">
              <a:xfrm>
                <a:off x="3907160" y="2746965"/>
                <a:ext cx="254878" cy="184666"/>
              </a:xfrm>
              <a:prstGeom prst="rect">
                <a:avLst/>
              </a:prstGeom>
              <a:noFill/>
              <a:ln w="9525">
                <a:noFill/>
                <a:miter lim="800000"/>
                <a:headEnd/>
                <a:tailEnd/>
              </a:ln>
            </p:spPr>
            <p:txBody>
              <a:bodyPr wrap="none" lIns="0" tIns="0" rIns="0" bIns="0">
                <a:spAutoFit/>
              </a:bodyPr>
              <a:lstStyle/>
              <a:p>
                <a:r>
                  <a:rPr lang="en-US" sz="1200" i="1" dirty="0" smtClean="0">
                    <a:solidFill>
                      <a:srgbClr val="0070C0"/>
                    </a:solidFill>
                    <a:latin typeface="Cambria Math" panose="02040503050406030204" pitchFamily="18" charset="0"/>
                    <a:ea typeface="Cambria Math" panose="02040503050406030204" pitchFamily="18" charset="0"/>
                    <a:cs typeface="Times New Roman"/>
                  </a:rPr>
                  <a:t>u30</a:t>
                </a:r>
                <a:endParaRPr lang="en-US" sz="1200" i="1" dirty="0">
                  <a:solidFill>
                    <a:srgbClr val="0070C0"/>
                  </a:solidFill>
                  <a:latin typeface="Cambria Math" panose="02040503050406030204" pitchFamily="18" charset="0"/>
                  <a:ea typeface="Cambria Math" panose="02040503050406030204" pitchFamily="18" charset="0"/>
                  <a:cs typeface="Times New Roman"/>
                </a:endParaRPr>
              </a:p>
            </p:txBody>
          </p:sp>
          <p:sp>
            <p:nvSpPr>
              <p:cNvPr id="195" name="Oval 267__"/>
              <p:cNvSpPr>
                <a:spLocks noChangeArrowheads="1"/>
              </p:cNvSpPr>
              <p:nvPr>
                <p:custDataLst>
                  <p:tags r:id="rId45"/>
                </p:custDataLst>
              </p:nvPr>
            </p:nvSpPr>
            <p:spPr bwMode="auto">
              <a:xfrm flipH="1">
                <a:off x="3726632" y="2932211"/>
                <a:ext cx="36512" cy="36513"/>
              </a:xfrm>
              <a:prstGeom prst="ellipse">
                <a:avLst/>
              </a:prstGeom>
              <a:noFill/>
              <a:ln w="9525">
                <a:solidFill>
                  <a:schemeClr val="tx1"/>
                </a:solidFill>
                <a:round/>
                <a:headEnd/>
                <a:tailEnd/>
              </a:ln>
            </p:spPr>
            <p:txBody>
              <a:bodyPr wrap="none" lIns="36000" tIns="36000" anchor="ctr"/>
              <a:lstStyle/>
              <a:p>
                <a:pPr algn="ctr"/>
                <a:endParaRPr lang="en-US" sz="1200" i="1" dirty="0">
                  <a:latin typeface="Cambria Math" panose="02040503050406030204" pitchFamily="18" charset="0"/>
                  <a:ea typeface="Cambria Math" panose="02040503050406030204" pitchFamily="18" charset="0"/>
                  <a:cs typeface="Times New Roman"/>
                </a:endParaRPr>
              </a:p>
            </p:txBody>
          </p:sp>
          <p:grpSp>
            <p:nvGrpSpPr>
              <p:cNvPr id="196" name="Gruppieren 326"/>
              <p:cNvGrpSpPr/>
              <p:nvPr/>
            </p:nvGrpSpPr>
            <p:grpSpPr>
              <a:xfrm>
                <a:off x="3390528" y="1357908"/>
                <a:ext cx="660648" cy="1715492"/>
                <a:chOff x="3390528" y="1429916"/>
                <a:chExt cx="660648" cy="1643484"/>
              </a:xfrm>
            </p:grpSpPr>
            <p:grpSp>
              <p:nvGrpSpPr>
                <p:cNvPr id="197" name="Gruppieren 325"/>
                <p:cNvGrpSpPr/>
                <p:nvPr/>
              </p:nvGrpSpPr>
              <p:grpSpPr>
                <a:xfrm>
                  <a:off x="3390528" y="1429916"/>
                  <a:ext cx="660648" cy="1643484"/>
                  <a:chOff x="3390528" y="1429916"/>
                  <a:chExt cx="660648" cy="1643484"/>
                </a:xfrm>
              </p:grpSpPr>
              <p:sp>
                <p:nvSpPr>
                  <p:cNvPr id="199" name="Bogen 198"/>
                  <p:cNvSpPr/>
                  <p:nvPr>
                    <p:custDataLst>
                      <p:tags r:id="rId47"/>
                    </p:custDataLst>
                  </p:nvPr>
                </p:nvSpPr>
                <p:spPr>
                  <a:xfrm flipH="1">
                    <a:off x="3390528" y="1429916"/>
                    <a:ext cx="660648" cy="1512168"/>
                  </a:xfrm>
                  <a:prstGeom prst="arc">
                    <a:avLst>
                      <a:gd name="adj1" fmla="val 20721785"/>
                      <a:gd name="adj2" fmla="val 5329243"/>
                    </a:avLst>
                  </a:prstGeom>
                  <a:noFill/>
                  <a:ln w="19050" cmpd="sng">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i="1" dirty="0">
                      <a:latin typeface="Cambria Math" panose="02040503050406030204" pitchFamily="18" charset="0"/>
                      <a:ea typeface="Cambria Math" panose="02040503050406030204" pitchFamily="18" charset="0"/>
                      <a:cs typeface="Times New Roman"/>
                    </a:endParaRPr>
                  </a:p>
                </p:txBody>
              </p:sp>
              <p:sp>
                <p:nvSpPr>
                  <p:cNvPr id="200" name="Bogen 199"/>
                  <p:cNvSpPr/>
                  <p:nvPr>
                    <p:custDataLst>
                      <p:tags r:id="rId48"/>
                    </p:custDataLst>
                  </p:nvPr>
                </p:nvSpPr>
                <p:spPr>
                  <a:xfrm flipH="1">
                    <a:off x="3697610" y="1893962"/>
                    <a:ext cx="209550" cy="1179438"/>
                  </a:xfrm>
                  <a:prstGeom prst="arc">
                    <a:avLst>
                      <a:gd name="adj1" fmla="val 17528164"/>
                      <a:gd name="adj2" fmla="val 4780645"/>
                    </a:avLst>
                  </a:prstGeom>
                  <a:noFill/>
                  <a:ln w="19050" cmpd="sng">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i="1" dirty="0">
                      <a:latin typeface="Cambria Math" panose="02040503050406030204" pitchFamily="18" charset="0"/>
                      <a:ea typeface="Cambria Math" panose="02040503050406030204" pitchFamily="18" charset="0"/>
                      <a:cs typeface="Times New Roman"/>
                    </a:endParaRPr>
                  </a:p>
                </p:txBody>
              </p:sp>
            </p:grpSp>
            <p:sp>
              <p:nvSpPr>
                <p:cNvPr id="198" name="Bogen 197"/>
                <p:cNvSpPr/>
                <p:nvPr>
                  <p:custDataLst>
                    <p:tags r:id="rId46"/>
                  </p:custDataLst>
                </p:nvPr>
              </p:nvSpPr>
              <p:spPr>
                <a:xfrm>
                  <a:off x="3619128" y="2077988"/>
                  <a:ext cx="288032" cy="864096"/>
                </a:xfrm>
                <a:prstGeom prst="arc">
                  <a:avLst>
                    <a:gd name="adj1" fmla="val 19395641"/>
                    <a:gd name="adj2" fmla="val 5183840"/>
                  </a:avLst>
                </a:prstGeom>
                <a:noFill/>
                <a:ln w="19050" cmpd="sng">
                  <a:solidFill>
                    <a:schemeClr val="accent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i="1" dirty="0">
                    <a:latin typeface="Cambria Math" panose="02040503050406030204" pitchFamily="18" charset="0"/>
                    <a:ea typeface="Cambria Math" panose="02040503050406030204" pitchFamily="18" charset="0"/>
                    <a:cs typeface="Times New Roman"/>
                  </a:endParaRPr>
                </a:p>
              </p:txBody>
            </p:sp>
          </p:grpSp>
        </p:grpSp>
        <p:sp>
          <p:nvSpPr>
            <p:cNvPr id="183" name="Rectangle 248______"/>
            <p:cNvSpPr>
              <a:spLocks noChangeArrowheads="1"/>
            </p:cNvSpPr>
            <p:nvPr>
              <p:custDataLst>
                <p:tags r:id="rId34"/>
              </p:custDataLst>
            </p:nvPr>
          </p:nvSpPr>
          <p:spPr bwMode="auto">
            <a:xfrm>
              <a:off x="4758251" y="1804214"/>
              <a:ext cx="128240" cy="184666"/>
            </a:xfrm>
            <a:prstGeom prst="rect">
              <a:avLst/>
            </a:prstGeom>
            <a:noFill/>
            <a:ln w="9525">
              <a:noFill/>
              <a:miter lim="800000"/>
              <a:headEnd/>
              <a:tailEnd/>
            </a:ln>
          </p:spPr>
          <p:txBody>
            <a:bodyPr wrap="none" lIns="0" tIns="0" rIns="0" bIns="0">
              <a:spAutoFit/>
            </a:bodyPr>
            <a:lstStyle/>
            <a:p>
              <a:r>
                <a:rPr lang="en-US" sz="1200" i="1" dirty="0" smtClean="0">
                  <a:solidFill>
                    <a:srgbClr val="E20015"/>
                  </a:solidFill>
                  <a:latin typeface="Cambria Math" panose="02040503050406030204" pitchFamily="18" charset="0"/>
                  <a:ea typeface="Cambria Math" panose="02040503050406030204" pitchFamily="18" charset="0"/>
                  <a:cs typeface="Times New Roman"/>
                </a:rPr>
                <a:t>i1</a:t>
              </a:r>
              <a:endParaRPr lang="en-US" sz="1200" i="1" dirty="0">
                <a:solidFill>
                  <a:srgbClr val="E20015"/>
                </a:solidFill>
                <a:latin typeface="Cambria Math" panose="02040503050406030204" pitchFamily="18" charset="0"/>
                <a:ea typeface="Cambria Math" panose="02040503050406030204" pitchFamily="18" charset="0"/>
                <a:cs typeface="Times New Roman"/>
              </a:endParaRPr>
            </a:p>
          </p:txBody>
        </p:sp>
        <p:sp>
          <p:nvSpPr>
            <p:cNvPr id="184" name="Rectangle 248_______"/>
            <p:cNvSpPr>
              <a:spLocks noChangeArrowheads="1"/>
            </p:cNvSpPr>
            <p:nvPr>
              <p:custDataLst>
                <p:tags r:id="rId35"/>
              </p:custDataLst>
            </p:nvPr>
          </p:nvSpPr>
          <p:spPr bwMode="auto">
            <a:xfrm>
              <a:off x="4913364" y="2038214"/>
              <a:ext cx="128240" cy="184666"/>
            </a:xfrm>
            <a:prstGeom prst="rect">
              <a:avLst/>
            </a:prstGeom>
            <a:noFill/>
            <a:ln w="9525">
              <a:noFill/>
              <a:miter lim="800000"/>
              <a:headEnd/>
              <a:tailEnd/>
            </a:ln>
          </p:spPr>
          <p:txBody>
            <a:bodyPr wrap="none" lIns="0" tIns="0" rIns="0" bIns="0">
              <a:spAutoFit/>
            </a:bodyPr>
            <a:lstStyle/>
            <a:p>
              <a:r>
                <a:rPr lang="en-US" sz="1200" i="1" dirty="0" smtClean="0">
                  <a:solidFill>
                    <a:srgbClr val="E20015"/>
                  </a:solidFill>
                  <a:latin typeface="Cambria Math" panose="02040503050406030204" pitchFamily="18" charset="0"/>
                  <a:ea typeface="Cambria Math" panose="02040503050406030204" pitchFamily="18" charset="0"/>
                  <a:cs typeface="Times New Roman"/>
                </a:rPr>
                <a:t>i2</a:t>
              </a:r>
              <a:endParaRPr lang="en-US" sz="1200" i="1" dirty="0">
                <a:solidFill>
                  <a:srgbClr val="E20015"/>
                </a:solidFill>
                <a:latin typeface="Cambria Math" panose="02040503050406030204" pitchFamily="18" charset="0"/>
                <a:ea typeface="Cambria Math" panose="02040503050406030204" pitchFamily="18" charset="0"/>
                <a:cs typeface="Times New Roman"/>
              </a:endParaRPr>
            </a:p>
          </p:txBody>
        </p:sp>
        <p:sp>
          <p:nvSpPr>
            <p:cNvPr id="185" name="Rectangle 248________"/>
            <p:cNvSpPr>
              <a:spLocks noChangeArrowheads="1"/>
            </p:cNvSpPr>
            <p:nvPr>
              <p:custDataLst>
                <p:tags r:id="rId36"/>
              </p:custDataLst>
            </p:nvPr>
          </p:nvSpPr>
          <p:spPr bwMode="auto">
            <a:xfrm>
              <a:off x="5235063" y="2148067"/>
              <a:ext cx="128240" cy="184666"/>
            </a:xfrm>
            <a:prstGeom prst="rect">
              <a:avLst/>
            </a:prstGeom>
            <a:noFill/>
            <a:ln w="9525">
              <a:noFill/>
              <a:miter lim="800000"/>
              <a:headEnd/>
              <a:tailEnd/>
            </a:ln>
          </p:spPr>
          <p:txBody>
            <a:bodyPr wrap="none" lIns="0" tIns="0" rIns="0" bIns="0">
              <a:spAutoFit/>
            </a:bodyPr>
            <a:lstStyle/>
            <a:p>
              <a:r>
                <a:rPr lang="en-US" sz="1200" i="1" dirty="0" smtClean="0">
                  <a:solidFill>
                    <a:srgbClr val="E20015"/>
                  </a:solidFill>
                  <a:latin typeface="Cambria Math" panose="02040503050406030204" pitchFamily="18" charset="0"/>
                  <a:ea typeface="Cambria Math" panose="02040503050406030204" pitchFamily="18" charset="0"/>
                  <a:cs typeface="Times New Roman"/>
                </a:rPr>
                <a:t>i3</a:t>
              </a:r>
              <a:endParaRPr lang="en-US" sz="1200" i="1" dirty="0">
                <a:solidFill>
                  <a:srgbClr val="E20015"/>
                </a:solidFill>
                <a:latin typeface="Cambria Math" panose="02040503050406030204" pitchFamily="18" charset="0"/>
                <a:ea typeface="Cambria Math" panose="02040503050406030204" pitchFamily="18" charset="0"/>
                <a:cs typeface="Times New Roman"/>
              </a:endParaRPr>
            </a:p>
          </p:txBody>
        </p:sp>
        <p:cxnSp>
          <p:nvCxnSpPr>
            <p:cNvPr id="186" name="Gerade Verbindung mit Pfeil 185"/>
            <p:cNvCxnSpPr/>
            <p:nvPr>
              <p:custDataLst>
                <p:tags r:id="rId37"/>
              </p:custDataLst>
            </p:nvPr>
          </p:nvCxnSpPr>
          <p:spPr>
            <a:xfrm>
              <a:off x="4578410" y="2070451"/>
              <a:ext cx="144016" cy="0"/>
            </a:xfrm>
            <a:prstGeom prst="straightConnector1">
              <a:avLst/>
            </a:prstGeom>
            <a:ln w="12700">
              <a:solidFill>
                <a:srgbClr val="E20015"/>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87" name="Gerade Verbindung mit Pfeil 186"/>
            <p:cNvCxnSpPr/>
            <p:nvPr>
              <p:custDataLst>
                <p:tags r:id="rId38"/>
              </p:custDataLst>
            </p:nvPr>
          </p:nvCxnSpPr>
          <p:spPr>
            <a:xfrm>
              <a:off x="4778104" y="2186343"/>
              <a:ext cx="144016" cy="0"/>
            </a:xfrm>
            <a:prstGeom prst="straightConnector1">
              <a:avLst/>
            </a:prstGeom>
            <a:ln w="12700">
              <a:solidFill>
                <a:srgbClr val="E20015"/>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88" name="Gerade Verbindung mit Pfeil 187"/>
            <p:cNvCxnSpPr/>
            <p:nvPr>
              <p:custDataLst>
                <p:tags r:id="rId39"/>
              </p:custDataLst>
            </p:nvPr>
          </p:nvCxnSpPr>
          <p:spPr>
            <a:xfrm>
              <a:off x="5083663" y="2313406"/>
              <a:ext cx="144016" cy="0"/>
            </a:xfrm>
            <a:prstGeom prst="straightConnector1">
              <a:avLst/>
            </a:prstGeom>
            <a:ln w="12700">
              <a:solidFill>
                <a:srgbClr val="E20015"/>
              </a:solidFill>
              <a:headEnd type="none" w="med" len="med"/>
              <a:tailEnd type="arrow"/>
            </a:ln>
          </p:spPr>
          <p:style>
            <a:lnRef idx="1">
              <a:schemeClr val="accent1"/>
            </a:lnRef>
            <a:fillRef idx="0">
              <a:schemeClr val="accent1"/>
            </a:fillRef>
            <a:effectRef idx="0">
              <a:schemeClr val="accent1"/>
            </a:effectRef>
            <a:fontRef idx="minor">
              <a:schemeClr val="tx1"/>
            </a:fontRef>
          </p:style>
        </p:cxnSp>
        <p:grpSp>
          <p:nvGrpSpPr>
            <p:cNvPr id="189" name="Gruppieren 337"/>
            <p:cNvGrpSpPr/>
            <p:nvPr/>
          </p:nvGrpSpPr>
          <p:grpSpPr>
            <a:xfrm>
              <a:off x="4827565" y="2963856"/>
              <a:ext cx="148829" cy="72008"/>
              <a:chOff x="1535709" y="2149996"/>
              <a:chExt cx="288032" cy="216407"/>
            </a:xfrm>
          </p:grpSpPr>
          <p:sp>
            <p:nvSpPr>
              <p:cNvPr id="190" name="Line 266__0"/>
              <p:cNvSpPr>
                <a:spLocks noChangeShapeType="1"/>
              </p:cNvSpPr>
              <p:nvPr>
                <p:custDataLst>
                  <p:tags r:id="rId40"/>
                </p:custDataLst>
              </p:nvPr>
            </p:nvSpPr>
            <p:spPr bwMode="auto">
              <a:xfrm>
                <a:off x="1674912" y="2149996"/>
                <a:ext cx="0" cy="214297"/>
              </a:xfrm>
              <a:prstGeom prst="line">
                <a:avLst/>
              </a:prstGeom>
              <a:noFill/>
              <a:ln w="9525">
                <a:solidFill>
                  <a:schemeClr val="tx1"/>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sp>
            <p:nvSpPr>
              <p:cNvPr id="191" name="Line 266___0"/>
              <p:cNvSpPr>
                <a:spLocks noChangeShapeType="1"/>
              </p:cNvSpPr>
              <p:nvPr>
                <p:custDataLst>
                  <p:tags r:id="rId41"/>
                </p:custDataLst>
              </p:nvPr>
            </p:nvSpPr>
            <p:spPr bwMode="auto">
              <a:xfrm>
                <a:off x="1535709" y="2366403"/>
                <a:ext cx="288032" cy="0"/>
              </a:xfrm>
              <a:prstGeom prst="line">
                <a:avLst/>
              </a:prstGeom>
              <a:noFill/>
              <a:ln w="25400">
                <a:solidFill>
                  <a:schemeClr val="tx1"/>
                </a:solidFill>
                <a:round/>
                <a:headEnd/>
                <a:tailEnd/>
              </a:ln>
            </p:spPr>
            <p:txBody>
              <a:bodyPr/>
              <a:lstStyle/>
              <a:p>
                <a:endParaRPr lang="en-US" sz="1200" i="1" dirty="0">
                  <a:latin typeface="Cambria Math" panose="02040503050406030204" pitchFamily="18" charset="0"/>
                  <a:ea typeface="Cambria Math" panose="02040503050406030204" pitchFamily="18" charset="0"/>
                  <a:cs typeface="Times New Roman"/>
                </a:endParaRPr>
              </a:p>
            </p:txBody>
          </p:sp>
        </p:grpSp>
      </p:grpSp>
      <p:sp>
        <p:nvSpPr>
          <p:cNvPr id="201" name="Rechteck 200"/>
          <p:cNvSpPr/>
          <p:nvPr>
            <p:custDataLst>
              <p:tags r:id="rId5"/>
            </p:custDataLst>
          </p:nvPr>
        </p:nvSpPr>
        <p:spPr>
          <a:xfrm>
            <a:off x="4838403" y="1834497"/>
            <a:ext cx="72008" cy="216024"/>
          </a:xfrm>
          <a:prstGeom prst="rect">
            <a:avLst/>
          </a:prstGeom>
          <a:solidFill>
            <a:schemeClr val="bg1"/>
          </a:solidFill>
          <a:ln w="9525">
            <a:solidFill>
              <a:schemeClr val="tx1"/>
            </a:solidFill>
            <a:miter lim="800000"/>
            <a:headEnd/>
            <a:tailEnd/>
          </a:ln>
        </p:spPr>
        <p:txBody>
          <a:bodyPr rtlCol="0" anchor="ctr"/>
          <a:lstStyle/>
          <a:p>
            <a:pPr algn="ctr"/>
            <a:endParaRPr lang="en-US" sz="1200" i="1" dirty="0">
              <a:solidFill>
                <a:schemeClr val="tx1"/>
              </a:solidFill>
              <a:latin typeface="Cambria Math" panose="02040503050406030204" pitchFamily="18" charset="0"/>
              <a:ea typeface="Cambria Math" panose="02040503050406030204" pitchFamily="18" charset="0"/>
              <a:cs typeface="Times New Roman"/>
            </a:endParaRPr>
          </a:p>
        </p:txBody>
      </p:sp>
      <p:sp>
        <p:nvSpPr>
          <p:cNvPr id="202" name="Rechteck 201"/>
          <p:cNvSpPr/>
          <p:nvPr>
            <p:custDataLst>
              <p:tags r:id="rId6"/>
            </p:custDataLst>
          </p:nvPr>
        </p:nvSpPr>
        <p:spPr>
          <a:xfrm>
            <a:off x="4838403" y="2460899"/>
            <a:ext cx="72008" cy="216024"/>
          </a:xfrm>
          <a:prstGeom prst="rect">
            <a:avLst/>
          </a:prstGeom>
          <a:solidFill>
            <a:schemeClr val="bg1"/>
          </a:solidFill>
          <a:ln w="9525">
            <a:solidFill>
              <a:schemeClr val="tx1"/>
            </a:solidFill>
            <a:miter lim="800000"/>
            <a:headEnd/>
            <a:tailEnd/>
          </a:ln>
        </p:spPr>
        <p:txBody>
          <a:bodyPr rtlCol="0" anchor="ctr"/>
          <a:lstStyle/>
          <a:p>
            <a:pPr algn="ctr"/>
            <a:endParaRPr lang="en-US" sz="1200" i="1" dirty="0">
              <a:solidFill>
                <a:schemeClr val="tx1"/>
              </a:solidFill>
              <a:latin typeface="Cambria Math" panose="02040503050406030204" pitchFamily="18" charset="0"/>
              <a:ea typeface="Cambria Math" panose="02040503050406030204" pitchFamily="18" charset="0"/>
              <a:cs typeface="Times New Roman"/>
            </a:endParaRPr>
          </a:p>
        </p:txBody>
      </p:sp>
      <p:grpSp>
        <p:nvGrpSpPr>
          <p:cNvPr id="203" name="Gruppieren 316"/>
          <p:cNvGrpSpPr/>
          <p:nvPr/>
        </p:nvGrpSpPr>
        <p:grpSpPr>
          <a:xfrm>
            <a:off x="3464364" y="4696327"/>
            <a:ext cx="2173734" cy="1673175"/>
            <a:chOff x="5996351" y="3446140"/>
            <a:chExt cx="2343161" cy="1803585"/>
          </a:xfrm>
        </p:grpSpPr>
        <p:sp>
          <p:nvSpPr>
            <p:cNvPr id="204" name="Hexagon 226"/>
            <p:cNvSpPr/>
            <p:nvPr>
              <p:custDataLst>
                <p:tags r:id="rId13"/>
              </p:custDataLst>
            </p:nvPr>
          </p:nvSpPr>
          <p:spPr>
            <a:xfrm>
              <a:off x="6424597" y="3807802"/>
              <a:ext cx="1440160" cy="1224136"/>
            </a:xfrm>
            <a:prstGeom prst="hexagon">
              <a:avLst/>
            </a:prstGeom>
            <a:solidFill>
              <a:schemeClr val="bg1"/>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a:cs typeface="Times New Roman"/>
              </a:endParaRPr>
            </a:p>
          </p:txBody>
        </p:sp>
        <p:sp>
          <p:nvSpPr>
            <p:cNvPr id="205" name="Oval 445"/>
            <p:cNvSpPr/>
            <p:nvPr>
              <p:custDataLst>
                <p:tags r:id="rId14"/>
              </p:custDataLst>
            </p:nvPr>
          </p:nvSpPr>
          <p:spPr>
            <a:xfrm>
              <a:off x="6506130" y="3817327"/>
              <a:ext cx="1271761" cy="1205086"/>
            </a:xfrm>
            <a:prstGeom prst="ellipse">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a:cs typeface="Times New Roman"/>
              </a:endParaRPr>
            </a:p>
          </p:txBody>
        </p:sp>
        <p:graphicFrame>
          <p:nvGraphicFramePr>
            <p:cNvPr id="206" name="Object 4_"/>
            <p:cNvGraphicFramePr>
              <a:graphicFrameLocks noChangeAspect="1"/>
            </p:cNvGraphicFramePr>
            <p:nvPr>
              <p:custDataLst>
                <p:tags r:id="rId15"/>
              </p:custDataLst>
              <p:extLst>
                <p:ext uri="{D42A27DB-BD31-4B8C-83A1-F6EECF244321}">
                  <p14:modId xmlns:p14="http://schemas.microsoft.com/office/powerpoint/2010/main" val="2120741189"/>
                </p:ext>
              </p:extLst>
            </p:nvPr>
          </p:nvGraphicFramePr>
          <p:xfrm>
            <a:off x="7828639" y="4170560"/>
            <a:ext cx="409262" cy="184182"/>
          </p:xfrm>
          <a:graphic>
            <a:graphicData uri="http://schemas.openxmlformats.org/presentationml/2006/ole">
              <mc:AlternateContent xmlns:mc="http://schemas.openxmlformats.org/markup-compatibility/2006">
                <mc:Choice xmlns:v="urn:schemas-microsoft-com:vml" Requires="v">
                  <p:oleObj spid="_x0000_s8498" name="Formel" r:id="rId203" imgW="507633" imgH="228738" progId="Equation.3">
                    <p:embed/>
                  </p:oleObj>
                </mc:Choice>
                <mc:Fallback>
                  <p:oleObj name="Formel" r:id="rId203" imgW="507633" imgH="228738" progId="Equation.3">
                    <p:embed/>
                    <p:pic>
                      <p:nvPicPr>
                        <p:cNvPr id="0" name=""/>
                        <p:cNvPicPr>
                          <a:picLocks noChangeAspect="1" noChangeArrowheads="1"/>
                        </p:cNvPicPr>
                        <p:nvPr/>
                      </p:nvPicPr>
                      <p:blipFill>
                        <a:blip r:embed="rId204">
                          <a:extLst>
                            <a:ext uri="{28A0092B-C50C-407E-A947-70E740481C1C}">
                              <a14:useLocalDpi xmlns:a14="http://schemas.microsoft.com/office/drawing/2010/main" val="0"/>
                            </a:ext>
                          </a:extLst>
                        </a:blip>
                        <a:srcRect/>
                        <a:stretch>
                          <a:fillRect/>
                        </a:stretch>
                      </p:blipFill>
                      <p:spPr bwMode="auto">
                        <a:xfrm>
                          <a:off x="7828639" y="4170560"/>
                          <a:ext cx="409262" cy="184182"/>
                        </a:xfrm>
                        <a:prstGeom prst="rect">
                          <a:avLst/>
                        </a:prstGeom>
                        <a:noFill/>
                        <a:extLst/>
                      </p:spPr>
                    </p:pic>
                  </p:oleObj>
                </mc:Fallback>
              </mc:AlternateContent>
            </a:graphicData>
          </a:graphic>
        </p:graphicFrame>
        <p:graphicFrame>
          <p:nvGraphicFramePr>
            <p:cNvPr id="207" name="Object 4__"/>
            <p:cNvGraphicFramePr>
              <a:graphicFrameLocks noChangeAspect="1"/>
            </p:cNvGraphicFramePr>
            <p:nvPr>
              <p:custDataLst>
                <p:tags r:id="rId16"/>
              </p:custDataLst>
              <p:extLst>
                <p:ext uri="{D42A27DB-BD31-4B8C-83A1-F6EECF244321}">
                  <p14:modId xmlns:p14="http://schemas.microsoft.com/office/powerpoint/2010/main" val="4117503903"/>
                </p:ext>
              </p:extLst>
            </p:nvPr>
          </p:nvGraphicFramePr>
          <p:xfrm>
            <a:off x="7604996" y="3651182"/>
            <a:ext cx="419756" cy="184332"/>
          </p:xfrm>
          <a:graphic>
            <a:graphicData uri="http://schemas.openxmlformats.org/presentationml/2006/ole">
              <mc:AlternateContent xmlns:mc="http://schemas.openxmlformats.org/markup-compatibility/2006">
                <mc:Choice xmlns:v="urn:schemas-microsoft-com:vml" Requires="v">
                  <p:oleObj spid="_x0000_s8499" name="Formel" r:id="rId205" imgW="520547" imgH="228600" progId="Equation.3">
                    <p:embed/>
                  </p:oleObj>
                </mc:Choice>
                <mc:Fallback>
                  <p:oleObj name="Formel" r:id="rId205" imgW="520547" imgH="228600" progId="Equation.3">
                    <p:embed/>
                    <p:pic>
                      <p:nvPicPr>
                        <p:cNvPr id="0" name=""/>
                        <p:cNvPicPr>
                          <a:picLocks noChangeAspect="1" noChangeArrowheads="1"/>
                        </p:cNvPicPr>
                        <p:nvPr/>
                      </p:nvPicPr>
                      <p:blipFill>
                        <a:blip r:embed="rId206">
                          <a:extLst>
                            <a:ext uri="{28A0092B-C50C-407E-A947-70E740481C1C}">
                              <a14:useLocalDpi xmlns:a14="http://schemas.microsoft.com/office/drawing/2010/main" val="0"/>
                            </a:ext>
                          </a:extLst>
                        </a:blip>
                        <a:srcRect/>
                        <a:stretch>
                          <a:fillRect/>
                        </a:stretch>
                      </p:blipFill>
                      <p:spPr bwMode="auto">
                        <a:xfrm>
                          <a:off x="7604996" y="3651182"/>
                          <a:ext cx="419756" cy="184332"/>
                        </a:xfrm>
                        <a:prstGeom prst="rect">
                          <a:avLst/>
                        </a:prstGeom>
                        <a:noFill/>
                        <a:extLst/>
                      </p:spPr>
                    </p:pic>
                  </p:oleObj>
                </mc:Fallback>
              </mc:AlternateContent>
            </a:graphicData>
          </a:graphic>
        </p:graphicFrame>
        <p:cxnSp>
          <p:nvCxnSpPr>
            <p:cNvPr id="208" name="Gerade Verbindung mit Pfeil 207"/>
            <p:cNvCxnSpPr>
              <a:endCxn id="204" idx="2"/>
            </p:cNvCxnSpPr>
            <p:nvPr>
              <p:custDataLst>
                <p:tags r:id="rId17"/>
              </p:custDataLst>
            </p:nvPr>
          </p:nvCxnSpPr>
          <p:spPr>
            <a:xfrm flipH="1">
              <a:off x="6730631" y="4422750"/>
              <a:ext cx="415553" cy="609188"/>
            </a:xfrm>
            <a:prstGeom prst="straightConnector1">
              <a:avLst/>
            </a:prstGeom>
            <a:ln w="25400">
              <a:solidFill>
                <a:srgbClr val="6E8CB2"/>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09" name="Gerade Verbindung mit Pfeil 208"/>
            <p:cNvCxnSpPr>
              <a:endCxn id="204" idx="0"/>
            </p:cNvCxnSpPr>
            <p:nvPr>
              <p:custDataLst>
                <p:tags r:id="rId18"/>
              </p:custDataLst>
            </p:nvPr>
          </p:nvCxnSpPr>
          <p:spPr>
            <a:xfrm>
              <a:off x="7144597" y="4419575"/>
              <a:ext cx="720160" cy="295"/>
            </a:xfrm>
            <a:prstGeom prst="straightConnector1">
              <a:avLst/>
            </a:prstGeom>
            <a:ln w="25400">
              <a:solidFill>
                <a:srgbClr val="6E8CB2"/>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10" name="Gerade Verbindung mit Pfeil 209"/>
            <p:cNvCxnSpPr>
              <a:endCxn id="204" idx="4"/>
            </p:cNvCxnSpPr>
            <p:nvPr>
              <p:custDataLst>
                <p:tags r:id="rId19"/>
              </p:custDataLst>
            </p:nvPr>
          </p:nvCxnSpPr>
          <p:spPr>
            <a:xfrm flipH="1" flipV="1">
              <a:off x="6730631" y="3807802"/>
              <a:ext cx="418728" cy="611773"/>
            </a:xfrm>
            <a:prstGeom prst="straightConnector1">
              <a:avLst/>
            </a:prstGeom>
            <a:ln w="25400">
              <a:solidFill>
                <a:srgbClr val="6E8CB2"/>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11" name="Gerade Verbindung mit Pfeil 210"/>
            <p:cNvCxnSpPr>
              <a:endCxn id="204" idx="3"/>
            </p:cNvCxnSpPr>
            <p:nvPr>
              <p:custDataLst>
                <p:tags r:id="rId20"/>
              </p:custDataLst>
            </p:nvPr>
          </p:nvCxnSpPr>
          <p:spPr>
            <a:xfrm flipH="1">
              <a:off x="6424597" y="4419575"/>
              <a:ext cx="712856" cy="295"/>
            </a:xfrm>
            <a:prstGeom prst="straightConnector1">
              <a:avLst/>
            </a:prstGeom>
            <a:ln w="25400">
              <a:solidFill>
                <a:srgbClr val="6E8CB2"/>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2" name="Gerade Verbindung mit Pfeil 211"/>
            <p:cNvCxnSpPr>
              <a:endCxn id="204" idx="5"/>
            </p:cNvCxnSpPr>
            <p:nvPr>
              <p:custDataLst>
                <p:tags r:id="rId21"/>
              </p:custDataLst>
            </p:nvPr>
          </p:nvCxnSpPr>
          <p:spPr>
            <a:xfrm flipV="1">
              <a:off x="7139834" y="3807802"/>
              <a:ext cx="418889" cy="614154"/>
            </a:xfrm>
            <a:prstGeom prst="straightConnector1">
              <a:avLst/>
            </a:prstGeom>
            <a:ln w="25400">
              <a:solidFill>
                <a:srgbClr val="6E8CB2"/>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3" name="Gerade Verbindung mit Pfeil 212"/>
            <p:cNvCxnSpPr>
              <a:endCxn id="204" idx="1"/>
            </p:cNvCxnSpPr>
            <p:nvPr>
              <p:custDataLst>
                <p:tags r:id="rId22"/>
              </p:custDataLst>
            </p:nvPr>
          </p:nvCxnSpPr>
          <p:spPr>
            <a:xfrm>
              <a:off x="7144597" y="4417194"/>
              <a:ext cx="414126" cy="614744"/>
            </a:xfrm>
            <a:prstGeom prst="straightConnector1">
              <a:avLst/>
            </a:prstGeom>
            <a:ln w="25400">
              <a:solidFill>
                <a:srgbClr val="6E8CB2"/>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14" name="Oval 267______"/>
            <p:cNvSpPr>
              <a:spLocks noChangeArrowheads="1"/>
            </p:cNvSpPr>
            <p:nvPr>
              <p:custDataLst>
                <p:tags r:id="rId23"/>
              </p:custDataLst>
            </p:nvPr>
          </p:nvSpPr>
          <p:spPr bwMode="auto">
            <a:xfrm flipH="1">
              <a:off x="7091853" y="4365481"/>
              <a:ext cx="105587" cy="108521"/>
            </a:xfrm>
            <a:prstGeom prst="ellipse">
              <a:avLst/>
            </a:prstGeom>
            <a:solidFill>
              <a:schemeClr val="bg1">
                <a:lumMod val="85000"/>
              </a:schemeClr>
            </a:solidFill>
            <a:ln w="9525">
              <a:solidFill>
                <a:schemeClr val="tx1"/>
              </a:solidFill>
              <a:round/>
              <a:headEnd/>
              <a:tailEnd/>
            </a:ln>
          </p:spPr>
          <p:txBody>
            <a:bodyPr wrap="none" lIns="36000" tIns="36000" anchor="ctr"/>
            <a:lstStyle/>
            <a:p>
              <a:pPr algn="ctr"/>
              <a:endParaRPr lang="en-US" dirty="0">
                <a:solidFill>
                  <a:schemeClr val="bg2">
                    <a:lumMod val="60000"/>
                    <a:lumOff val="40000"/>
                  </a:schemeClr>
                </a:solidFill>
                <a:latin typeface="Times New Roman"/>
                <a:cs typeface="Times New Roman"/>
              </a:endParaRPr>
            </a:p>
          </p:txBody>
        </p:sp>
        <p:graphicFrame>
          <p:nvGraphicFramePr>
            <p:cNvPr id="215" name="Object 4___"/>
            <p:cNvGraphicFramePr>
              <a:graphicFrameLocks noChangeAspect="1"/>
            </p:cNvGraphicFramePr>
            <p:nvPr>
              <p:custDataLst>
                <p:tags r:id="rId24"/>
              </p:custDataLst>
              <p:extLst>
                <p:ext uri="{D42A27DB-BD31-4B8C-83A1-F6EECF244321}">
                  <p14:modId xmlns:p14="http://schemas.microsoft.com/office/powerpoint/2010/main" val="1462550385"/>
                </p:ext>
              </p:extLst>
            </p:nvPr>
          </p:nvGraphicFramePr>
          <p:xfrm>
            <a:off x="6423240" y="3589590"/>
            <a:ext cx="430251" cy="184476"/>
          </p:xfrm>
          <a:graphic>
            <a:graphicData uri="http://schemas.openxmlformats.org/presentationml/2006/ole">
              <mc:AlternateContent xmlns:mc="http://schemas.openxmlformats.org/markup-compatibility/2006">
                <mc:Choice xmlns:v="urn:schemas-microsoft-com:vml" Requires="v">
                  <p:oleObj spid="_x0000_s8500" name="Formel" r:id="rId207" imgW="533160" imgH="228600" progId="Equation.3">
                    <p:embed/>
                  </p:oleObj>
                </mc:Choice>
                <mc:Fallback>
                  <p:oleObj name="Formel" r:id="rId207" imgW="533160" imgH="228600" progId="Equation.3">
                    <p:embed/>
                    <p:pic>
                      <p:nvPicPr>
                        <p:cNvPr id="0" name=""/>
                        <p:cNvPicPr>
                          <a:picLocks noChangeAspect="1" noChangeArrowheads="1"/>
                        </p:cNvPicPr>
                        <p:nvPr/>
                      </p:nvPicPr>
                      <p:blipFill>
                        <a:blip r:embed="rId208"/>
                        <a:srcRect/>
                        <a:stretch>
                          <a:fillRect/>
                        </a:stretch>
                      </p:blipFill>
                      <p:spPr bwMode="auto">
                        <a:xfrm>
                          <a:off x="6423240" y="3589590"/>
                          <a:ext cx="430251" cy="184476"/>
                        </a:xfrm>
                        <a:prstGeom prst="rect">
                          <a:avLst/>
                        </a:prstGeom>
                        <a:noFill/>
                        <a:extLst/>
                      </p:spPr>
                    </p:pic>
                  </p:oleObj>
                </mc:Fallback>
              </mc:AlternateContent>
            </a:graphicData>
          </a:graphic>
        </p:graphicFrame>
        <p:graphicFrame>
          <p:nvGraphicFramePr>
            <p:cNvPr id="216" name="Object 4____"/>
            <p:cNvGraphicFramePr>
              <a:graphicFrameLocks noChangeAspect="1"/>
            </p:cNvGraphicFramePr>
            <p:nvPr>
              <p:custDataLst>
                <p:tags r:id="rId25"/>
              </p:custDataLst>
              <p:extLst>
                <p:ext uri="{D42A27DB-BD31-4B8C-83A1-F6EECF244321}">
                  <p14:modId xmlns:p14="http://schemas.microsoft.com/office/powerpoint/2010/main" val="2892012460"/>
                </p:ext>
              </p:extLst>
            </p:nvPr>
          </p:nvGraphicFramePr>
          <p:xfrm>
            <a:off x="5996351" y="4272938"/>
            <a:ext cx="419756" cy="184332"/>
          </p:xfrm>
          <a:graphic>
            <a:graphicData uri="http://schemas.openxmlformats.org/presentationml/2006/ole">
              <mc:AlternateContent xmlns:mc="http://schemas.openxmlformats.org/markup-compatibility/2006">
                <mc:Choice xmlns:v="urn:schemas-microsoft-com:vml" Requires="v">
                  <p:oleObj spid="_x0000_s8501" name="Formel" r:id="rId209" imgW="520547" imgH="228600" progId="Equation.3">
                    <p:embed/>
                  </p:oleObj>
                </mc:Choice>
                <mc:Fallback>
                  <p:oleObj name="Formel" r:id="rId209" imgW="520547" imgH="228600" progId="Equation.3">
                    <p:embed/>
                    <p:pic>
                      <p:nvPicPr>
                        <p:cNvPr id="0" name=""/>
                        <p:cNvPicPr>
                          <a:picLocks noChangeAspect="1" noChangeArrowheads="1"/>
                        </p:cNvPicPr>
                        <p:nvPr/>
                      </p:nvPicPr>
                      <p:blipFill>
                        <a:blip r:embed="rId210">
                          <a:extLst>
                            <a:ext uri="{28A0092B-C50C-407E-A947-70E740481C1C}">
                              <a14:useLocalDpi xmlns:a14="http://schemas.microsoft.com/office/drawing/2010/main" val="0"/>
                            </a:ext>
                          </a:extLst>
                        </a:blip>
                        <a:srcRect/>
                        <a:stretch>
                          <a:fillRect/>
                        </a:stretch>
                      </p:blipFill>
                      <p:spPr bwMode="auto">
                        <a:xfrm>
                          <a:off x="5996351" y="4272938"/>
                          <a:ext cx="419756" cy="184332"/>
                        </a:xfrm>
                        <a:prstGeom prst="rect">
                          <a:avLst/>
                        </a:prstGeom>
                        <a:noFill/>
                        <a:extLst/>
                      </p:spPr>
                    </p:pic>
                  </p:oleObj>
                </mc:Fallback>
              </mc:AlternateContent>
            </a:graphicData>
          </a:graphic>
        </p:graphicFrame>
        <p:graphicFrame>
          <p:nvGraphicFramePr>
            <p:cNvPr id="217" name="Object 4_____"/>
            <p:cNvGraphicFramePr>
              <a:graphicFrameLocks noChangeAspect="1"/>
            </p:cNvGraphicFramePr>
            <p:nvPr>
              <p:custDataLst>
                <p:tags r:id="rId26"/>
              </p:custDataLst>
              <p:extLst>
                <p:ext uri="{D42A27DB-BD31-4B8C-83A1-F6EECF244321}">
                  <p14:modId xmlns:p14="http://schemas.microsoft.com/office/powerpoint/2010/main" val="3443251184"/>
                </p:ext>
              </p:extLst>
            </p:nvPr>
          </p:nvGraphicFramePr>
          <p:xfrm>
            <a:off x="6351232" y="5065201"/>
            <a:ext cx="419756" cy="184332"/>
          </p:xfrm>
          <a:graphic>
            <a:graphicData uri="http://schemas.openxmlformats.org/presentationml/2006/ole">
              <mc:AlternateContent xmlns:mc="http://schemas.openxmlformats.org/markup-compatibility/2006">
                <mc:Choice xmlns:v="urn:schemas-microsoft-com:vml" Requires="v">
                  <p:oleObj spid="_x0000_s8502" name="Formel" r:id="rId211" imgW="520547" imgH="228600" progId="Equation.3">
                    <p:embed/>
                  </p:oleObj>
                </mc:Choice>
                <mc:Fallback>
                  <p:oleObj name="Formel" r:id="rId211" imgW="520547" imgH="228600" progId="Equation.3">
                    <p:embed/>
                    <p:pic>
                      <p:nvPicPr>
                        <p:cNvPr id="0" name=""/>
                        <p:cNvPicPr>
                          <a:picLocks noChangeAspect="1" noChangeArrowheads="1"/>
                        </p:cNvPicPr>
                        <p:nvPr/>
                      </p:nvPicPr>
                      <p:blipFill>
                        <a:blip r:embed="rId212">
                          <a:extLst>
                            <a:ext uri="{28A0092B-C50C-407E-A947-70E740481C1C}">
                              <a14:useLocalDpi xmlns:a14="http://schemas.microsoft.com/office/drawing/2010/main" val="0"/>
                            </a:ext>
                          </a:extLst>
                        </a:blip>
                        <a:srcRect/>
                        <a:stretch>
                          <a:fillRect/>
                        </a:stretch>
                      </p:blipFill>
                      <p:spPr bwMode="auto">
                        <a:xfrm>
                          <a:off x="6351232" y="5065201"/>
                          <a:ext cx="419756" cy="184332"/>
                        </a:xfrm>
                        <a:prstGeom prst="rect">
                          <a:avLst/>
                        </a:prstGeom>
                        <a:noFill/>
                        <a:extLst/>
                      </p:spPr>
                    </p:pic>
                  </p:oleObj>
                </mc:Fallback>
              </mc:AlternateContent>
            </a:graphicData>
          </a:graphic>
        </p:graphicFrame>
        <p:graphicFrame>
          <p:nvGraphicFramePr>
            <p:cNvPr id="218" name="Object 4______"/>
            <p:cNvGraphicFramePr>
              <a:graphicFrameLocks noChangeAspect="1"/>
            </p:cNvGraphicFramePr>
            <p:nvPr>
              <p:custDataLst>
                <p:tags r:id="rId27"/>
              </p:custDataLst>
              <p:extLst>
                <p:ext uri="{D42A27DB-BD31-4B8C-83A1-F6EECF244321}">
                  <p14:modId xmlns:p14="http://schemas.microsoft.com/office/powerpoint/2010/main" val="1839586533"/>
                </p:ext>
              </p:extLst>
            </p:nvPr>
          </p:nvGraphicFramePr>
          <p:xfrm>
            <a:off x="7579089" y="5064755"/>
            <a:ext cx="411013" cy="184970"/>
          </p:xfrm>
          <a:graphic>
            <a:graphicData uri="http://schemas.openxmlformats.org/presentationml/2006/ole">
              <mc:AlternateContent xmlns:mc="http://schemas.openxmlformats.org/markup-compatibility/2006">
                <mc:Choice xmlns:v="urn:schemas-microsoft-com:vml" Requires="v">
                  <p:oleObj spid="_x0000_s8503" name="Formel" r:id="rId213" imgW="507633" imgH="228738" progId="Equation.3">
                    <p:embed/>
                  </p:oleObj>
                </mc:Choice>
                <mc:Fallback>
                  <p:oleObj name="Formel" r:id="rId213" imgW="507633" imgH="228738" progId="Equation.3">
                    <p:embed/>
                    <p:pic>
                      <p:nvPicPr>
                        <p:cNvPr id="0" name=""/>
                        <p:cNvPicPr>
                          <a:picLocks noChangeAspect="1" noChangeArrowheads="1"/>
                        </p:cNvPicPr>
                        <p:nvPr/>
                      </p:nvPicPr>
                      <p:blipFill>
                        <a:blip r:embed="rId214">
                          <a:extLst>
                            <a:ext uri="{28A0092B-C50C-407E-A947-70E740481C1C}">
                              <a14:useLocalDpi xmlns:a14="http://schemas.microsoft.com/office/drawing/2010/main" val="0"/>
                            </a:ext>
                          </a:extLst>
                        </a:blip>
                        <a:srcRect/>
                        <a:stretch>
                          <a:fillRect/>
                        </a:stretch>
                      </p:blipFill>
                      <p:spPr bwMode="auto">
                        <a:xfrm>
                          <a:off x="7579089" y="5064755"/>
                          <a:ext cx="411013" cy="184970"/>
                        </a:xfrm>
                        <a:prstGeom prst="rect">
                          <a:avLst/>
                        </a:prstGeom>
                        <a:noFill/>
                        <a:extLst/>
                      </p:spPr>
                    </p:pic>
                  </p:oleObj>
                </mc:Fallback>
              </mc:AlternateContent>
            </a:graphicData>
          </a:graphic>
        </p:graphicFrame>
        <p:grpSp>
          <p:nvGrpSpPr>
            <p:cNvPr id="219" name="Gruppieren 280"/>
            <p:cNvGrpSpPr/>
            <p:nvPr/>
          </p:nvGrpSpPr>
          <p:grpSpPr>
            <a:xfrm>
              <a:off x="6313064" y="3446140"/>
              <a:ext cx="2026448" cy="1774058"/>
              <a:chOff x="6313064" y="3446140"/>
              <a:chExt cx="2026448" cy="1774058"/>
            </a:xfrm>
          </p:grpSpPr>
          <p:cxnSp>
            <p:nvCxnSpPr>
              <p:cNvPr id="222" name="Straight Arrow Connector 225"/>
              <p:cNvCxnSpPr/>
              <p:nvPr>
                <p:custDataLst>
                  <p:tags r:id="rId30"/>
                </p:custDataLst>
              </p:nvPr>
            </p:nvCxnSpPr>
            <p:spPr>
              <a:xfrm>
                <a:off x="6313064" y="4421481"/>
                <a:ext cx="1958340" cy="0"/>
              </a:xfrm>
              <a:prstGeom prst="straightConnector1">
                <a:avLst/>
              </a:prstGeom>
              <a:ln w="9525">
                <a:solidFill>
                  <a:schemeClr val="tx1"/>
                </a:solidFill>
                <a:prstDash val="dash"/>
                <a:tailEnd type="triangle" w="sm" len="sm"/>
              </a:ln>
            </p:spPr>
            <p:style>
              <a:lnRef idx="1">
                <a:schemeClr val="accent1"/>
              </a:lnRef>
              <a:fillRef idx="0">
                <a:schemeClr val="accent1"/>
              </a:fillRef>
              <a:effectRef idx="0">
                <a:schemeClr val="accent1"/>
              </a:effectRef>
              <a:fontRef idx="minor">
                <a:schemeClr val="tx1"/>
              </a:fontRef>
            </p:style>
          </p:cxnSp>
          <p:cxnSp>
            <p:nvCxnSpPr>
              <p:cNvPr id="223" name="Straight Arrow Connector 225_"/>
              <p:cNvCxnSpPr/>
              <p:nvPr>
                <p:custDataLst>
                  <p:tags r:id="rId31"/>
                </p:custDataLst>
              </p:nvPr>
            </p:nvCxnSpPr>
            <p:spPr>
              <a:xfrm flipH="1" flipV="1">
                <a:off x="7139120" y="3574896"/>
                <a:ext cx="8501" cy="1645302"/>
              </a:xfrm>
              <a:prstGeom prst="straightConnector1">
                <a:avLst/>
              </a:prstGeom>
              <a:ln w="9525">
                <a:solidFill>
                  <a:schemeClr val="tx1"/>
                </a:solidFill>
                <a:prstDash val="dash"/>
                <a:tailEnd type="triangle" w="sm" len="sm"/>
              </a:ln>
            </p:spPr>
            <p:style>
              <a:lnRef idx="1">
                <a:schemeClr val="accent1"/>
              </a:lnRef>
              <a:fillRef idx="0">
                <a:schemeClr val="accent1"/>
              </a:fillRef>
              <a:effectRef idx="0">
                <a:schemeClr val="accent1"/>
              </a:effectRef>
              <a:fontRef idx="minor">
                <a:schemeClr val="tx1"/>
              </a:fontRef>
            </p:style>
          </p:cxnSp>
          <p:sp>
            <p:nvSpPr>
              <p:cNvPr id="224" name="Rectangle 228_"/>
              <p:cNvSpPr/>
              <p:nvPr>
                <p:custDataLst>
                  <p:tags r:id="rId32"/>
                </p:custDataLst>
              </p:nvPr>
            </p:nvSpPr>
            <p:spPr>
              <a:xfrm>
                <a:off x="7100940" y="3446140"/>
                <a:ext cx="311376" cy="273707"/>
              </a:xfrm>
              <a:prstGeom prst="rect">
                <a:avLst/>
              </a:prstGeom>
            </p:spPr>
            <p:txBody>
              <a:bodyPr wrap="none">
                <a:spAutoFit/>
              </a:bodyPr>
              <a:lstStyle/>
              <a:p>
                <a:r>
                  <a:rPr lang="en-US" sz="1050" i="1" dirty="0" smtClean="0">
                    <a:latin typeface="Times New Roman"/>
                    <a:cs typeface="Times New Roman"/>
                  </a:rPr>
                  <a:t>jβ</a:t>
                </a:r>
                <a:endParaRPr lang="en-US" sz="1050" i="1" dirty="0">
                  <a:latin typeface="Times New Roman"/>
                  <a:cs typeface="Times New Roman"/>
                </a:endParaRPr>
              </a:p>
            </p:txBody>
          </p:sp>
          <p:sp>
            <p:nvSpPr>
              <p:cNvPr id="225" name="Rectangle 229____"/>
              <p:cNvSpPr/>
              <p:nvPr>
                <p:custDataLst>
                  <p:tags r:id="rId33"/>
                </p:custDataLst>
              </p:nvPr>
            </p:nvSpPr>
            <p:spPr>
              <a:xfrm>
                <a:off x="8048871" y="4360146"/>
                <a:ext cx="290641" cy="273707"/>
              </a:xfrm>
              <a:prstGeom prst="rect">
                <a:avLst/>
              </a:prstGeom>
            </p:spPr>
            <p:txBody>
              <a:bodyPr wrap="none">
                <a:spAutoFit/>
              </a:bodyPr>
              <a:lstStyle/>
              <a:p>
                <a:r>
                  <a:rPr lang="en-US" sz="1050" i="1" dirty="0" smtClean="0">
                    <a:latin typeface="Symbol" charset="2"/>
                    <a:cs typeface="Symbol" charset="2"/>
                  </a:rPr>
                  <a:t>a</a:t>
                </a:r>
                <a:endParaRPr lang="en-US" sz="1050" i="1" dirty="0">
                  <a:latin typeface="Symbol" charset="2"/>
                  <a:cs typeface="Symbol" charset="2"/>
                </a:endParaRPr>
              </a:p>
            </p:txBody>
          </p:sp>
        </p:grpSp>
        <p:graphicFrame>
          <p:nvGraphicFramePr>
            <p:cNvPr id="220" name="Object 4_______"/>
            <p:cNvGraphicFramePr>
              <a:graphicFrameLocks noChangeAspect="1"/>
            </p:cNvGraphicFramePr>
            <p:nvPr>
              <p:custDataLst>
                <p:tags r:id="rId28"/>
              </p:custDataLst>
              <p:extLst>
                <p:ext uri="{D42A27DB-BD31-4B8C-83A1-F6EECF244321}">
                  <p14:modId xmlns:p14="http://schemas.microsoft.com/office/powerpoint/2010/main" val="598235150"/>
                </p:ext>
              </p:extLst>
            </p:nvPr>
          </p:nvGraphicFramePr>
          <p:xfrm>
            <a:off x="7256849" y="4227167"/>
            <a:ext cx="430251" cy="184476"/>
          </p:xfrm>
          <a:graphic>
            <a:graphicData uri="http://schemas.openxmlformats.org/presentationml/2006/ole">
              <mc:AlternateContent xmlns:mc="http://schemas.openxmlformats.org/markup-compatibility/2006">
                <mc:Choice xmlns:v="urn:schemas-microsoft-com:vml" Requires="v">
                  <p:oleObj spid="_x0000_s8504" name="Formel" r:id="rId215" imgW="533216" imgH="228600" progId="Equation.3">
                    <p:embed/>
                  </p:oleObj>
                </mc:Choice>
                <mc:Fallback>
                  <p:oleObj name="Formel" r:id="rId215" imgW="533216" imgH="228600" progId="Equation.3">
                    <p:embed/>
                    <p:pic>
                      <p:nvPicPr>
                        <p:cNvPr id="0" name=""/>
                        <p:cNvPicPr>
                          <a:picLocks noChangeAspect="1" noChangeArrowheads="1"/>
                        </p:cNvPicPr>
                        <p:nvPr/>
                      </p:nvPicPr>
                      <p:blipFill>
                        <a:blip r:embed="rId216">
                          <a:extLst>
                            <a:ext uri="{28A0092B-C50C-407E-A947-70E740481C1C}">
                              <a14:useLocalDpi xmlns:a14="http://schemas.microsoft.com/office/drawing/2010/main" val="0"/>
                            </a:ext>
                          </a:extLst>
                        </a:blip>
                        <a:srcRect/>
                        <a:stretch>
                          <a:fillRect/>
                        </a:stretch>
                      </p:blipFill>
                      <p:spPr bwMode="auto">
                        <a:xfrm>
                          <a:off x="7256849" y="4227167"/>
                          <a:ext cx="430251" cy="184476"/>
                        </a:xfrm>
                        <a:prstGeom prst="rect">
                          <a:avLst/>
                        </a:prstGeom>
                        <a:noFill/>
                        <a:extLst/>
                      </p:spPr>
                    </p:pic>
                  </p:oleObj>
                </mc:Fallback>
              </mc:AlternateContent>
            </a:graphicData>
          </a:graphic>
        </p:graphicFrame>
        <p:graphicFrame>
          <p:nvGraphicFramePr>
            <p:cNvPr id="221" name="Object 4________"/>
            <p:cNvGraphicFramePr>
              <a:graphicFrameLocks noChangeAspect="1"/>
            </p:cNvGraphicFramePr>
            <p:nvPr>
              <p:custDataLst>
                <p:tags r:id="rId29"/>
              </p:custDataLst>
              <p:extLst>
                <p:ext uri="{D42A27DB-BD31-4B8C-83A1-F6EECF244321}">
                  <p14:modId xmlns:p14="http://schemas.microsoft.com/office/powerpoint/2010/main" val="1992521942"/>
                </p:ext>
              </p:extLst>
            </p:nvPr>
          </p:nvGraphicFramePr>
          <p:xfrm>
            <a:off x="6642692" y="4420061"/>
            <a:ext cx="411012" cy="184969"/>
          </p:xfrm>
          <a:graphic>
            <a:graphicData uri="http://schemas.openxmlformats.org/presentationml/2006/ole">
              <mc:AlternateContent xmlns:mc="http://schemas.openxmlformats.org/markup-compatibility/2006">
                <mc:Choice xmlns:v="urn:schemas-microsoft-com:vml" Requires="v">
                  <p:oleObj spid="_x0000_s8505" name="Formel" r:id="rId217" imgW="507633" imgH="228738" progId="Equation.3">
                    <p:embed/>
                  </p:oleObj>
                </mc:Choice>
                <mc:Fallback>
                  <p:oleObj name="Formel" r:id="rId217" imgW="507633" imgH="228738" progId="Equation.3">
                    <p:embed/>
                    <p:pic>
                      <p:nvPicPr>
                        <p:cNvPr id="0" name=""/>
                        <p:cNvPicPr>
                          <a:picLocks noChangeAspect="1" noChangeArrowheads="1"/>
                        </p:cNvPicPr>
                        <p:nvPr/>
                      </p:nvPicPr>
                      <p:blipFill>
                        <a:blip r:embed="rId218">
                          <a:extLst>
                            <a:ext uri="{28A0092B-C50C-407E-A947-70E740481C1C}">
                              <a14:useLocalDpi xmlns:a14="http://schemas.microsoft.com/office/drawing/2010/main" val="0"/>
                            </a:ext>
                          </a:extLst>
                        </a:blip>
                        <a:srcRect/>
                        <a:stretch>
                          <a:fillRect/>
                        </a:stretch>
                      </p:blipFill>
                      <p:spPr bwMode="auto">
                        <a:xfrm>
                          <a:off x="6642692" y="4420061"/>
                          <a:ext cx="411012" cy="184969"/>
                        </a:xfrm>
                        <a:prstGeom prst="rect">
                          <a:avLst/>
                        </a:prstGeom>
                        <a:noFill/>
                        <a:extLst/>
                      </p:spPr>
                    </p:pic>
                  </p:oleObj>
                </mc:Fallback>
              </mc:AlternateContent>
            </a:graphicData>
          </a:graphic>
        </p:graphicFrame>
      </p:grpSp>
      <p:graphicFrame>
        <p:nvGraphicFramePr>
          <p:cNvPr id="226" name="Tabelle 225"/>
          <p:cNvGraphicFramePr>
            <a:graphicFrameLocks noGrp="1"/>
          </p:cNvGraphicFramePr>
          <p:nvPr>
            <p:extLst>
              <p:ext uri="{D42A27DB-BD31-4B8C-83A1-F6EECF244321}">
                <p14:modId xmlns:p14="http://schemas.microsoft.com/office/powerpoint/2010/main" val="3169355883"/>
              </p:ext>
            </p:extLst>
          </p:nvPr>
        </p:nvGraphicFramePr>
        <p:xfrm>
          <a:off x="5886144" y="4160948"/>
          <a:ext cx="3856805" cy="2237384"/>
        </p:xfrm>
        <a:graphic>
          <a:graphicData uri="http://schemas.openxmlformats.org/drawingml/2006/table">
            <a:tbl>
              <a:tblPr bandRow="1">
                <a:tableStyleId>{5C22544A-7EE6-4342-B048-85BDC9FD1C3A}</a:tableStyleId>
              </a:tblPr>
              <a:tblGrid>
                <a:gridCol w="823670"/>
                <a:gridCol w="432000"/>
                <a:gridCol w="432000"/>
                <a:gridCol w="432000"/>
                <a:gridCol w="579045"/>
                <a:gridCol w="579045"/>
                <a:gridCol w="579045"/>
              </a:tblGrid>
              <a:tr h="0">
                <a:tc rowSpan="2">
                  <a:txBody>
                    <a:bodyPr/>
                    <a:lstStyle/>
                    <a:p>
                      <a:pPr algn="ctr"/>
                      <a:r>
                        <a:rPr lang="en-US" sz="1000" b="1" dirty="0" smtClean="0">
                          <a:solidFill>
                            <a:schemeClr val="bg1"/>
                          </a:solidFill>
                          <a:latin typeface="+mj-lt"/>
                          <a:ea typeface="Cambria Math" panose="02040503050406030204" pitchFamily="18" charset="0"/>
                        </a:rPr>
                        <a:t>Voltage space </a:t>
                      </a:r>
                    </a:p>
                    <a:p>
                      <a:pPr algn="ctr"/>
                      <a:r>
                        <a:rPr lang="en-US" sz="1000" b="1" dirty="0" smtClean="0">
                          <a:solidFill>
                            <a:schemeClr val="bg1"/>
                          </a:solidFill>
                          <a:latin typeface="+mj-lt"/>
                          <a:ea typeface="Cambria Math" panose="02040503050406030204" pitchFamily="18" charset="0"/>
                        </a:rPr>
                        <a:t>vector</a:t>
                      </a:r>
                      <a:endParaRPr lang="en-US" sz="1000" b="1" dirty="0">
                        <a:solidFill>
                          <a:schemeClr val="bg1"/>
                        </a:solidFill>
                        <a:latin typeface="+mj-lt"/>
                        <a:ea typeface="Cambria Math" panose="02040503050406030204" pitchFamily="18" charset="0"/>
                      </a:endParaRPr>
                    </a:p>
                  </a:txBody>
                  <a:tcPr anchor="ctr">
                    <a:lnL w="12700" cmpd="sng">
                      <a:noFill/>
                    </a:lnL>
                    <a:lnT w="12700" cmpd="sng">
                      <a:noFill/>
                    </a:lnT>
                    <a:solidFill>
                      <a:schemeClr val="accent1">
                        <a:lumMod val="50000"/>
                      </a:schemeClr>
                    </a:solidFill>
                  </a:tcPr>
                </a:tc>
                <a:tc gridSpan="3">
                  <a:txBody>
                    <a:bodyPr/>
                    <a:lstStyle/>
                    <a:p>
                      <a:pPr algn="ctr"/>
                      <a:r>
                        <a:rPr lang="en-US" sz="1000" b="1" dirty="0" smtClean="0">
                          <a:solidFill>
                            <a:schemeClr val="bg1"/>
                          </a:solidFill>
                          <a:latin typeface="+mj-lt"/>
                          <a:ea typeface="Cambria Math" panose="02040503050406030204" pitchFamily="18" charset="0"/>
                        </a:rPr>
                        <a:t>PWM switching states </a:t>
                      </a:r>
                      <a:endParaRPr lang="en-US" sz="1000" b="1" dirty="0">
                        <a:solidFill>
                          <a:schemeClr val="bg1"/>
                        </a:solidFill>
                        <a:latin typeface="+mj-lt"/>
                        <a:ea typeface="Cambria Math" panose="02040503050406030204" pitchFamily="18" charset="0"/>
                      </a:endParaRPr>
                    </a:p>
                  </a:txBody>
                  <a:tcPr anchor="ctr">
                    <a:lnT w="12700" cmpd="sng">
                      <a:noFill/>
                    </a:lnT>
                    <a:solidFill>
                      <a:schemeClr val="accent1">
                        <a:lumMod val="50000"/>
                      </a:schemeClr>
                    </a:solidFill>
                  </a:tcPr>
                </a:tc>
                <a:tc hMerge="1">
                  <a:txBody>
                    <a:bodyPr/>
                    <a:lstStyle/>
                    <a:p>
                      <a:endParaRPr lang="de-DE"/>
                    </a:p>
                  </a:txBody>
                  <a:tcPr/>
                </a:tc>
                <a:tc hMerge="1">
                  <a:txBody>
                    <a:bodyPr/>
                    <a:lstStyle/>
                    <a:p>
                      <a:endParaRPr lang="de-DE" dirty="0"/>
                    </a:p>
                  </a:txBody>
                  <a:tcPr/>
                </a:tc>
                <a:tc gridSpan="3">
                  <a:txBody>
                    <a:bodyPr/>
                    <a:lstStyle/>
                    <a:p>
                      <a:pPr algn="ctr"/>
                      <a:r>
                        <a:rPr lang="en-US" sz="1000" b="1" dirty="0" smtClean="0">
                          <a:solidFill>
                            <a:schemeClr val="bg1"/>
                          </a:solidFill>
                          <a:latin typeface="+mj-lt"/>
                          <a:ea typeface="Cambria Math" panose="02040503050406030204" pitchFamily="18" charset="0"/>
                        </a:rPr>
                        <a:t>Voltages</a:t>
                      </a:r>
                      <a:endParaRPr lang="en-US" sz="1000" b="1" dirty="0">
                        <a:solidFill>
                          <a:schemeClr val="bg1"/>
                        </a:solidFill>
                        <a:latin typeface="+mj-lt"/>
                        <a:ea typeface="Cambria Math" panose="02040503050406030204" pitchFamily="18" charset="0"/>
                      </a:endParaRPr>
                    </a:p>
                  </a:txBody>
                  <a:tcPr anchor="ctr">
                    <a:lnR w="12700" cmpd="sng">
                      <a:noFill/>
                    </a:lnR>
                    <a:lnT w="12700" cmpd="sng">
                      <a:noFill/>
                    </a:lnT>
                    <a:solidFill>
                      <a:schemeClr val="accent1">
                        <a:lumMod val="50000"/>
                      </a:schemeClr>
                    </a:solidFill>
                  </a:tcPr>
                </a:tc>
                <a:tc hMerge="1">
                  <a:txBody>
                    <a:bodyPr/>
                    <a:lstStyle/>
                    <a:p>
                      <a:endParaRPr lang="de-DE" dirty="0"/>
                    </a:p>
                  </a:txBody>
                  <a:tcPr/>
                </a:tc>
                <a:tc hMerge="1">
                  <a:txBody>
                    <a:bodyPr/>
                    <a:lstStyle/>
                    <a:p>
                      <a:endParaRPr lang="de-DE" dirty="0"/>
                    </a:p>
                  </a:txBody>
                  <a:tcPr/>
                </a:tc>
              </a:tr>
              <a:tr h="319796">
                <a:tc vMerge="1">
                  <a:txBody>
                    <a:bodyPr/>
                    <a:lstStyle/>
                    <a:p>
                      <a:endParaRPr lang="de-DE" dirty="0"/>
                    </a:p>
                  </a:txBody>
                  <a:tcPr/>
                </a:tc>
                <a:tc>
                  <a:txBody>
                    <a:bodyPr/>
                    <a:lstStyle/>
                    <a:p>
                      <a:pPr algn="ctr"/>
                      <a:r>
                        <a:rPr lang="en-US" sz="1000" dirty="0" smtClean="0">
                          <a:latin typeface="Cambria Math" panose="02040503050406030204" pitchFamily="18" charset="0"/>
                          <a:ea typeface="Cambria Math" panose="02040503050406030204" pitchFamily="18" charset="0"/>
                        </a:rPr>
                        <a:t>HB1</a:t>
                      </a:r>
                    </a:p>
                    <a:p>
                      <a:pPr algn="ctr"/>
                      <a:r>
                        <a:rPr lang="en-US" sz="1000" b="0" i="1" dirty="0" smtClean="0">
                          <a:latin typeface="Cambria Math" panose="02040503050406030204" pitchFamily="18" charset="0"/>
                          <a:ea typeface="Cambria Math" panose="02040503050406030204" pitchFamily="18" charset="0"/>
                          <a:cs typeface="Times New Roman"/>
                        </a:rPr>
                        <a:t>s1</a:t>
                      </a:r>
                      <a:endParaRPr lang="en-US" sz="1000" b="0" i="1" dirty="0">
                        <a:latin typeface="Cambria Math" panose="02040503050406030204" pitchFamily="18" charset="0"/>
                        <a:ea typeface="Cambria Math" panose="02040503050406030204" pitchFamily="18" charset="0"/>
                        <a:cs typeface="Times New Roman"/>
                      </a:endParaRPr>
                    </a:p>
                  </a:txBody>
                  <a:tcPr anchor="ctr">
                    <a:solidFill>
                      <a:srgbClr val="D2DDEB"/>
                    </a:solidFill>
                  </a:tcPr>
                </a:tc>
                <a:tc>
                  <a:txBody>
                    <a:bodyPr/>
                    <a:lstStyle/>
                    <a:p>
                      <a:pPr algn="ctr"/>
                      <a:r>
                        <a:rPr lang="en-US" sz="1000" dirty="0" smtClean="0">
                          <a:latin typeface="Cambria Math" panose="02040503050406030204" pitchFamily="18" charset="0"/>
                          <a:ea typeface="Cambria Math" panose="02040503050406030204" pitchFamily="18" charset="0"/>
                        </a:rPr>
                        <a:t>HB2</a:t>
                      </a:r>
                    </a:p>
                    <a:p>
                      <a:pPr algn="ctr"/>
                      <a:r>
                        <a:rPr lang="en-US" sz="1000" b="0" i="1" dirty="0" smtClean="0">
                          <a:latin typeface="Cambria Math" panose="02040503050406030204" pitchFamily="18" charset="0"/>
                          <a:ea typeface="Cambria Math" panose="02040503050406030204" pitchFamily="18" charset="0"/>
                          <a:cs typeface="Times New Roman"/>
                        </a:rPr>
                        <a:t>s2</a:t>
                      </a:r>
                      <a:endParaRPr lang="en-US" sz="1000" b="0" i="1" dirty="0">
                        <a:latin typeface="Cambria Math" panose="02040503050406030204" pitchFamily="18" charset="0"/>
                        <a:ea typeface="Cambria Math" panose="02040503050406030204" pitchFamily="18" charset="0"/>
                        <a:cs typeface="Times New Roman"/>
                      </a:endParaRPr>
                    </a:p>
                  </a:txBody>
                  <a:tcPr anchor="ctr">
                    <a:solidFill>
                      <a:srgbClr val="D2DDEB"/>
                    </a:solidFill>
                  </a:tcPr>
                </a:tc>
                <a:tc>
                  <a:txBody>
                    <a:bodyPr/>
                    <a:lstStyle/>
                    <a:p>
                      <a:pPr algn="ctr"/>
                      <a:r>
                        <a:rPr lang="en-US" sz="1000" dirty="0" smtClean="0">
                          <a:latin typeface="Cambria Math" panose="02040503050406030204" pitchFamily="18" charset="0"/>
                          <a:ea typeface="Cambria Math" panose="02040503050406030204" pitchFamily="18" charset="0"/>
                        </a:rPr>
                        <a:t>HB3</a:t>
                      </a:r>
                    </a:p>
                    <a:p>
                      <a:pPr algn="ctr"/>
                      <a:r>
                        <a:rPr lang="en-US" sz="1000" b="0" i="1" dirty="0" smtClean="0">
                          <a:latin typeface="Cambria Math" panose="02040503050406030204" pitchFamily="18" charset="0"/>
                          <a:ea typeface="Cambria Math" panose="02040503050406030204" pitchFamily="18" charset="0"/>
                          <a:cs typeface="Times New Roman"/>
                        </a:rPr>
                        <a:t>s3</a:t>
                      </a:r>
                      <a:endParaRPr lang="en-US" sz="1000" b="0" i="1" dirty="0">
                        <a:latin typeface="Cambria Math" panose="02040503050406030204" pitchFamily="18" charset="0"/>
                        <a:ea typeface="Cambria Math" panose="02040503050406030204" pitchFamily="18" charset="0"/>
                        <a:cs typeface="Times New Roman"/>
                      </a:endParaRPr>
                    </a:p>
                  </a:txBody>
                  <a:tcPr anchor="ctr">
                    <a:solidFill>
                      <a:srgbClr val="D2DDEB"/>
                    </a:solidFill>
                  </a:tcPr>
                </a:tc>
                <a:tc>
                  <a:txBody>
                    <a:bodyPr/>
                    <a:lstStyle/>
                    <a:p>
                      <a:pPr algn="ctr"/>
                      <a:endParaRPr lang="en-US" sz="1000" b="0" i="1" dirty="0" smtClean="0">
                        <a:solidFill>
                          <a:schemeClr val="tx1"/>
                        </a:solidFill>
                        <a:latin typeface="Cambria Math" panose="02040503050406030204" pitchFamily="18" charset="0"/>
                        <a:ea typeface="Cambria Math" panose="02040503050406030204" pitchFamily="18" charset="0"/>
                        <a:cs typeface="Times New Roman"/>
                      </a:endParaRPr>
                    </a:p>
                    <a:p>
                      <a:pPr algn="ctr"/>
                      <a:r>
                        <a:rPr lang="en-US" sz="1000" b="0" i="1" dirty="0" smtClean="0">
                          <a:solidFill>
                            <a:schemeClr val="tx1"/>
                          </a:solidFill>
                          <a:latin typeface="Cambria Math" panose="02040503050406030204" pitchFamily="18" charset="0"/>
                          <a:ea typeface="Cambria Math" panose="02040503050406030204" pitchFamily="18" charset="0"/>
                          <a:cs typeface="Times New Roman"/>
                        </a:rPr>
                        <a:t>u10</a:t>
                      </a:r>
                      <a:endParaRPr lang="en-US" sz="1000" b="0" i="1" dirty="0">
                        <a:solidFill>
                          <a:schemeClr val="tx1"/>
                        </a:solidFill>
                        <a:latin typeface="Cambria Math" panose="02040503050406030204" pitchFamily="18" charset="0"/>
                        <a:ea typeface="Cambria Math" panose="02040503050406030204" pitchFamily="18" charset="0"/>
                        <a:cs typeface="Times New Roman"/>
                      </a:endParaRPr>
                    </a:p>
                  </a:txBody>
                  <a:tcPr anchor="ctr">
                    <a:solidFill>
                      <a:srgbClr val="D2DDEB"/>
                    </a:solidFill>
                  </a:tcPr>
                </a:tc>
                <a:tc>
                  <a:txBody>
                    <a:bodyPr/>
                    <a:lstStyle/>
                    <a:p>
                      <a:pPr algn="ctr"/>
                      <a:endParaRPr lang="en-US" sz="1000" b="0" i="1" dirty="0" smtClean="0">
                        <a:solidFill>
                          <a:schemeClr val="tx1"/>
                        </a:solidFill>
                        <a:latin typeface="Cambria Math" panose="02040503050406030204" pitchFamily="18" charset="0"/>
                        <a:ea typeface="Cambria Math" panose="02040503050406030204" pitchFamily="18" charset="0"/>
                        <a:cs typeface="Times New Roman"/>
                      </a:endParaRPr>
                    </a:p>
                    <a:p>
                      <a:pPr algn="ctr"/>
                      <a:r>
                        <a:rPr lang="en-US" sz="1000" b="0" i="1" dirty="0" smtClean="0">
                          <a:solidFill>
                            <a:schemeClr val="tx1"/>
                          </a:solidFill>
                          <a:latin typeface="Cambria Math" panose="02040503050406030204" pitchFamily="18" charset="0"/>
                          <a:ea typeface="Cambria Math" panose="02040503050406030204" pitchFamily="18" charset="0"/>
                          <a:cs typeface="Times New Roman"/>
                        </a:rPr>
                        <a:t>u20</a:t>
                      </a:r>
                      <a:endParaRPr lang="en-US" sz="1000" b="0" i="1" dirty="0">
                        <a:solidFill>
                          <a:schemeClr val="tx1"/>
                        </a:solidFill>
                        <a:latin typeface="Cambria Math" panose="02040503050406030204" pitchFamily="18" charset="0"/>
                        <a:ea typeface="Cambria Math" panose="02040503050406030204" pitchFamily="18" charset="0"/>
                        <a:cs typeface="Times New Roman"/>
                      </a:endParaRPr>
                    </a:p>
                  </a:txBody>
                  <a:tcPr anchor="ctr">
                    <a:solidFill>
                      <a:srgbClr val="D2DDEB"/>
                    </a:solidFill>
                  </a:tcPr>
                </a:tc>
                <a:tc>
                  <a:txBody>
                    <a:bodyPr/>
                    <a:lstStyle/>
                    <a:p>
                      <a:pPr algn="ctr"/>
                      <a:endParaRPr lang="en-US" sz="1000" b="0" i="1" dirty="0" smtClean="0">
                        <a:solidFill>
                          <a:schemeClr val="tx1"/>
                        </a:solidFill>
                        <a:latin typeface="Cambria Math" panose="02040503050406030204" pitchFamily="18" charset="0"/>
                        <a:ea typeface="Cambria Math" panose="02040503050406030204" pitchFamily="18" charset="0"/>
                        <a:cs typeface="Times New Roman"/>
                      </a:endParaRPr>
                    </a:p>
                    <a:p>
                      <a:pPr algn="ctr"/>
                      <a:r>
                        <a:rPr lang="en-US" sz="1000" b="0" i="1" dirty="0" smtClean="0">
                          <a:solidFill>
                            <a:schemeClr val="tx1"/>
                          </a:solidFill>
                          <a:latin typeface="Cambria Math" panose="02040503050406030204" pitchFamily="18" charset="0"/>
                          <a:ea typeface="Cambria Math" panose="02040503050406030204" pitchFamily="18" charset="0"/>
                          <a:cs typeface="Times New Roman"/>
                        </a:rPr>
                        <a:t>u30</a:t>
                      </a:r>
                      <a:endParaRPr lang="en-US" sz="1000" b="0" i="1" dirty="0">
                        <a:solidFill>
                          <a:schemeClr val="tx1"/>
                        </a:solidFill>
                        <a:latin typeface="Cambria Math" panose="02040503050406030204" pitchFamily="18" charset="0"/>
                        <a:ea typeface="Cambria Math" panose="02040503050406030204" pitchFamily="18" charset="0"/>
                        <a:cs typeface="Times New Roman"/>
                      </a:endParaRPr>
                    </a:p>
                  </a:txBody>
                  <a:tcPr anchor="ctr">
                    <a:lnR w="12700" cmpd="sng">
                      <a:noFill/>
                    </a:lnR>
                    <a:solidFill>
                      <a:srgbClr val="D2DDEB"/>
                    </a:solidFill>
                  </a:tcPr>
                </a:tc>
              </a:tr>
              <a:tr h="199663">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U0</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L w="12700" cmpd="sng">
                      <a:noFill/>
                    </a:lnL>
                    <a:solidFill>
                      <a:srgbClr val="D2DDEB"/>
                    </a:solidFill>
                  </a:tcPr>
                </a:tc>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0</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DC8C82"/>
                    </a:solidFill>
                  </a:tcPr>
                </a:tc>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0</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DC8C82"/>
                    </a:solidFill>
                  </a:tcPr>
                </a:tc>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0</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DC8C82"/>
                    </a:solidFill>
                  </a:tcPr>
                </a:tc>
                <a:tc>
                  <a:txBody>
                    <a:bodyPr/>
                    <a:lstStyle/>
                    <a:p>
                      <a:pPr algn="ctr" fontAlgn="b"/>
                      <a:r>
                        <a:rPr lang="en-US" sz="1000" b="0" i="1" u="none" strike="noStrike" dirty="0" smtClean="0">
                          <a:effectLst/>
                          <a:latin typeface="Cambria Math" panose="02040503050406030204" pitchFamily="18" charset="0"/>
                          <a:ea typeface="Cambria Math" panose="02040503050406030204" pitchFamily="18" charset="0"/>
                          <a:cs typeface="Times New Roman"/>
                        </a:rPr>
                        <a:t>-</a:t>
                      </a:r>
                      <a:r>
                        <a:rPr lang="en-US" sz="1000" b="0" i="1" u="none" strike="noStrike" dirty="0" err="1" smtClean="0">
                          <a:effectLst/>
                          <a:latin typeface="Cambria Math" panose="02040503050406030204" pitchFamily="18" charset="0"/>
                          <a:ea typeface="Cambria Math" panose="02040503050406030204" pitchFamily="18" charset="0"/>
                          <a:cs typeface="Times New Roman"/>
                        </a:rPr>
                        <a:t>Udc</a:t>
                      </a:r>
                      <a:r>
                        <a:rPr lang="en-US" sz="1000" b="0" i="1" u="none" strike="noStrike" dirty="0" smtClean="0">
                          <a:effectLst/>
                          <a:latin typeface="Cambria Math" panose="02040503050406030204" pitchFamily="18" charset="0"/>
                          <a:ea typeface="Cambria Math" panose="02040503050406030204" pitchFamily="18" charset="0"/>
                          <a:cs typeface="Times New Roman"/>
                        </a:rPr>
                        <a:t>/2</a:t>
                      </a:r>
                      <a:endParaRPr lang="en-US" sz="1000" b="0" i="1" u="none" strike="noStrike" dirty="0">
                        <a:effectLst/>
                        <a:latin typeface="Cambria Math" panose="02040503050406030204" pitchFamily="18" charset="0"/>
                        <a:ea typeface="Cambria Math" panose="02040503050406030204" pitchFamily="18" charset="0"/>
                        <a:cs typeface="Times New Roman"/>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DC8C82"/>
                    </a:solidFill>
                  </a:tcPr>
                </a:tc>
                <a:tc>
                  <a:txBody>
                    <a:bodyPr/>
                    <a:lstStyle/>
                    <a:p>
                      <a:pPr algn="ctr" fontAlgn="b"/>
                      <a:r>
                        <a:rPr lang="en-US" sz="1000" b="0" i="1" u="none" strike="noStrike" dirty="0" smtClean="0">
                          <a:effectLst/>
                          <a:latin typeface="Cambria Math" panose="02040503050406030204" pitchFamily="18" charset="0"/>
                          <a:ea typeface="Cambria Math" panose="02040503050406030204" pitchFamily="18" charset="0"/>
                          <a:cs typeface="Times New Roman"/>
                        </a:rPr>
                        <a:t>-</a:t>
                      </a:r>
                      <a:r>
                        <a:rPr lang="en-US" sz="1000" b="0" i="1" u="none" strike="noStrike" dirty="0" err="1" smtClean="0">
                          <a:effectLst/>
                          <a:latin typeface="Cambria Math" panose="02040503050406030204" pitchFamily="18" charset="0"/>
                          <a:ea typeface="Cambria Math" panose="02040503050406030204" pitchFamily="18" charset="0"/>
                          <a:cs typeface="Times New Roman"/>
                        </a:rPr>
                        <a:t>Udc</a:t>
                      </a:r>
                      <a:r>
                        <a:rPr lang="en-US" sz="1000" b="0" i="1" u="none" strike="noStrike" dirty="0" smtClean="0">
                          <a:effectLst/>
                          <a:latin typeface="Cambria Math" panose="02040503050406030204" pitchFamily="18" charset="0"/>
                          <a:ea typeface="Cambria Math" panose="02040503050406030204" pitchFamily="18" charset="0"/>
                          <a:cs typeface="Times New Roman"/>
                        </a:rPr>
                        <a:t>/2</a:t>
                      </a:r>
                      <a:endParaRPr lang="en-US" sz="1000" b="0" i="1" u="none" strike="noStrike" dirty="0">
                        <a:effectLst/>
                        <a:latin typeface="Cambria Math" panose="02040503050406030204" pitchFamily="18" charset="0"/>
                        <a:ea typeface="Cambria Math" panose="02040503050406030204" pitchFamily="18" charset="0"/>
                        <a:cs typeface="Times New Roman"/>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B w="12700" cap="flat" cmpd="sng" algn="ctr">
                      <a:solidFill>
                        <a:srgbClr val="FFFFFF"/>
                      </a:solidFill>
                      <a:prstDash val="solid"/>
                      <a:round/>
                      <a:headEnd type="none" w="med" len="med"/>
                      <a:tailEnd type="none" w="med" len="med"/>
                    </a:lnB>
                    <a:solidFill>
                      <a:srgbClr val="DC8C82"/>
                    </a:solidFill>
                  </a:tcPr>
                </a:tc>
                <a:tc>
                  <a:txBody>
                    <a:bodyPr/>
                    <a:lstStyle/>
                    <a:p>
                      <a:pPr algn="ctr" fontAlgn="b"/>
                      <a:r>
                        <a:rPr lang="en-US" sz="1000" b="0" i="1" u="none" strike="noStrike" dirty="0" smtClean="0">
                          <a:effectLst/>
                          <a:latin typeface="Cambria Math" panose="02040503050406030204" pitchFamily="18" charset="0"/>
                          <a:ea typeface="Cambria Math" panose="02040503050406030204" pitchFamily="18" charset="0"/>
                          <a:cs typeface="Times New Roman"/>
                        </a:rPr>
                        <a:t>-</a:t>
                      </a:r>
                      <a:r>
                        <a:rPr lang="en-US" sz="1000" b="0" i="1" u="none" strike="noStrike" dirty="0" err="1" smtClean="0">
                          <a:effectLst/>
                          <a:latin typeface="Cambria Math" panose="02040503050406030204" pitchFamily="18" charset="0"/>
                          <a:ea typeface="Cambria Math" panose="02040503050406030204" pitchFamily="18" charset="0"/>
                          <a:cs typeface="Times New Roman"/>
                        </a:rPr>
                        <a:t>Udc</a:t>
                      </a:r>
                      <a:r>
                        <a:rPr lang="en-US" sz="1000" b="0" i="1" u="none" strike="noStrike" dirty="0" smtClean="0">
                          <a:effectLst/>
                          <a:latin typeface="Cambria Math" panose="02040503050406030204" pitchFamily="18" charset="0"/>
                          <a:ea typeface="Cambria Math" panose="02040503050406030204" pitchFamily="18" charset="0"/>
                          <a:cs typeface="Times New Roman"/>
                        </a:rPr>
                        <a:t>/2</a:t>
                      </a:r>
                      <a:endParaRPr lang="en-US" sz="1000" b="0" i="1" u="none" strike="noStrike" dirty="0">
                        <a:effectLst/>
                        <a:latin typeface="Cambria Math" panose="02040503050406030204" pitchFamily="18" charset="0"/>
                        <a:ea typeface="Cambria Math" panose="02040503050406030204" pitchFamily="18" charset="0"/>
                        <a:cs typeface="Times New Roman"/>
                      </a:endParaRPr>
                    </a:p>
                  </a:txBody>
                  <a:tcPr marL="12700" marR="12700" marT="12700" marB="0" anchor="ctr">
                    <a:lnL w="12700" cap="flat" cmpd="sng" algn="ctr">
                      <a:solidFill>
                        <a:srgbClr val="FFFFFF"/>
                      </a:solidFill>
                      <a:prstDash val="solid"/>
                      <a:round/>
                      <a:headEnd type="none" w="med" len="med"/>
                      <a:tailEnd type="none" w="med" len="med"/>
                    </a:lnL>
                    <a:lnR w="12700" cmpd="sng">
                      <a:noFill/>
                    </a:lnR>
                    <a:lnB w="12700" cap="flat" cmpd="sng" algn="ctr">
                      <a:solidFill>
                        <a:srgbClr val="FFFFFF"/>
                      </a:solidFill>
                      <a:prstDash val="solid"/>
                      <a:round/>
                      <a:headEnd type="none" w="med" len="med"/>
                      <a:tailEnd type="none" w="med" len="med"/>
                    </a:lnB>
                    <a:solidFill>
                      <a:srgbClr val="DC8C82"/>
                    </a:solidFill>
                  </a:tcPr>
                </a:tc>
              </a:tr>
              <a:tr h="199663">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U7</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L w="12700" cmpd="sng">
                      <a:noFill/>
                    </a:lnL>
                  </a:tcPr>
                </a:tc>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1</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680"/>
                    </a:solidFill>
                  </a:tcPr>
                </a:tc>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1</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680"/>
                    </a:solidFill>
                  </a:tcPr>
                </a:tc>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1</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680"/>
                    </a:solidFill>
                  </a:tcPr>
                </a:tc>
                <a:tc>
                  <a:txBody>
                    <a:bodyPr/>
                    <a:lstStyle/>
                    <a:p>
                      <a:pPr algn="ctr" fontAlgn="b"/>
                      <a:r>
                        <a:rPr lang="en-US" sz="1000" b="0" i="1" u="none" strike="noStrike" dirty="0" smtClean="0">
                          <a:effectLst/>
                          <a:latin typeface="Cambria Math" panose="02040503050406030204" pitchFamily="18" charset="0"/>
                          <a:ea typeface="Cambria Math" panose="02040503050406030204" pitchFamily="18" charset="0"/>
                          <a:cs typeface="Times New Roman"/>
                        </a:rPr>
                        <a:t>+</a:t>
                      </a:r>
                      <a:r>
                        <a:rPr lang="en-US" sz="1000" b="0" i="1" u="none" strike="noStrike" dirty="0" err="1" smtClean="0">
                          <a:effectLst/>
                          <a:latin typeface="Cambria Math" panose="02040503050406030204" pitchFamily="18" charset="0"/>
                          <a:ea typeface="Cambria Math" panose="02040503050406030204" pitchFamily="18" charset="0"/>
                          <a:cs typeface="Times New Roman"/>
                        </a:rPr>
                        <a:t>Udc</a:t>
                      </a:r>
                      <a:r>
                        <a:rPr lang="en-US" sz="1000" b="0" i="1" u="none" strike="noStrike" dirty="0" smtClean="0">
                          <a:effectLst/>
                          <a:latin typeface="Cambria Math" panose="02040503050406030204" pitchFamily="18" charset="0"/>
                          <a:ea typeface="Cambria Math" panose="02040503050406030204" pitchFamily="18" charset="0"/>
                          <a:cs typeface="Times New Roman"/>
                        </a:rPr>
                        <a:t>/2</a:t>
                      </a:r>
                      <a:endParaRPr lang="en-US" sz="1000" b="0" i="1" u="none" strike="noStrike" dirty="0">
                        <a:effectLst/>
                        <a:latin typeface="Cambria Math" panose="02040503050406030204" pitchFamily="18" charset="0"/>
                        <a:ea typeface="Cambria Math" panose="02040503050406030204" pitchFamily="18" charset="0"/>
                        <a:cs typeface="Times New Roman"/>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680"/>
                    </a:solidFill>
                  </a:tcPr>
                </a:tc>
                <a:tc>
                  <a:txBody>
                    <a:bodyPr/>
                    <a:lstStyle/>
                    <a:p>
                      <a:pPr algn="ctr" fontAlgn="b"/>
                      <a:r>
                        <a:rPr lang="en-US" sz="1000" b="0" i="1" u="none" strike="noStrike" dirty="0" smtClean="0">
                          <a:effectLst/>
                          <a:latin typeface="Cambria Math" panose="02040503050406030204" pitchFamily="18" charset="0"/>
                          <a:ea typeface="Cambria Math" panose="02040503050406030204" pitchFamily="18" charset="0"/>
                          <a:cs typeface="Times New Roman"/>
                        </a:rPr>
                        <a:t>+</a:t>
                      </a:r>
                      <a:r>
                        <a:rPr lang="en-US" sz="1000" b="0" i="1" u="none" strike="noStrike" dirty="0" err="1" smtClean="0">
                          <a:effectLst/>
                          <a:latin typeface="Cambria Math" panose="02040503050406030204" pitchFamily="18" charset="0"/>
                          <a:ea typeface="Cambria Math" panose="02040503050406030204" pitchFamily="18" charset="0"/>
                          <a:cs typeface="Times New Roman"/>
                        </a:rPr>
                        <a:t>Udc</a:t>
                      </a:r>
                      <a:r>
                        <a:rPr lang="en-US" sz="1000" b="0" i="1" u="none" strike="noStrike" dirty="0" smtClean="0">
                          <a:effectLst/>
                          <a:latin typeface="Cambria Math" panose="02040503050406030204" pitchFamily="18" charset="0"/>
                          <a:ea typeface="Cambria Math" panose="02040503050406030204" pitchFamily="18" charset="0"/>
                          <a:cs typeface="Times New Roman"/>
                        </a:rPr>
                        <a:t>/2</a:t>
                      </a:r>
                      <a:endParaRPr lang="en-US" sz="1000" b="0" i="1" u="none" strike="noStrike" dirty="0">
                        <a:effectLst/>
                        <a:latin typeface="Cambria Math" panose="02040503050406030204" pitchFamily="18" charset="0"/>
                        <a:ea typeface="Cambria Math" panose="02040503050406030204" pitchFamily="18" charset="0"/>
                        <a:cs typeface="Times New Roman"/>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680"/>
                    </a:solidFill>
                  </a:tcPr>
                </a:tc>
                <a:tc>
                  <a:txBody>
                    <a:bodyPr/>
                    <a:lstStyle/>
                    <a:p>
                      <a:pPr algn="ctr" fontAlgn="b"/>
                      <a:r>
                        <a:rPr lang="en-US" sz="1000" b="0" i="1" u="none" strike="noStrike" dirty="0" smtClean="0">
                          <a:effectLst/>
                          <a:latin typeface="Cambria Math" panose="02040503050406030204" pitchFamily="18" charset="0"/>
                          <a:ea typeface="Cambria Math" panose="02040503050406030204" pitchFamily="18" charset="0"/>
                          <a:cs typeface="Times New Roman"/>
                        </a:rPr>
                        <a:t>+</a:t>
                      </a:r>
                      <a:r>
                        <a:rPr lang="en-US" sz="1000" b="0" i="1" u="none" strike="noStrike" dirty="0" err="1" smtClean="0">
                          <a:effectLst/>
                          <a:latin typeface="Cambria Math" panose="02040503050406030204" pitchFamily="18" charset="0"/>
                          <a:ea typeface="Cambria Math" panose="02040503050406030204" pitchFamily="18" charset="0"/>
                          <a:cs typeface="Times New Roman"/>
                        </a:rPr>
                        <a:t>Udc</a:t>
                      </a:r>
                      <a:r>
                        <a:rPr lang="en-US" sz="1000" b="0" i="1" u="none" strike="noStrike" dirty="0" smtClean="0">
                          <a:effectLst/>
                          <a:latin typeface="Cambria Math" panose="02040503050406030204" pitchFamily="18" charset="0"/>
                          <a:ea typeface="Cambria Math" panose="02040503050406030204" pitchFamily="18" charset="0"/>
                          <a:cs typeface="Times New Roman"/>
                        </a:rPr>
                        <a:t>/2</a:t>
                      </a:r>
                      <a:endParaRPr lang="en-US" sz="1000" b="0" i="1" u="none" strike="noStrike" dirty="0">
                        <a:effectLst/>
                        <a:latin typeface="Cambria Math" panose="02040503050406030204" pitchFamily="18" charset="0"/>
                        <a:ea typeface="Cambria Math" panose="02040503050406030204" pitchFamily="18" charset="0"/>
                        <a:cs typeface="Times New Roman"/>
                      </a:endParaRPr>
                    </a:p>
                  </a:txBody>
                  <a:tcPr marL="12700" marR="12700" marT="12700" marB="0" anchor="ctr">
                    <a:lnL w="12700" cap="flat" cmpd="sng" algn="ctr">
                      <a:solidFill>
                        <a:srgbClr val="FFFFFF"/>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680"/>
                    </a:solidFill>
                  </a:tcPr>
                </a:tc>
              </a:tr>
              <a:tr h="199663">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U1</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L w="12700" cmpd="sng">
                      <a:noFill/>
                    </a:lnL>
                    <a:solidFill>
                      <a:srgbClr val="D2DDEB"/>
                    </a:solidFill>
                  </a:tcPr>
                </a:tc>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1</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680"/>
                    </a:solidFill>
                  </a:tcPr>
                </a:tc>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0</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8C82"/>
                    </a:solidFill>
                  </a:tcPr>
                </a:tc>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0</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8C82"/>
                    </a:solidFill>
                  </a:tcPr>
                </a:tc>
                <a:tc>
                  <a:txBody>
                    <a:bodyPr/>
                    <a:lstStyle/>
                    <a:p>
                      <a:pPr algn="ctr" fontAlgn="b"/>
                      <a:r>
                        <a:rPr lang="en-US" sz="1000" b="0" i="1" u="none" strike="noStrike" dirty="0" smtClean="0">
                          <a:effectLst/>
                          <a:latin typeface="Cambria Math" panose="02040503050406030204" pitchFamily="18" charset="0"/>
                          <a:ea typeface="Cambria Math" panose="02040503050406030204" pitchFamily="18" charset="0"/>
                          <a:cs typeface="Times New Roman"/>
                        </a:rPr>
                        <a:t>+</a:t>
                      </a:r>
                      <a:r>
                        <a:rPr lang="en-US" sz="1000" b="0" i="1" u="none" strike="noStrike" dirty="0" err="1" smtClean="0">
                          <a:effectLst/>
                          <a:latin typeface="Cambria Math" panose="02040503050406030204" pitchFamily="18" charset="0"/>
                          <a:ea typeface="Cambria Math" panose="02040503050406030204" pitchFamily="18" charset="0"/>
                          <a:cs typeface="Times New Roman"/>
                        </a:rPr>
                        <a:t>Udc</a:t>
                      </a:r>
                      <a:r>
                        <a:rPr lang="en-US" sz="1000" b="0" i="1" u="none" strike="noStrike" dirty="0" smtClean="0">
                          <a:effectLst/>
                          <a:latin typeface="Cambria Math" panose="02040503050406030204" pitchFamily="18" charset="0"/>
                          <a:ea typeface="Cambria Math" panose="02040503050406030204" pitchFamily="18" charset="0"/>
                          <a:cs typeface="Times New Roman"/>
                        </a:rPr>
                        <a:t>/2</a:t>
                      </a:r>
                      <a:endParaRPr lang="en-US" sz="1000" b="0" i="1" u="none" strike="noStrike" dirty="0">
                        <a:effectLst/>
                        <a:latin typeface="Cambria Math" panose="02040503050406030204" pitchFamily="18" charset="0"/>
                        <a:ea typeface="Cambria Math" panose="02040503050406030204" pitchFamily="18" charset="0"/>
                        <a:cs typeface="Times New Roman"/>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680"/>
                    </a:solidFill>
                  </a:tcPr>
                </a:tc>
                <a:tc>
                  <a:txBody>
                    <a:bodyPr/>
                    <a:lstStyle/>
                    <a:p>
                      <a:pPr algn="ctr" fontAlgn="b"/>
                      <a:r>
                        <a:rPr lang="en-US" sz="1000" b="0" i="1" u="none" strike="noStrike" dirty="0" smtClean="0">
                          <a:effectLst/>
                          <a:latin typeface="Cambria Math" panose="02040503050406030204" pitchFamily="18" charset="0"/>
                          <a:ea typeface="Cambria Math" panose="02040503050406030204" pitchFamily="18" charset="0"/>
                          <a:cs typeface="Times New Roman"/>
                        </a:rPr>
                        <a:t>-</a:t>
                      </a:r>
                      <a:r>
                        <a:rPr lang="en-US" sz="1000" b="0" i="1" u="none" strike="noStrike" dirty="0" err="1" smtClean="0">
                          <a:effectLst/>
                          <a:latin typeface="Cambria Math" panose="02040503050406030204" pitchFamily="18" charset="0"/>
                          <a:ea typeface="Cambria Math" panose="02040503050406030204" pitchFamily="18" charset="0"/>
                          <a:cs typeface="Times New Roman"/>
                        </a:rPr>
                        <a:t>Udc</a:t>
                      </a:r>
                      <a:r>
                        <a:rPr lang="en-US" sz="1000" b="0" i="1" u="none" strike="noStrike" dirty="0" smtClean="0">
                          <a:effectLst/>
                          <a:latin typeface="Cambria Math" panose="02040503050406030204" pitchFamily="18" charset="0"/>
                          <a:ea typeface="Cambria Math" panose="02040503050406030204" pitchFamily="18" charset="0"/>
                          <a:cs typeface="Times New Roman"/>
                        </a:rPr>
                        <a:t>/2</a:t>
                      </a:r>
                      <a:endParaRPr lang="en-US" sz="1000" b="0" i="1" u="none" strike="noStrike" dirty="0">
                        <a:effectLst/>
                        <a:latin typeface="Cambria Math" panose="02040503050406030204" pitchFamily="18" charset="0"/>
                        <a:ea typeface="Cambria Math" panose="02040503050406030204" pitchFamily="18" charset="0"/>
                        <a:cs typeface="Times New Roman"/>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8C82"/>
                    </a:solidFill>
                  </a:tcPr>
                </a:tc>
                <a:tc>
                  <a:txBody>
                    <a:bodyPr/>
                    <a:lstStyle/>
                    <a:p>
                      <a:pPr algn="ctr" fontAlgn="b"/>
                      <a:r>
                        <a:rPr lang="en-US" sz="1000" b="0" i="1" u="none" strike="noStrike" dirty="0" smtClean="0">
                          <a:effectLst/>
                          <a:latin typeface="Cambria Math" panose="02040503050406030204" pitchFamily="18" charset="0"/>
                          <a:ea typeface="Cambria Math" panose="02040503050406030204" pitchFamily="18" charset="0"/>
                          <a:cs typeface="Times New Roman"/>
                        </a:rPr>
                        <a:t>-</a:t>
                      </a:r>
                      <a:r>
                        <a:rPr lang="en-US" sz="1000" b="0" i="1" u="none" strike="noStrike" dirty="0" err="1" smtClean="0">
                          <a:effectLst/>
                          <a:latin typeface="Cambria Math" panose="02040503050406030204" pitchFamily="18" charset="0"/>
                          <a:ea typeface="Cambria Math" panose="02040503050406030204" pitchFamily="18" charset="0"/>
                          <a:cs typeface="Times New Roman"/>
                        </a:rPr>
                        <a:t>Udc</a:t>
                      </a:r>
                      <a:r>
                        <a:rPr lang="en-US" sz="1000" b="0" i="1" u="none" strike="noStrike" dirty="0" smtClean="0">
                          <a:effectLst/>
                          <a:latin typeface="Cambria Math" panose="02040503050406030204" pitchFamily="18" charset="0"/>
                          <a:ea typeface="Cambria Math" panose="02040503050406030204" pitchFamily="18" charset="0"/>
                          <a:cs typeface="Times New Roman"/>
                        </a:rPr>
                        <a:t>/2</a:t>
                      </a:r>
                      <a:endParaRPr lang="en-US" sz="1000" b="0" i="1" u="none" strike="noStrike" dirty="0">
                        <a:effectLst/>
                        <a:latin typeface="Cambria Math" panose="02040503050406030204" pitchFamily="18" charset="0"/>
                        <a:ea typeface="Cambria Math" panose="02040503050406030204" pitchFamily="18" charset="0"/>
                        <a:cs typeface="Times New Roman"/>
                      </a:endParaRPr>
                    </a:p>
                  </a:txBody>
                  <a:tcPr marL="12700" marR="12700" marT="12700" marB="0" anchor="ctr">
                    <a:lnL w="12700" cap="flat" cmpd="sng" algn="ctr">
                      <a:solidFill>
                        <a:srgbClr val="FFFFFF"/>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8C82"/>
                    </a:solidFill>
                  </a:tcPr>
                </a:tc>
              </a:tr>
              <a:tr h="199663">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U2</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L w="12700" cmpd="sng">
                      <a:noFill/>
                    </a:lnL>
                  </a:tcPr>
                </a:tc>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1</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680"/>
                    </a:solidFill>
                  </a:tcPr>
                </a:tc>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1</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680"/>
                    </a:solidFill>
                  </a:tcPr>
                </a:tc>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0</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8C82"/>
                    </a:solidFill>
                  </a:tcPr>
                </a:tc>
                <a:tc>
                  <a:txBody>
                    <a:bodyPr/>
                    <a:lstStyle/>
                    <a:p>
                      <a:pPr algn="ctr" fontAlgn="b"/>
                      <a:r>
                        <a:rPr lang="en-US" sz="1000" b="0" i="1" u="none" strike="noStrike" dirty="0" smtClean="0">
                          <a:effectLst/>
                          <a:latin typeface="Cambria Math" panose="02040503050406030204" pitchFamily="18" charset="0"/>
                          <a:ea typeface="Cambria Math" panose="02040503050406030204" pitchFamily="18" charset="0"/>
                          <a:cs typeface="Times New Roman"/>
                        </a:rPr>
                        <a:t>+</a:t>
                      </a:r>
                      <a:r>
                        <a:rPr lang="en-US" sz="1000" b="0" i="1" u="none" strike="noStrike" dirty="0" err="1" smtClean="0">
                          <a:effectLst/>
                          <a:latin typeface="Cambria Math" panose="02040503050406030204" pitchFamily="18" charset="0"/>
                          <a:ea typeface="Cambria Math" panose="02040503050406030204" pitchFamily="18" charset="0"/>
                          <a:cs typeface="Times New Roman"/>
                        </a:rPr>
                        <a:t>Udc</a:t>
                      </a:r>
                      <a:r>
                        <a:rPr lang="en-US" sz="1000" b="0" i="1" u="none" strike="noStrike" dirty="0" smtClean="0">
                          <a:effectLst/>
                          <a:latin typeface="Cambria Math" panose="02040503050406030204" pitchFamily="18" charset="0"/>
                          <a:ea typeface="Cambria Math" panose="02040503050406030204" pitchFamily="18" charset="0"/>
                          <a:cs typeface="Times New Roman"/>
                        </a:rPr>
                        <a:t>/2</a:t>
                      </a:r>
                      <a:endParaRPr lang="en-US" sz="1000" b="0" i="1" u="none" strike="noStrike" dirty="0">
                        <a:effectLst/>
                        <a:latin typeface="Cambria Math" panose="02040503050406030204" pitchFamily="18" charset="0"/>
                        <a:ea typeface="Cambria Math" panose="02040503050406030204" pitchFamily="18" charset="0"/>
                        <a:cs typeface="Times New Roman"/>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680"/>
                    </a:solidFill>
                  </a:tcPr>
                </a:tc>
                <a:tc>
                  <a:txBody>
                    <a:bodyPr/>
                    <a:lstStyle/>
                    <a:p>
                      <a:pPr algn="ctr" fontAlgn="b"/>
                      <a:r>
                        <a:rPr lang="en-US" sz="1000" b="0" i="1" u="none" strike="noStrike" dirty="0" smtClean="0">
                          <a:effectLst/>
                          <a:latin typeface="Cambria Math" panose="02040503050406030204" pitchFamily="18" charset="0"/>
                          <a:ea typeface="Cambria Math" panose="02040503050406030204" pitchFamily="18" charset="0"/>
                          <a:cs typeface="Times New Roman"/>
                        </a:rPr>
                        <a:t>+</a:t>
                      </a:r>
                      <a:r>
                        <a:rPr lang="en-US" sz="1000" b="0" i="1" u="none" strike="noStrike" dirty="0" err="1" smtClean="0">
                          <a:effectLst/>
                          <a:latin typeface="Cambria Math" panose="02040503050406030204" pitchFamily="18" charset="0"/>
                          <a:ea typeface="Cambria Math" panose="02040503050406030204" pitchFamily="18" charset="0"/>
                          <a:cs typeface="Times New Roman"/>
                        </a:rPr>
                        <a:t>Udc</a:t>
                      </a:r>
                      <a:r>
                        <a:rPr lang="en-US" sz="1000" b="0" i="1" u="none" strike="noStrike" dirty="0" smtClean="0">
                          <a:effectLst/>
                          <a:latin typeface="Cambria Math" panose="02040503050406030204" pitchFamily="18" charset="0"/>
                          <a:ea typeface="Cambria Math" panose="02040503050406030204" pitchFamily="18" charset="0"/>
                          <a:cs typeface="Times New Roman"/>
                        </a:rPr>
                        <a:t>/2</a:t>
                      </a:r>
                      <a:endParaRPr lang="en-US" sz="1000" b="0" i="1" u="none" strike="noStrike" dirty="0">
                        <a:effectLst/>
                        <a:latin typeface="Cambria Math" panose="02040503050406030204" pitchFamily="18" charset="0"/>
                        <a:ea typeface="Cambria Math" panose="02040503050406030204" pitchFamily="18" charset="0"/>
                        <a:cs typeface="Times New Roman"/>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680"/>
                    </a:solidFill>
                  </a:tcPr>
                </a:tc>
                <a:tc>
                  <a:txBody>
                    <a:bodyPr/>
                    <a:lstStyle/>
                    <a:p>
                      <a:pPr algn="ctr" fontAlgn="b"/>
                      <a:r>
                        <a:rPr lang="en-US" sz="1000" b="0" i="1" u="none" strike="noStrike" dirty="0" smtClean="0">
                          <a:effectLst/>
                          <a:latin typeface="Cambria Math" panose="02040503050406030204" pitchFamily="18" charset="0"/>
                          <a:ea typeface="Cambria Math" panose="02040503050406030204" pitchFamily="18" charset="0"/>
                          <a:cs typeface="Times New Roman"/>
                        </a:rPr>
                        <a:t>-</a:t>
                      </a:r>
                      <a:r>
                        <a:rPr lang="en-US" sz="1000" b="0" i="1" u="none" strike="noStrike" dirty="0" err="1" smtClean="0">
                          <a:effectLst/>
                          <a:latin typeface="Cambria Math" panose="02040503050406030204" pitchFamily="18" charset="0"/>
                          <a:ea typeface="Cambria Math" panose="02040503050406030204" pitchFamily="18" charset="0"/>
                          <a:cs typeface="Times New Roman"/>
                        </a:rPr>
                        <a:t>Udc</a:t>
                      </a:r>
                      <a:r>
                        <a:rPr lang="en-US" sz="1000" b="0" i="1" u="none" strike="noStrike" dirty="0" smtClean="0">
                          <a:effectLst/>
                          <a:latin typeface="Cambria Math" panose="02040503050406030204" pitchFamily="18" charset="0"/>
                          <a:ea typeface="Cambria Math" panose="02040503050406030204" pitchFamily="18" charset="0"/>
                          <a:cs typeface="Times New Roman"/>
                        </a:rPr>
                        <a:t>/2</a:t>
                      </a:r>
                      <a:endParaRPr lang="en-US" sz="1000" b="0" i="1" u="none" strike="noStrike" dirty="0">
                        <a:effectLst/>
                        <a:latin typeface="Cambria Math" panose="02040503050406030204" pitchFamily="18" charset="0"/>
                        <a:ea typeface="Cambria Math" panose="02040503050406030204" pitchFamily="18" charset="0"/>
                        <a:cs typeface="Times New Roman"/>
                      </a:endParaRPr>
                    </a:p>
                  </a:txBody>
                  <a:tcPr marL="12700" marR="12700" marT="12700" marB="0" anchor="ctr">
                    <a:lnL w="12700" cap="flat" cmpd="sng" algn="ctr">
                      <a:solidFill>
                        <a:srgbClr val="FFFFFF"/>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8C82"/>
                    </a:solidFill>
                  </a:tcPr>
                </a:tc>
              </a:tr>
              <a:tr h="199663">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U3</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L w="12700" cmpd="sng">
                      <a:noFill/>
                    </a:lnL>
                    <a:solidFill>
                      <a:srgbClr val="D2DDEB"/>
                    </a:solidFill>
                  </a:tcPr>
                </a:tc>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0</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8C82"/>
                    </a:solidFill>
                  </a:tcPr>
                </a:tc>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1</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680"/>
                    </a:solidFill>
                  </a:tcPr>
                </a:tc>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0</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8C82"/>
                    </a:solidFill>
                  </a:tcPr>
                </a:tc>
                <a:tc>
                  <a:txBody>
                    <a:bodyPr/>
                    <a:lstStyle/>
                    <a:p>
                      <a:pPr algn="ctr" fontAlgn="b"/>
                      <a:r>
                        <a:rPr lang="en-US" sz="1000" b="0" i="1" u="none" strike="noStrike" dirty="0" smtClean="0">
                          <a:effectLst/>
                          <a:latin typeface="Cambria Math" panose="02040503050406030204" pitchFamily="18" charset="0"/>
                          <a:ea typeface="Cambria Math" panose="02040503050406030204" pitchFamily="18" charset="0"/>
                          <a:cs typeface="Times New Roman"/>
                        </a:rPr>
                        <a:t>-</a:t>
                      </a:r>
                      <a:r>
                        <a:rPr lang="en-US" sz="1000" b="0" i="1" u="none" strike="noStrike" dirty="0" err="1" smtClean="0">
                          <a:effectLst/>
                          <a:latin typeface="Cambria Math" panose="02040503050406030204" pitchFamily="18" charset="0"/>
                          <a:ea typeface="Cambria Math" panose="02040503050406030204" pitchFamily="18" charset="0"/>
                          <a:cs typeface="Times New Roman"/>
                        </a:rPr>
                        <a:t>Udc</a:t>
                      </a:r>
                      <a:r>
                        <a:rPr lang="en-US" sz="1000" b="0" i="1" u="none" strike="noStrike" dirty="0" smtClean="0">
                          <a:effectLst/>
                          <a:latin typeface="Cambria Math" panose="02040503050406030204" pitchFamily="18" charset="0"/>
                          <a:ea typeface="Cambria Math" panose="02040503050406030204" pitchFamily="18" charset="0"/>
                          <a:cs typeface="Times New Roman"/>
                        </a:rPr>
                        <a:t>/2</a:t>
                      </a:r>
                      <a:endParaRPr lang="en-US" sz="1000" b="0" i="1" u="none" strike="noStrike" dirty="0">
                        <a:effectLst/>
                        <a:latin typeface="Cambria Math" panose="02040503050406030204" pitchFamily="18" charset="0"/>
                        <a:ea typeface="Cambria Math" panose="02040503050406030204" pitchFamily="18" charset="0"/>
                        <a:cs typeface="Times New Roman"/>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8C82"/>
                    </a:solidFill>
                  </a:tcPr>
                </a:tc>
                <a:tc>
                  <a:txBody>
                    <a:bodyPr/>
                    <a:lstStyle/>
                    <a:p>
                      <a:pPr algn="ctr" fontAlgn="b"/>
                      <a:r>
                        <a:rPr lang="en-US" sz="1000" b="0" i="1" u="none" strike="noStrike" dirty="0" smtClean="0">
                          <a:effectLst/>
                          <a:latin typeface="Cambria Math" panose="02040503050406030204" pitchFamily="18" charset="0"/>
                          <a:ea typeface="Cambria Math" panose="02040503050406030204" pitchFamily="18" charset="0"/>
                          <a:cs typeface="Times New Roman"/>
                        </a:rPr>
                        <a:t>+</a:t>
                      </a:r>
                      <a:r>
                        <a:rPr lang="en-US" sz="1000" b="0" i="1" u="none" strike="noStrike" dirty="0" err="1" smtClean="0">
                          <a:effectLst/>
                          <a:latin typeface="Cambria Math" panose="02040503050406030204" pitchFamily="18" charset="0"/>
                          <a:ea typeface="Cambria Math" panose="02040503050406030204" pitchFamily="18" charset="0"/>
                          <a:cs typeface="Times New Roman"/>
                        </a:rPr>
                        <a:t>Udc</a:t>
                      </a:r>
                      <a:r>
                        <a:rPr lang="en-US" sz="1000" b="0" i="1" u="none" strike="noStrike" dirty="0" smtClean="0">
                          <a:effectLst/>
                          <a:latin typeface="Cambria Math" panose="02040503050406030204" pitchFamily="18" charset="0"/>
                          <a:ea typeface="Cambria Math" panose="02040503050406030204" pitchFamily="18" charset="0"/>
                          <a:cs typeface="Times New Roman"/>
                        </a:rPr>
                        <a:t>/2</a:t>
                      </a:r>
                      <a:endParaRPr lang="en-US" sz="1000" b="0" i="1" u="none" strike="noStrike" dirty="0">
                        <a:effectLst/>
                        <a:latin typeface="Cambria Math" panose="02040503050406030204" pitchFamily="18" charset="0"/>
                        <a:ea typeface="Cambria Math" panose="02040503050406030204" pitchFamily="18" charset="0"/>
                        <a:cs typeface="Times New Roman"/>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680"/>
                    </a:solidFill>
                  </a:tcPr>
                </a:tc>
                <a:tc>
                  <a:txBody>
                    <a:bodyPr/>
                    <a:lstStyle/>
                    <a:p>
                      <a:pPr algn="ctr" fontAlgn="b"/>
                      <a:r>
                        <a:rPr lang="en-US" sz="1000" b="0" i="1" u="none" strike="noStrike" dirty="0" smtClean="0">
                          <a:effectLst/>
                          <a:latin typeface="Cambria Math" panose="02040503050406030204" pitchFamily="18" charset="0"/>
                          <a:ea typeface="Cambria Math" panose="02040503050406030204" pitchFamily="18" charset="0"/>
                          <a:cs typeface="Times New Roman"/>
                        </a:rPr>
                        <a:t>-</a:t>
                      </a:r>
                      <a:r>
                        <a:rPr lang="en-US" sz="1000" b="0" i="1" u="none" strike="noStrike" dirty="0" err="1" smtClean="0">
                          <a:effectLst/>
                          <a:latin typeface="Cambria Math" panose="02040503050406030204" pitchFamily="18" charset="0"/>
                          <a:ea typeface="Cambria Math" panose="02040503050406030204" pitchFamily="18" charset="0"/>
                          <a:cs typeface="Times New Roman"/>
                        </a:rPr>
                        <a:t>Udc</a:t>
                      </a:r>
                      <a:r>
                        <a:rPr lang="en-US" sz="1000" b="0" i="1" u="none" strike="noStrike" dirty="0" smtClean="0">
                          <a:effectLst/>
                          <a:latin typeface="Cambria Math" panose="02040503050406030204" pitchFamily="18" charset="0"/>
                          <a:ea typeface="Cambria Math" panose="02040503050406030204" pitchFamily="18" charset="0"/>
                          <a:cs typeface="Times New Roman"/>
                        </a:rPr>
                        <a:t>/2</a:t>
                      </a:r>
                      <a:endParaRPr lang="en-US" sz="1000" b="0" i="1" u="none" strike="noStrike" dirty="0">
                        <a:effectLst/>
                        <a:latin typeface="Cambria Math" panose="02040503050406030204" pitchFamily="18" charset="0"/>
                        <a:ea typeface="Cambria Math" panose="02040503050406030204" pitchFamily="18" charset="0"/>
                        <a:cs typeface="Times New Roman"/>
                      </a:endParaRPr>
                    </a:p>
                  </a:txBody>
                  <a:tcPr marL="12700" marR="12700" marT="12700" marB="0" anchor="ctr">
                    <a:lnL w="12700" cap="flat" cmpd="sng" algn="ctr">
                      <a:solidFill>
                        <a:srgbClr val="FFFFFF"/>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8C82"/>
                    </a:solidFill>
                  </a:tcPr>
                </a:tc>
              </a:tr>
              <a:tr h="199663">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U4</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L w="12700" cmpd="sng">
                      <a:noFill/>
                    </a:lnL>
                  </a:tcPr>
                </a:tc>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0</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8C82"/>
                    </a:solidFill>
                  </a:tcPr>
                </a:tc>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1</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680"/>
                    </a:solidFill>
                  </a:tcPr>
                </a:tc>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1</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680"/>
                    </a:solidFill>
                  </a:tcPr>
                </a:tc>
                <a:tc>
                  <a:txBody>
                    <a:bodyPr/>
                    <a:lstStyle/>
                    <a:p>
                      <a:pPr algn="ctr" fontAlgn="b"/>
                      <a:r>
                        <a:rPr lang="en-US" sz="1000" b="0" i="1" u="none" strike="noStrike" dirty="0" smtClean="0">
                          <a:effectLst/>
                          <a:latin typeface="Cambria Math" panose="02040503050406030204" pitchFamily="18" charset="0"/>
                          <a:ea typeface="Cambria Math" panose="02040503050406030204" pitchFamily="18" charset="0"/>
                          <a:cs typeface="Times New Roman"/>
                        </a:rPr>
                        <a:t>-</a:t>
                      </a:r>
                      <a:r>
                        <a:rPr lang="en-US" sz="1000" b="0" i="1" u="none" strike="noStrike" dirty="0" err="1" smtClean="0">
                          <a:effectLst/>
                          <a:latin typeface="Cambria Math" panose="02040503050406030204" pitchFamily="18" charset="0"/>
                          <a:ea typeface="Cambria Math" panose="02040503050406030204" pitchFamily="18" charset="0"/>
                          <a:cs typeface="Times New Roman"/>
                        </a:rPr>
                        <a:t>Udc</a:t>
                      </a:r>
                      <a:r>
                        <a:rPr lang="en-US" sz="1000" b="0" i="1" u="none" strike="noStrike" dirty="0" smtClean="0">
                          <a:effectLst/>
                          <a:latin typeface="Cambria Math" panose="02040503050406030204" pitchFamily="18" charset="0"/>
                          <a:ea typeface="Cambria Math" panose="02040503050406030204" pitchFamily="18" charset="0"/>
                          <a:cs typeface="Times New Roman"/>
                        </a:rPr>
                        <a:t>/2</a:t>
                      </a:r>
                      <a:endParaRPr lang="en-US" sz="1000" b="0" i="1" u="none" strike="noStrike" dirty="0">
                        <a:effectLst/>
                        <a:latin typeface="Cambria Math" panose="02040503050406030204" pitchFamily="18" charset="0"/>
                        <a:ea typeface="Cambria Math" panose="02040503050406030204" pitchFamily="18" charset="0"/>
                        <a:cs typeface="Times New Roman"/>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8C82"/>
                    </a:solidFill>
                  </a:tcPr>
                </a:tc>
                <a:tc>
                  <a:txBody>
                    <a:bodyPr/>
                    <a:lstStyle/>
                    <a:p>
                      <a:pPr algn="ctr" fontAlgn="b"/>
                      <a:r>
                        <a:rPr lang="en-US" sz="1000" b="0" i="1" u="none" strike="noStrike" dirty="0" smtClean="0">
                          <a:effectLst/>
                          <a:latin typeface="Cambria Math" panose="02040503050406030204" pitchFamily="18" charset="0"/>
                          <a:ea typeface="Cambria Math" panose="02040503050406030204" pitchFamily="18" charset="0"/>
                          <a:cs typeface="Times New Roman"/>
                        </a:rPr>
                        <a:t>+</a:t>
                      </a:r>
                      <a:r>
                        <a:rPr lang="en-US" sz="1000" b="0" i="1" u="none" strike="noStrike" dirty="0" err="1" smtClean="0">
                          <a:effectLst/>
                          <a:latin typeface="Cambria Math" panose="02040503050406030204" pitchFamily="18" charset="0"/>
                          <a:ea typeface="Cambria Math" panose="02040503050406030204" pitchFamily="18" charset="0"/>
                          <a:cs typeface="Times New Roman"/>
                        </a:rPr>
                        <a:t>Udc</a:t>
                      </a:r>
                      <a:r>
                        <a:rPr lang="en-US" sz="1000" b="0" i="1" u="none" strike="noStrike" dirty="0" smtClean="0">
                          <a:effectLst/>
                          <a:latin typeface="Cambria Math" panose="02040503050406030204" pitchFamily="18" charset="0"/>
                          <a:ea typeface="Cambria Math" panose="02040503050406030204" pitchFamily="18" charset="0"/>
                          <a:cs typeface="Times New Roman"/>
                        </a:rPr>
                        <a:t>/2</a:t>
                      </a:r>
                      <a:endParaRPr lang="en-US" sz="1000" b="0" i="1" u="none" strike="noStrike" dirty="0">
                        <a:effectLst/>
                        <a:latin typeface="Cambria Math" panose="02040503050406030204" pitchFamily="18" charset="0"/>
                        <a:ea typeface="Cambria Math" panose="02040503050406030204" pitchFamily="18" charset="0"/>
                        <a:cs typeface="Times New Roman"/>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680"/>
                    </a:solidFill>
                  </a:tcPr>
                </a:tc>
                <a:tc>
                  <a:txBody>
                    <a:bodyPr/>
                    <a:lstStyle/>
                    <a:p>
                      <a:pPr algn="ctr" fontAlgn="b"/>
                      <a:r>
                        <a:rPr lang="en-US" sz="1000" b="0" i="1" u="none" strike="noStrike" dirty="0" smtClean="0">
                          <a:effectLst/>
                          <a:latin typeface="Cambria Math" panose="02040503050406030204" pitchFamily="18" charset="0"/>
                          <a:ea typeface="Cambria Math" panose="02040503050406030204" pitchFamily="18" charset="0"/>
                          <a:cs typeface="Times New Roman"/>
                        </a:rPr>
                        <a:t>+</a:t>
                      </a:r>
                      <a:r>
                        <a:rPr lang="en-US" sz="1000" b="0" i="1" u="none" strike="noStrike" dirty="0" err="1" smtClean="0">
                          <a:effectLst/>
                          <a:latin typeface="Cambria Math" panose="02040503050406030204" pitchFamily="18" charset="0"/>
                          <a:ea typeface="Cambria Math" panose="02040503050406030204" pitchFamily="18" charset="0"/>
                          <a:cs typeface="Times New Roman"/>
                        </a:rPr>
                        <a:t>Udc</a:t>
                      </a:r>
                      <a:r>
                        <a:rPr lang="en-US" sz="1000" b="0" i="1" u="none" strike="noStrike" dirty="0" smtClean="0">
                          <a:effectLst/>
                          <a:latin typeface="Cambria Math" panose="02040503050406030204" pitchFamily="18" charset="0"/>
                          <a:ea typeface="Cambria Math" panose="02040503050406030204" pitchFamily="18" charset="0"/>
                          <a:cs typeface="Times New Roman"/>
                        </a:rPr>
                        <a:t>/2</a:t>
                      </a:r>
                      <a:endParaRPr lang="en-US" sz="1000" b="0" i="1" u="none" strike="noStrike" dirty="0">
                        <a:effectLst/>
                        <a:latin typeface="Cambria Math" panose="02040503050406030204" pitchFamily="18" charset="0"/>
                        <a:ea typeface="Cambria Math" panose="02040503050406030204" pitchFamily="18" charset="0"/>
                        <a:cs typeface="Times New Roman"/>
                      </a:endParaRPr>
                    </a:p>
                  </a:txBody>
                  <a:tcPr marL="12700" marR="12700" marT="12700" marB="0" anchor="ctr">
                    <a:lnL w="12700" cap="flat" cmpd="sng" algn="ctr">
                      <a:solidFill>
                        <a:srgbClr val="FFFFFF"/>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680"/>
                    </a:solidFill>
                  </a:tcPr>
                </a:tc>
              </a:tr>
              <a:tr h="199663">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U5</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L w="12700" cmpd="sng">
                      <a:noFill/>
                    </a:lnL>
                    <a:lnB w="12700" cmpd="sng">
                      <a:noFill/>
                    </a:lnB>
                    <a:solidFill>
                      <a:srgbClr val="D2DDEB"/>
                    </a:solidFill>
                  </a:tcPr>
                </a:tc>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0</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8C82"/>
                    </a:solidFill>
                  </a:tcPr>
                </a:tc>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0</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8C82"/>
                    </a:solidFill>
                  </a:tcPr>
                </a:tc>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1</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680"/>
                    </a:solidFill>
                  </a:tcPr>
                </a:tc>
                <a:tc>
                  <a:txBody>
                    <a:bodyPr/>
                    <a:lstStyle/>
                    <a:p>
                      <a:pPr algn="ctr" fontAlgn="b"/>
                      <a:r>
                        <a:rPr lang="en-US" sz="1000" b="0" i="1" u="none" strike="noStrike" dirty="0" smtClean="0">
                          <a:effectLst/>
                          <a:latin typeface="Cambria Math" panose="02040503050406030204" pitchFamily="18" charset="0"/>
                          <a:ea typeface="Cambria Math" panose="02040503050406030204" pitchFamily="18" charset="0"/>
                          <a:cs typeface="Times New Roman"/>
                        </a:rPr>
                        <a:t>-</a:t>
                      </a:r>
                      <a:r>
                        <a:rPr lang="en-US" sz="1000" b="0" i="1" u="none" strike="noStrike" dirty="0" err="1" smtClean="0">
                          <a:effectLst/>
                          <a:latin typeface="Cambria Math" panose="02040503050406030204" pitchFamily="18" charset="0"/>
                          <a:ea typeface="Cambria Math" panose="02040503050406030204" pitchFamily="18" charset="0"/>
                          <a:cs typeface="Times New Roman"/>
                        </a:rPr>
                        <a:t>Udc</a:t>
                      </a:r>
                      <a:r>
                        <a:rPr lang="en-US" sz="1000" b="0" i="1" u="none" strike="noStrike" dirty="0" smtClean="0">
                          <a:effectLst/>
                          <a:latin typeface="Cambria Math" panose="02040503050406030204" pitchFamily="18" charset="0"/>
                          <a:ea typeface="Cambria Math" panose="02040503050406030204" pitchFamily="18" charset="0"/>
                          <a:cs typeface="Times New Roman"/>
                        </a:rPr>
                        <a:t>/2</a:t>
                      </a:r>
                      <a:endParaRPr lang="en-US" sz="1000" b="0" i="1" u="none" strike="noStrike" dirty="0">
                        <a:effectLst/>
                        <a:latin typeface="Cambria Math" panose="02040503050406030204" pitchFamily="18" charset="0"/>
                        <a:ea typeface="Cambria Math" panose="02040503050406030204" pitchFamily="18" charset="0"/>
                        <a:cs typeface="Times New Roman"/>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8C82"/>
                    </a:solidFill>
                  </a:tcPr>
                </a:tc>
                <a:tc>
                  <a:txBody>
                    <a:bodyPr/>
                    <a:lstStyle/>
                    <a:p>
                      <a:pPr algn="ctr" fontAlgn="b"/>
                      <a:r>
                        <a:rPr lang="en-US" sz="1000" b="0" i="1" u="none" strike="noStrike" dirty="0" smtClean="0">
                          <a:effectLst/>
                          <a:latin typeface="Cambria Math" panose="02040503050406030204" pitchFamily="18" charset="0"/>
                          <a:ea typeface="Cambria Math" panose="02040503050406030204" pitchFamily="18" charset="0"/>
                          <a:cs typeface="Times New Roman"/>
                        </a:rPr>
                        <a:t>-</a:t>
                      </a:r>
                      <a:r>
                        <a:rPr lang="en-US" sz="1000" b="0" i="1" u="none" strike="noStrike" dirty="0" err="1" smtClean="0">
                          <a:effectLst/>
                          <a:latin typeface="Cambria Math" panose="02040503050406030204" pitchFamily="18" charset="0"/>
                          <a:ea typeface="Cambria Math" panose="02040503050406030204" pitchFamily="18" charset="0"/>
                          <a:cs typeface="Times New Roman"/>
                        </a:rPr>
                        <a:t>Udc</a:t>
                      </a:r>
                      <a:r>
                        <a:rPr lang="en-US" sz="1000" b="0" i="1" u="none" strike="noStrike" dirty="0" smtClean="0">
                          <a:effectLst/>
                          <a:latin typeface="Cambria Math" panose="02040503050406030204" pitchFamily="18" charset="0"/>
                          <a:ea typeface="Cambria Math" panose="02040503050406030204" pitchFamily="18" charset="0"/>
                          <a:cs typeface="Times New Roman"/>
                        </a:rPr>
                        <a:t>/2</a:t>
                      </a:r>
                      <a:endParaRPr lang="en-US" sz="1000" b="0" i="1" u="none" strike="noStrike" dirty="0">
                        <a:effectLst/>
                        <a:latin typeface="Cambria Math" panose="02040503050406030204" pitchFamily="18" charset="0"/>
                        <a:ea typeface="Cambria Math" panose="02040503050406030204" pitchFamily="18" charset="0"/>
                        <a:cs typeface="Times New Roman"/>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8C82"/>
                    </a:solidFill>
                  </a:tcPr>
                </a:tc>
                <a:tc>
                  <a:txBody>
                    <a:bodyPr/>
                    <a:lstStyle/>
                    <a:p>
                      <a:pPr algn="ctr" fontAlgn="b"/>
                      <a:r>
                        <a:rPr lang="en-US" sz="1000" b="0" i="1" u="none" strike="noStrike" dirty="0" smtClean="0">
                          <a:effectLst/>
                          <a:latin typeface="Cambria Math" panose="02040503050406030204" pitchFamily="18" charset="0"/>
                          <a:ea typeface="Cambria Math" panose="02040503050406030204" pitchFamily="18" charset="0"/>
                          <a:cs typeface="Times New Roman"/>
                        </a:rPr>
                        <a:t>+</a:t>
                      </a:r>
                      <a:r>
                        <a:rPr lang="en-US" sz="1000" b="0" i="1" u="none" strike="noStrike" dirty="0" err="1" smtClean="0">
                          <a:effectLst/>
                          <a:latin typeface="Cambria Math" panose="02040503050406030204" pitchFamily="18" charset="0"/>
                          <a:ea typeface="Cambria Math" panose="02040503050406030204" pitchFamily="18" charset="0"/>
                          <a:cs typeface="Times New Roman"/>
                        </a:rPr>
                        <a:t>Udc</a:t>
                      </a:r>
                      <a:r>
                        <a:rPr lang="en-US" sz="1000" b="0" i="1" u="none" strike="noStrike" dirty="0" smtClean="0">
                          <a:effectLst/>
                          <a:latin typeface="Cambria Math" panose="02040503050406030204" pitchFamily="18" charset="0"/>
                          <a:ea typeface="Cambria Math" panose="02040503050406030204" pitchFamily="18" charset="0"/>
                          <a:cs typeface="Times New Roman"/>
                        </a:rPr>
                        <a:t>/2</a:t>
                      </a:r>
                      <a:endParaRPr lang="en-US" sz="1000" b="0" i="1" u="none" strike="noStrike" dirty="0">
                        <a:effectLst/>
                        <a:latin typeface="Cambria Math" panose="02040503050406030204" pitchFamily="18" charset="0"/>
                        <a:ea typeface="Cambria Math" panose="02040503050406030204" pitchFamily="18" charset="0"/>
                        <a:cs typeface="Times New Roman"/>
                      </a:endParaRPr>
                    </a:p>
                  </a:txBody>
                  <a:tcPr marL="12700" marR="12700" marT="12700" marB="0" anchor="ctr">
                    <a:lnL w="12700" cap="flat" cmpd="sng" algn="ctr">
                      <a:solidFill>
                        <a:srgbClr val="FFFFFF"/>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680"/>
                    </a:solidFill>
                  </a:tcPr>
                </a:tc>
              </a:tr>
              <a:tr h="199663">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U6</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L w="12700" cmpd="sng">
                      <a:noFill/>
                    </a:lnL>
                    <a:lnT w="12700" cmpd="sng">
                      <a:noFill/>
                    </a:lnT>
                  </a:tcPr>
                </a:tc>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1</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A9D680"/>
                    </a:solidFill>
                  </a:tcPr>
                </a:tc>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0</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DC8C82"/>
                    </a:solidFill>
                  </a:tcPr>
                </a:tc>
                <a:tc>
                  <a:txBody>
                    <a:bodyPr/>
                    <a:lstStyle/>
                    <a:p>
                      <a:pPr algn="ctr" fontAlgn="b"/>
                      <a:r>
                        <a:rPr lang="en-US" sz="1000" b="0" i="0" u="none" strike="noStrike" dirty="0" smtClean="0">
                          <a:effectLst/>
                          <a:latin typeface="Cambria Math" panose="02040503050406030204" pitchFamily="18" charset="0"/>
                          <a:ea typeface="Cambria Math" panose="02040503050406030204" pitchFamily="18" charset="0"/>
                        </a:rPr>
                        <a:t>1</a:t>
                      </a:r>
                      <a:endParaRPr lang="en-US" sz="1000" b="0" i="0" u="none" strike="noStrike" dirty="0">
                        <a:effectLst/>
                        <a:latin typeface="Cambria Math" panose="02040503050406030204" pitchFamily="18" charset="0"/>
                        <a:ea typeface="Cambria Math" panose="02040503050406030204" pitchFamily="18" charset="0"/>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A9D680"/>
                    </a:solidFill>
                  </a:tcPr>
                </a:tc>
                <a:tc>
                  <a:txBody>
                    <a:bodyPr/>
                    <a:lstStyle/>
                    <a:p>
                      <a:pPr algn="ctr" fontAlgn="b"/>
                      <a:r>
                        <a:rPr lang="en-US" sz="1000" b="0" i="1" u="none" strike="noStrike" dirty="0" smtClean="0">
                          <a:effectLst/>
                          <a:latin typeface="Cambria Math" panose="02040503050406030204" pitchFamily="18" charset="0"/>
                          <a:ea typeface="Cambria Math" panose="02040503050406030204" pitchFamily="18" charset="0"/>
                          <a:cs typeface="Times New Roman"/>
                        </a:rPr>
                        <a:t>+</a:t>
                      </a:r>
                      <a:r>
                        <a:rPr lang="en-US" sz="1000" b="0" i="1" u="none" strike="noStrike" dirty="0" err="1" smtClean="0">
                          <a:effectLst/>
                          <a:latin typeface="Cambria Math" panose="02040503050406030204" pitchFamily="18" charset="0"/>
                          <a:ea typeface="Cambria Math" panose="02040503050406030204" pitchFamily="18" charset="0"/>
                          <a:cs typeface="Times New Roman"/>
                        </a:rPr>
                        <a:t>Udc</a:t>
                      </a:r>
                      <a:r>
                        <a:rPr lang="en-US" sz="1000" b="0" i="1" u="none" strike="noStrike" dirty="0" smtClean="0">
                          <a:effectLst/>
                          <a:latin typeface="Cambria Math" panose="02040503050406030204" pitchFamily="18" charset="0"/>
                          <a:ea typeface="Cambria Math" panose="02040503050406030204" pitchFamily="18" charset="0"/>
                          <a:cs typeface="Times New Roman"/>
                        </a:rPr>
                        <a:t>/2</a:t>
                      </a:r>
                      <a:endParaRPr lang="en-US" sz="1000" b="0" i="1" u="none" strike="noStrike" dirty="0">
                        <a:effectLst/>
                        <a:latin typeface="Cambria Math" panose="02040503050406030204" pitchFamily="18" charset="0"/>
                        <a:ea typeface="Cambria Math" panose="02040503050406030204" pitchFamily="18" charset="0"/>
                        <a:cs typeface="Times New Roman"/>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A9D680"/>
                    </a:solidFill>
                  </a:tcPr>
                </a:tc>
                <a:tc>
                  <a:txBody>
                    <a:bodyPr/>
                    <a:lstStyle/>
                    <a:p>
                      <a:pPr algn="ctr" fontAlgn="b"/>
                      <a:r>
                        <a:rPr lang="en-US" sz="1000" b="0" i="1" u="none" strike="noStrike" dirty="0" smtClean="0">
                          <a:effectLst/>
                          <a:latin typeface="Cambria Math" panose="02040503050406030204" pitchFamily="18" charset="0"/>
                          <a:ea typeface="Cambria Math" panose="02040503050406030204" pitchFamily="18" charset="0"/>
                          <a:cs typeface="Times New Roman"/>
                        </a:rPr>
                        <a:t>-</a:t>
                      </a:r>
                      <a:r>
                        <a:rPr lang="en-US" sz="1000" b="0" i="1" u="none" strike="noStrike" dirty="0" err="1" smtClean="0">
                          <a:effectLst/>
                          <a:latin typeface="Cambria Math" panose="02040503050406030204" pitchFamily="18" charset="0"/>
                          <a:ea typeface="Cambria Math" panose="02040503050406030204" pitchFamily="18" charset="0"/>
                          <a:cs typeface="Times New Roman"/>
                        </a:rPr>
                        <a:t>Udc</a:t>
                      </a:r>
                      <a:r>
                        <a:rPr lang="en-US" sz="1000" b="0" i="1" u="none" strike="noStrike" dirty="0" smtClean="0">
                          <a:effectLst/>
                          <a:latin typeface="Cambria Math" panose="02040503050406030204" pitchFamily="18" charset="0"/>
                          <a:ea typeface="Cambria Math" panose="02040503050406030204" pitchFamily="18" charset="0"/>
                          <a:cs typeface="Times New Roman"/>
                        </a:rPr>
                        <a:t>/2</a:t>
                      </a:r>
                      <a:endParaRPr lang="en-US" sz="1000" b="0" i="1" u="none" strike="noStrike" dirty="0">
                        <a:effectLst/>
                        <a:latin typeface="Cambria Math" panose="02040503050406030204" pitchFamily="18" charset="0"/>
                        <a:ea typeface="Cambria Math" panose="02040503050406030204" pitchFamily="18" charset="0"/>
                        <a:cs typeface="Times New Roman"/>
                      </a:endParaRPr>
                    </a:p>
                  </a:txBody>
                  <a:tcPr marL="12700" marR="12700" marT="1270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solidFill>
                      <a:srgbClr val="DC8C82"/>
                    </a:solidFill>
                  </a:tcPr>
                </a:tc>
                <a:tc>
                  <a:txBody>
                    <a:bodyPr/>
                    <a:lstStyle/>
                    <a:p>
                      <a:pPr algn="ctr" fontAlgn="b"/>
                      <a:r>
                        <a:rPr lang="en-US" sz="1000" b="0" i="1" u="none" strike="noStrike" dirty="0" smtClean="0">
                          <a:effectLst/>
                          <a:latin typeface="Cambria Math" panose="02040503050406030204" pitchFamily="18" charset="0"/>
                          <a:ea typeface="Cambria Math" panose="02040503050406030204" pitchFamily="18" charset="0"/>
                          <a:cs typeface="Times New Roman"/>
                        </a:rPr>
                        <a:t>+</a:t>
                      </a:r>
                      <a:r>
                        <a:rPr lang="en-US" sz="1000" b="0" i="1" u="none" strike="noStrike" dirty="0" err="1" smtClean="0">
                          <a:effectLst/>
                          <a:latin typeface="Cambria Math" panose="02040503050406030204" pitchFamily="18" charset="0"/>
                          <a:ea typeface="Cambria Math" panose="02040503050406030204" pitchFamily="18" charset="0"/>
                          <a:cs typeface="Times New Roman"/>
                        </a:rPr>
                        <a:t>Udc</a:t>
                      </a:r>
                      <a:r>
                        <a:rPr lang="en-US" sz="1000" b="0" i="1" u="none" strike="noStrike" dirty="0" smtClean="0">
                          <a:effectLst/>
                          <a:latin typeface="Cambria Math" panose="02040503050406030204" pitchFamily="18" charset="0"/>
                          <a:ea typeface="Cambria Math" panose="02040503050406030204" pitchFamily="18" charset="0"/>
                          <a:cs typeface="Times New Roman"/>
                        </a:rPr>
                        <a:t>/2</a:t>
                      </a:r>
                      <a:endParaRPr lang="en-US" sz="1000" b="0" i="1" u="none" strike="noStrike" dirty="0">
                        <a:effectLst/>
                        <a:latin typeface="Cambria Math" panose="02040503050406030204" pitchFamily="18" charset="0"/>
                        <a:ea typeface="Cambria Math" panose="02040503050406030204" pitchFamily="18" charset="0"/>
                        <a:cs typeface="Times New Roman"/>
                      </a:endParaRPr>
                    </a:p>
                  </a:txBody>
                  <a:tcPr marL="12700" marR="12700" marT="12700" marB="0" anchor="ctr">
                    <a:lnL w="12700" cap="flat" cmpd="sng" algn="ctr">
                      <a:solidFill>
                        <a:srgbClr val="FFFFFF"/>
                      </a:solidFill>
                      <a:prstDash val="solid"/>
                      <a:round/>
                      <a:headEnd type="none" w="med" len="med"/>
                      <a:tailEnd type="none" w="med" len="med"/>
                    </a:lnL>
                    <a:lnR w="12700" cmpd="sng">
                      <a:noFill/>
                    </a:lnR>
                    <a:lnT w="12700" cap="flat" cmpd="sng" algn="ctr">
                      <a:solidFill>
                        <a:srgbClr val="FFFFFF"/>
                      </a:solidFill>
                      <a:prstDash val="solid"/>
                      <a:round/>
                      <a:headEnd type="none" w="med" len="med"/>
                      <a:tailEnd type="none" w="med" len="med"/>
                    </a:lnT>
                    <a:solidFill>
                      <a:srgbClr val="A9D680"/>
                    </a:solidFill>
                  </a:tcPr>
                </a:tc>
              </a:tr>
            </a:tbl>
          </a:graphicData>
        </a:graphic>
      </p:graphicFrame>
      <p:grpSp>
        <p:nvGrpSpPr>
          <p:cNvPr id="227" name="Gruppieren 315"/>
          <p:cNvGrpSpPr/>
          <p:nvPr/>
        </p:nvGrpSpPr>
        <p:grpSpPr>
          <a:xfrm>
            <a:off x="8335490" y="1772015"/>
            <a:ext cx="1262990" cy="1224136"/>
            <a:chOff x="6715472" y="1727474"/>
            <a:chExt cx="1262990" cy="1224136"/>
          </a:xfrm>
        </p:grpSpPr>
        <p:grpSp>
          <p:nvGrpSpPr>
            <p:cNvPr id="228" name="Gruppieren 336"/>
            <p:cNvGrpSpPr/>
            <p:nvPr/>
          </p:nvGrpSpPr>
          <p:grpSpPr>
            <a:xfrm>
              <a:off x="6715472" y="1727474"/>
              <a:ext cx="1134126" cy="1224136"/>
              <a:chOff x="6715472" y="1727474"/>
              <a:chExt cx="1134126" cy="1224136"/>
            </a:xfrm>
          </p:grpSpPr>
          <p:cxnSp>
            <p:nvCxnSpPr>
              <p:cNvPr id="232" name="Gerade Verbindung mit Pfeil 231"/>
              <p:cNvCxnSpPr/>
              <p:nvPr>
                <p:custDataLst>
                  <p:tags r:id="rId10"/>
                </p:custDataLst>
              </p:nvPr>
            </p:nvCxnSpPr>
            <p:spPr>
              <a:xfrm flipH="1">
                <a:off x="6737244" y="2342422"/>
                <a:ext cx="415553" cy="609188"/>
              </a:xfrm>
              <a:prstGeom prst="straightConnector1">
                <a:avLst/>
              </a:prstGeom>
              <a:ln w="25400">
                <a:solidFill>
                  <a:srgbClr val="6E8C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3" name="Gerade Verbindung mit Pfeil 232"/>
              <p:cNvCxnSpPr/>
              <p:nvPr>
                <p:custDataLst>
                  <p:tags r:id="rId11"/>
                </p:custDataLst>
              </p:nvPr>
            </p:nvCxnSpPr>
            <p:spPr>
              <a:xfrm>
                <a:off x="7129438" y="2339247"/>
                <a:ext cx="720160" cy="295"/>
              </a:xfrm>
              <a:prstGeom prst="straightConnector1">
                <a:avLst/>
              </a:prstGeom>
              <a:ln w="25400">
                <a:solidFill>
                  <a:srgbClr val="6E8C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4" name="Gerade Verbindung mit Pfeil 233"/>
              <p:cNvCxnSpPr/>
              <p:nvPr>
                <p:custDataLst>
                  <p:tags r:id="rId12"/>
                </p:custDataLst>
              </p:nvPr>
            </p:nvCxnSpPr>
            <p:spPr>
              <a:xfrm flipH="1" flipV="1">
                <a:off x="6715472" y="1727474"/>
                <a:ext cx="418728" cy="611773"/>
              </a:xfrm>
              <a:prstGeom prst="straightConnector1">
                <a:avLst/>
              </a:prstGeom>
              <a:ln w="25400">
                <a:solidFill>
                  <a:srgbClr val="6E8CB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29" name="Rectangle 375_0"/>
            <p:cNvSpPr>
              <a:spLocks noChangeArrowheads="1"/>
            </p:cNvSpPr>
            <p:nvPr>
              <p:custDataLst>
                <p:tags r:id="rId7"/>
              </p:custDataLst>
            </p:nvPr>
          </p:nvSpPr>
          <p:spPr bwMode="auto">
            <a:xfrm>
              <a:off x="7723584" y="2438028"/>
              <a:ext cx="254878" cy="184666"/>
            </a:xfrm>
            <a:prstGeom prst="rect">
              <a:avLst/>
            </a:prstGeom>
            <a:noFill/>
            <a:ln w="9525">
              <a:noFill/>
              <a:miter lim="800000"/>
              <a:headEnd/>
              <a:tailEnd/>
            </a:ln>
          </p:spPr>
          <p:txBody>
            <a:bodyPr wrap="none" lIns="0" tIns="0" rIns="0" bIns="0">
              <a:spAutoFit/>
            </a:bodyPr>
            <a:lstStyle/>
            <a:p>
              <a:r>
                <a:rPr lang="en-US" sz="1200" i="1" dirty="0" smtClean="0">
                  <a:solidFill>
                    <a:srgbClr val="3A5A82"/>
                  </a:solidFill>
                  <a:latin typeface="Cambria Math" panose="02040503050406030204" pitchFamily="18" charset="0"/>
                  <a:ea typeface="Cambria Math" panose="02040503050406030204" pitchFamily="18" charset="0"/>
                  <a:cs typeface="Times New Roman"/>
                </a:rPr>
                <a:t>u10</a:t>
              </a:r>
              <a:endParaRPr lang="en-US" sz="1200" i="1" dirty="0">
                <a:solidFill>
                  <a:srgbClr val="3A5A82"/>
                </a:solidFill>
                <a:latin typeface="Cambria Math" panose="02040503050406030204" pitchFamily="18" charset="0"/>
                <a:ea typeface="Cambria Math" panose="02040503050406030204" pitchFamily="18" charset="0"/>
                <a:cs typeface="Times New Roman"/>
              </a:endParaRPr>
            </a:p>
          </p:txBody>
        </p:sp>
        <p:sp>
          <p:nvSpPr>
            <p:cNvPr id="230" name="Rectangle 375__________0"/>
            <p:cNvSpPr>
              <a:spLocks noChangeArrowheads="1"/>
            </p:cNvSpPr>
            <p:nvPr>
              <p:custDataLst>
                <p:tags r:id="rId8"/>
              </p:custDataLst>
            </p:nvPr>
          </p:nvSpPr>
          <p:spPr bwMode="auto">
            <a:xfrm>
              <a:off x="6715472" y="2149996"/>
              <a:ext cx="254878" cy="184666"/>
            </a:xfrm>
            <a:prstGeom prst="rect">
              <a:avLst/>
            </a:prstGeom>
            <a:noFill/>
            <a:ln w="9525">
              <a:noFill/>
              <a:miter lim="800000"/>
              <a:headEnd/>
              <a:tailEnd/>
            </a:ln>
          </p:spPr>
          <p:txBody>
            <a:bodyPr wrap="none" lIns="0" tIns="0" rIns="0" bIns="0">
              <a:spAutoFit/>
            </a:bodyPr>
            <a:lstStyle/>
            <a:p>
              <a:r>
                <a:rPr lang="en-US" sz="1200" i="1" dirty="0" smtClean="0">
                  <a:solidFill>
                    <a:srgbClr val="3A5A82"/>
                  </a:solidFill>
                  <a:latin typeface="Cambria Math" panose="02040503050406030204" pitchFamily="18" charset="0"/>
                  <a:ea typeface="Cambria Math" panose="02040503050406030204" pitchFamily="18" charset="0"/>
                  <a:cs typeface="Times New Roman"/>
                </a:rPr>
                <a:t>u20</a:t>
              </a:r>
              <a:endParaRPr lang="en-US" sz="1200" i="1" dirty="0">
                <a:solidFill>
                  <a:srgbClr val="3A5A82"/>
                </a:solidFill>
                <a:latin typeface="Cambria Math" panose="02040503050406030204" pitchFamily="18" charset="0"/>
                <a:ea typeface="Cambria Math" panose="02040503050406030204" pitchFamily="18" charset="0"/>
                <a:cs typeface="Times New Roman"/>
              </a:endParaRPr>
            </a:p>
          </p:txBody>
        </p:sp>
        <p:sp>
          <p:nvSpPr>
            <p:cNvPr id="231" name="Rectangle 375______________0"/>
            <p:cNvSpPr>
              <a:spLocks noChangeArrowheads="1"/>
            </p:cNvSpPr>
            <p:nvPr>
              <p:custDataLst>
                <p:tags r:id="rId9"/>
              </p:custDataLst>
            </p:nvPr>
          </p:nvSpPr>
          <p:spPr bwMode="auto">
            <a:xfrm>
              <a:off x="6715472" y="2438028"/>
              <a:ext cx="254878" cy="184666"/>
            </a:xfrm>
            <a:prstGeom prst="rect">
              <a:avLst/>
            </a:prstGeom>
            <a:noFill/>
            <a:ln w="9525">
              <a:noFill/>
              <a:miter lim="800000"/>
              <a:headEnd/>
              <a:tailEnd/>
            </a:ln>
          </p:spPr>
          <p:txBody>
            <a:bodyPr wrap="none" lIns="0" tIns="0" rIns="0" bIns="0">
              <a:spAutoFit/>
            </a:bodyPr>
            <a:lstStyle/>
            <a:p>
              <a:r>
                <a:rPr lang="en-US" sz="1200" i="1" dirty="0" smtClean="0">
                  <a:solidFill>
                    <a:srgbClr val="3A5A82"/>
                  </a:solidFill>
                  <a:latin typeface="Cambria Math" panose="02040503050406030204" pitchFamily="18" charset="0"/>
                  <a:ea typeface="Cambria Math" panose="02040503050406030204" pitchFamily="18" charset="0"/>
                  <a:cs typeface="Times New Roman"/>
                </a:rPr>
                <a:t>u30</a:t>
              </a:r>
              <a:endParaRPr lang="en-US" sz="1200" i="1" dirty="0">
                <a:solidFill>
                  <a:srgbClr val="3A5A82"/>
                </a:solidFill>
                <a:latin typeface="Cambria Math" panose="02040503050406030204" pitchFamily="18" charset="0"/>
                <a:ea typeface="Cambria Math" panose="02040503050406030204" pitchFamily="18" charset="0"/>
                <a:cs typeface="Times New Roman"/>
              </a:endParaRPr>
            </a:p>
          </p:txBody>
        </p:sp>
      </p:grpSp>
      <p:sp>
        <p:nvSpPr>
          <p:cNvPr id="235" name="Textplatzhalter 7_"/>
          <p:cNvSpPr txBox="1">
            <a:spLocks/>
          </p:cNvSpPr>
          <p:nvPr/>
        </p:nvSpPr>
        <p:spPr bwMode="auto">
          <a:xfrm>
            <a:off x="483280" y="4435781"/>
            <a:ext cx="243370" cy="153586"/>
          </a:xfrm>
          <a:prstGeom prst="rect">
            <a:avLst/>
          </a:prstGeom>
          <a:solidFill>
            <a:srgbClr val="A9D680"/>
          </a:solidFill>
          <a:ln w="0">
            <a:noFill/>
            <a:miter lim="800000"/>
            <a:headEnd/>
            <a:tailEnd/>
          </a:ln>
          <a:effectLst/>
        </p:spPr>
        <p:txBody>
          <a:bodyPr vert="horz" wrap="square" lIns="36000" tIns="36000" rIns="36000" bIns="36000" numCol="1" anchor="ctr" anchorCtr="0" compatLnSpc="1">
            <a:prstTxWarp prst="textNoShape">
              <a:avLst/>
            </a:prstTxWarp>
          </a:bodyPr>
          <a:lstStyle>
            <a:lvl1pPr marL="304800" indent="-304800" algn="l" rtl="0" eaLnBrk="0" fontAlgn="base" hangingPunct="0">
              <a:lnSpc>
                <a:spcPct val="111000"/>
              </a:lnSpc>
              <a:spcBef>
                <a:spcPts val="0"/>
              </a:spcBef>
              <a:spcAft>
                <a:spcPts val="0"/>
              </a:spcAft>
              <a:buClr>
                <a:srgbClr val="425C8F"/>
              </a:buClr>
              <a:buSzPct val="65000"/>
              <a:buFont typeface="Wingdings"/>
              <a:buChar char="è"/>
              <a:defRPr sz="1800" b="0" i="0" u="none">
                <a:solidFill>
                  <a:schemeClr val="tx1"/>
                </a:solidFill>
                <a:latin typeface="Bosch Office Sans"/>
                <a:ea typeface="+mn-ea"/>
                <a:cs typeface="+mn-cs"/>
              </a:defRPr>
            </a:lvl1pPr>
            <a:lvl2pPr marL="609600" indent="-190500" algn="l" rtl="0" eaLnBrk="0" fontAlgn="base" hangingPunct="0">
              <a:lnSpc>
                <a:spcPct val="111000"/>
              </a:lnSpc>
              <a:spcBef>
                <a:spcPts val="0"/>
              </a:spcBef>
              <a:spcAft>
                <a:spcPts val="0"/>
              </a:spcAft>
              <a:buClr>
                <a:srgbClr val="425C8F"/>
              </a:buClr>
              <a:buSzPct val="50000"/>
              <a:buFont typeface="Wingdings"/>
              <a:buChar char=""/>
              <a:defRPr sz="1800" b="0" i="0" u="none">
                <a:solidFill>
                  <a:schemeClr val="tx1"/>
                </a:solidFill>
                <a:latin typeface="Bosch Office Sans"/>
              </a:defRPr>
            </a:lvl2pPr>
            <a:lvl3pPr marL="914400" indent="-190500" algn="l" rtl="0" eaLnBrk="0" fontAlgn="base" hangingPunct="0">
              <a:lnSpc>
                <a:spcPct val="111000"/>
              </a:lnSpc>
              <a:spcBef>
                <a:spcPts val="0"/>
              </a:spcBef>
              <a:spcAft>
                <a:spcPts val="0"/>
              </a:spcAft>
              <a:buClr>
                <a:srgbClr val="425C8F"/>
              </a:buClr>
              <a:buSzPct val="50000"/>
              <a:buFont typeface="Wingdings"/>
              <a:buChar char=""/>
              <a:defRPr sz="1800" b="0" i="0" u="none">
                <a:solidFill>
                  <a:schemeClr val="tx1"/>
                </a:solidFill>
                <a:latin typeface="Bosch Office Sans"/>
              </a:defRPr>
            </a:lvl3pPr>
            <a:lvl4pPr marL="1219200" indent="-190500" algn="l" rtl="0" eaLnBrk="0" fontAlgn="base" hangingPunct="0">
              <a:lnSpc>
                <a:spcPct val="111000"/>
              </a:lnSpc>
              <a:spcBef>
                <a:spcPts val="0"/>
              </a:spcBef>
              <a:spcAft>
                <a:spcPts val="0"/>
              </a:spcAft>
              <a:buClr>
                <a:srgbClr val="425C8F"/>
              </a:buClr>
              <a:buSzPct val="50000"/>
              <a:buFont typeface="Wingdings"/>
              <a:buChar char=""/>
              <a:defRPr sz="1800" b="0" i="0" u="none">
                <a:solidFill>
                  <a:schemeClr val="tx1"/>
                </a:solidFill>
                <a:latin typeface="Bosch Office Sans"/>
              </a:defRPr>
            </a:lvl4pPr>
            <a:lvl5pPr marL="1524000" indent="-190500" algn="l" rtl="0" eaLnBrk="0" fontAlgn="base" hangingPunct="0">
              <a:lnSpc>
                <a:spcPct val="111000"/>
              </a:lnSpc>
              <a:spcBef>
                <a:spcPts val="0"/>
              </a:spcBef>
              <a:spcAft>
                <a:spcPts val="0"/>
              </a:spcAft>
              <a:buClr>
                <a:srgbClr val="425C8F"/>
              </a:buClr>
              <a:buSzPct val="50000"/>
              <a:buFont typeface="Wingdings"/>
              <a:buChar char=""/>
              <a:defRPr sz="1800" b="0" i="0" u="none">
                <a:solidFill>
                  <a:schemeClr val="tx1"/>
                </a:solidFill>
                <a:latin typeface="Bosch Office Sans"/>
              </a:defRPr>
            </a:lvl5pPr>
            <a:lvl6pPr marL="1981200" indent="-190500" algn="l" rtl="0" fontAlgn="base">
              <a:lnSpc>
                <a:spcPct val="111000"/>
              </a:lnSpc>
              <a:spcBef>
                <a:spcPct val="0"/>
              </a:spcBef>
              <a:spcAft>
                <a:spcPct val="0"/>
              </a:spcAft>
              <a:buClr>
                <a:srgbClr val="425C8F"/>
              </a:buClr>
              <a:buSzPct val="50000"/>
              <a:buFont typeface="Wingdings" pitchFamily="2" charset="2"/>
              <a:buChar char=""/>
              <a:defRPr>
                <a:solidFill>
                  <a:schemeClr val="tx1"/>
                </a:solidFill>
                <a:latin typeface="+mn-lt"/>
              </a:defRPr>
            </a:lvl6pPr>
            <a:lvl7pPr marL="2438400" indent="-190500" algn="l" rtl="0" fontAlgn="base">
              <a:lnSpc>
                <a:spcPct val="111000"/>
              </a:lnSpc>
              <a:spcBef>
                <a:spcPct val="0"/>
              </a:spcBef>
              <a:spcAft>
                <a:spcPct val="0"/>
              </a:spcAft>
              <a:buClr>
                <a:srgbClr val="425C8F"/>
              </a:buClr>
              <a:buSzPct val="50000"/>
              <a:buFont typeface="Wingdings" pitchFamily="2" charset="2"/>
              <a:buChar char=""/>
              <a:defRPr>
                <a:solidFill>
                  <a:schemeClr val="tx1"/>
                </a:solidFill>
                <a:latin typeface="+mn-lt"/>
              </a:defRPr>
            </a:lvl7pPr>
            <a:lvl8pPr marL="2895600" indent="-190500" algn="l" rtl="0" fontAlgn="base">
              <a:lnSpc>
                <a:spcPct val="111000"/>
              </a:lnSpc>
              <a:spcBef>
                <a:spcPct val="0"/>
              </a:spcBef>
              <a:spcAft>
                <a:spcPct val="0"/>
              </a:spcAft>
              <a:buClr>
                <a:srgbClr val="425C8F"/>
              </a:buClr>
              <a:buSzPct val="50000"/>
              <a:buFont typeface="Wingdings" pitchFamily="2" charset="2"/>
              <a:buChar char=""/>
              <a:defRPr>
                <a:solidFill>
                  <a:schemeClr val="tx1"/>
                </a:solidFill>
                <a:latin typeface="+mn-lt"/>
              </a:defRPr>
            </a:lvl8pPr>
            <a:lvl9pPr marL="3352800" indent="-190500" algn="l" rtl="0" fontAlgn="base">
              <a:lnSpc>
                <a:spcPct val="111000"/>
              </a:lnSpc>
              <a:spcBef>
                <a:spcPct val="0"/>
              </a:spcBef>
              <a:spcAft>
                <a:spcPct val="0"/>
              </a:spcAft>
              <a:buClr>
                <a:srgbClr val="425C8F"/>
              </a:buClr>
              <a:buSzPct val="50000"/>
              <a:buFont typeface="Wingdings" pitchFamily="2" charset="2"/>
              <a:buChar char=""/>
              <a:defRPr>
                <a:solidFill>
                  <a:schemeClr val="tx1"/>
                </a:solidFill>
                <a:latin typeface="+mn-lt"/>
              </a:defRPr>
            </a:lvl9pPr>
          </a:lstStyle>
          <a:p>
            <a:pPr marL="0" indent="0" algn="ctr">
              <a:buNone/>
              <a:tabLst>
                <a:tab pos="447675" algn="l"/>
              </a:tabLst>
            </a:pPr>
            <a:r>
              <a:rPr lang="en-US" sz="1000" b="1" dirty="0" smtClean="0">
                <a:solidFill>
                  <a:srgbClr val="000000"/>
                </a:solidFill>
                <a:latin typeface="Cambria Math" panose="02040503050406030204" pitchFamily="18" charset="0"/>
                <a:ea typeface="Cambria Math" panose="02040503050406030204" pitchFamily="18" charset="0"/>
              </a:rPr>
              <a:t>1</a:t>
            </a:r>
            <a:endParaRPr lang="en-US" sz="1000" dirty="0">
              <a:solidFill>
                <a:srgbClr val="000000"/>
              </a:solidFill>
              <a:latin typeface="Cambria Math" panose="02040503050406030204" pitchFamily="18" charset="0"/>
              <a:ea typeface="Cambria Math" panose="02040503050406030204" pitchFamily="18" charset="0"/>
            </a:endParaRPr>
          </a:p>
        </p:txBody>
      </p:sp>
      <p:sp>
        <p:nvSpPr>
          <p:cNvPr id="236" name="Textplatzhalter 7__"/>
          <p:cNvSpPr txBox="1">
            <a:spLocks/>
          </p:cNvSpPr>
          <p:nvPr/>
        </p:nvSpPr>
        <p:spPr bwMode="auto">
          <a:xfrm>
            <a:off x="483280" y="4209383"/>
            <a:ext cx="243370" cy="153586"/>
          </a:xfrm>
          <a:prstGeom prst="rect">
            <a:avLst/>
          </a:prstGeom>
          <a:solidFill>
            <a:srgbClr val="DC8C82"/>
          </a:solidFill>
          <a:ln w="0">
            <a:noFill/>
            <a:miter lim="800000"/>
            <a:headEnd/>
            <a:tailEnd/>
          </a:ln>
          <a:effectLst/>
        </p:spPr>
        <p:txBody>
          <a:bodyPr vert="horz" wrap="square" lIns="36000" tIns="36000" rIns="36000" bIns="36000" numCol="1" anchor="ctr" anchorCtr="0" compatLnSpc="1">
            <a:prstTxWarp prst="textNoShape">
              <a:avLst/>
            </a:prstTxWarp>
          </a:bodyPr>
          <a:lstStyle>
            <a:lvl1pPr marL="304800" indent="-304800" algn="l" rtl="0" eaLnBrk="0" fontAlgn="base" hangingPunct="0">
              <a:lnSpc>
                <a:spcPct val="111000"/>
              </a:lnSpc>
              <a:spcBef>
                <a:spcPts val="0"/>
              </a:spcBef>
              <a:spcAft>
                <a:spcPts val="0"/>
              </a:spcAft>
              <a:buClr>
                <a:srgbClr val="425C8F"/>
              </a:buClr>
              <a:buSzPct val="65000"/>
              <a:buFont typeface="Wingdings"/>
              <a:buChar char="è"/>
              <a:defRPr sz="1800" b="0" i="0" u="none">
                <a:solidFill>
                  <a:schemeClr val="tx1"/>
                </a:solidFill>
                <a:latin typeface="Bosch Office Sans"/>
                <a:ea typeface="+mn-ea"/>
                <a:cs typeface="+mn-cs"/>
              </a:defRPr>
            </a:lvl1pPr>
            <a:lvl2pPr marL="609600" indent="-190500" algn="l" rtl="0" eaLnBrk="0" fontAlgn="base" hangingPunct="0">
              <a:lnSpc>
                <a:spcPct val="111000"/>
              </a:lnSpc>
              <a:spcBef>
                <a:spcPts val="0"/>
              </a:spcBef>
              <a:spcAft>
                <a:spcPts val="0"/>
              </a:spcAft>
              <a:buClr>
                <a:srgbClr val="425C8F"/>
              </a:buClr>
              <a:buSzPct val="50000"/>
              <a:buFont typeface="Wingdings"/>
              <a:buChar char=""/>
              <a:defRPr sz="1800" b="0" i="0" u="none">
                <a:solidFill>
                  <a:schemeClr val="tx1"/>
                </a:solidFill>
                <a:latin typeface="Bosch Office Sans"/>
              </a:defRPr>
            </a:lvl2pPr>
            <a:lvl3pPr marL="914400" indent="-190500" algn="l" rtl="0" eaLnBrk="0" fontAlgn="base" hangingPunct="0">
              <a:lnSpc>
                <a:spcPct val="111000"/>
              </a:lnSpc>
              <a:spcBef>
                <a:spcPts val="0"/>
              </a:spcBef>
              <a:spcAft>
                <a:spcPts val="0"/>
              </a:spcAft>
              <a:buClr>
                <a:srgbClr val="425C8F"/>
              </a:buClr>
              <a:buSzPct val="50000"/>
              <a:buFont typeface="Wingdings"/>
              <a:buChar char=""/>
              <a:defRPr sz="1800" b="0" i="0" u="none">
                <a:solidFill>
                  <a:schemeClr val="tx1"/>
                </a:solidFill>
                <a:latin typeface="Bosch Office Sans"/>
              </a:defRPr>
            </a:lvl3pPr>
            <a:lvl4pPr marL="1219200" indent="-190500" algn="l" rtl="0" eaLnBrk="0" fontAlgn="base" hangingPunct="0">
              <a:lnSpc>
                <a:spcPct val="111000"/>
              </a:lnSpc>
              <a:spcBef>
                <a:spcPts val="0"/>
              </a:spcBef>
              <a:spcAft>
                <a:spcPts val="0"/>
              </a:spcAft>
              <a:buClr>
                <a:srgbClr val="425C8F"/>
              </a:buClr>
              <a:buSzPct val="50000"/>
              <a:buFont typeface="Wingdings"/>
              <a:buChar char=""/>
              <a:defRPr sz="1800" b="0" i="0" u="none">
                <a:solidFill>
                  <a:schemeClr val="tx1"/>
                </a:solidFill>
                <a:latin typeface="Bosch Office Sans"/>
              </a:defRPr>
            </a:lvl4pPr>
            <a:lvl5pPr marL="1524000" indent="-190500" algn="l" rtl="0" eaLnBrk="0" fontAlgn="base" hangingPunct="0">
              <a:lnSpc>
                <a:spcPct val="111000"/>
              </a:lnSpc>
              <a:spcBef>
                <a:spcPts val="0"/>
              </a:spcBef>
              <a:spcAft>
                <a:spcPts val="0"/>
              </a:spcAft>
              <a:buClr>
                <a:srgbClr val="425C8F"/>
              </a:buClr>
              <a:buSzPct val="50000"/>
              <a:buFont typeface="Wingdings"/>
              <a:buChar char=""/>
              <a:defRPr sz="1800" b="0" i="0" u="none">
                <a:solidFill>
                  <a:schemeClr val="tx1"/>
                </a:solidFill>
                <a:latin typeface="Bosch Office Sans"/>
              </a:defRPr>
            </a:lvl5pPr>
            <a:lvl6pPr marL="1981200" indent="-190500" algn="l" rtl="0" fontAlgn="base">
              <a:lnSpc>
                <a:spcPct val="111000"/>
              </a:lnSpc>
              <a:spcBef>
                <a:spcPct val="0"/>
              </a:spcBef>
              <a:spcAft>
                <a:spcPct val="0"/>
              </a:spcAft>
              <a:buClr>
                <a:srgbClr val="425C8F"/>
              </a:buClr>
              <a:buSzPct val="50000"/>
              <a:buFont typeface="Wingdings" pitchFamily="2" charset="2"/>
              <a:buChar char=""/>
              <a:defRPr>
                <a:solidFill>
                  <a:schemeClr val="tx1"/>
                </a:solidFill>
                <a:latin typeface="+mn-lt"/>
              </a:defRPr>
            </a:lvl6pPr>
            <a:lvl7pPr marL="2438400" indent="-190500" algn="l" rtl="0" fontAlgn="base">
              <a:lnSpc>
                <a:spcPct val="111000"/>
              </a:lnSpc>
              <a:spcBef>
                <a:spcPct val="0"/>
              </a:spcBef>
              <a:spcAft>
                <a:spcPct val="0"/>
              </a:spcAft>
              <a:buClr>
                <a:srgbClr val="425C8F"/>
              </a:buClr>
              <a:buSzPct val="50000"/>
              <a:buFont typeface="Wingdings" pitchFamily="2" charset="2"/>
              <a:buChar char=""/>
              <a:defRPr>
                <a:solidFill>
                  <a:schemeClr val="tx1"/>
                </a:solidFill>
                <a:latin typeface="+mn-lt"/>
              </a:defRPr>
            </a:lvl7pPr>
            <a:lvl8pPr marL="2895600" indent="-190500" algn="l" rtl="0" fontAlgn="base">
              <a:lnSpc>
                <a:spcPct val="111000"/>
              </a:lnSpc>
              <a:spcBef>
                <a:spcPct val="0"/>
              </a:spcBef>
              <a:spcAft>
                <a:spcPct val="0"/>
              </a:spcAft>
              <a:buClr>
                <a:srgbClr val="425C8F"/>
              </a:buClr>
              <a:buSzPct val="50000"/>
              <a:buFont typeface="Wingdings" pitchFamily="2" charset="2"/>
              <a:buChar char=""/>
              <a:defRPr>
                <a:solidFill>
                  <a:schemeClr val="tx1"/>
                </a:solidFill>
                <a:latin typeface="+mn-lt"/>
              </a:defRPr>
            </a:lvl8pPr>
            <a:lvl9pPr marL="3352800" indent="-190500" algn="l" rtl="0" fontAlgn="base">
              <a:lnSpc>
                <a:spcPct val="111000"/>
              </a:lnSpc>
              <a:spcBef>
                <a:spcPct val="0"/>
              </a:spcBef>
              <a:spcAft>
                <a:spcPct val="0"/>
              </a:spcAft>
              <a:buClr>
                <a:srgbClr val="425C8F"/>
              </a:buClr>
              <a:buSzPct val="50000"/>
              <a:buFont typeface="Wingdings" pitchFamily="2" charset="2"/>
              <a:buChar char=""/>
              <a:defRPr>
                <a:solidFill>
                  <a:schemeClr val="tx1"/>
                </a:solidFill>
                <a:latin typeface="+mn-lt"/>
              </a:defRPr>
            </a:lvl9pPr>
          </a:lstStyle>
          <a:p>
            <a:pPr marL="0" indent="0" algn="ctr">
              <a:buNone/>
              <a:tabLst>
                <a:tab pos="447675" algn="l"/>
              </a:tabLst>
            </a:pPr>
            <a:r>
              <a:rPr lang="en-US" sz="1000" b="1" dirty="0">
                <a:solidFill>
                  <a:srgbClr val="000000"/>
                </a:solidFill>
                <a:latin typeface="Cambria Math" panose="02040503050406030204" pitchFamily="18" charset="0"/>
                <a:ea typeface="Cambria Math" panose="02040503050406030204" pitchFamily="18" charset="0"/>
              </a:rPr>
              <a:t>0</a:t>
            </a:r>
            <a:endParaRPr lang="en-US" sz="1000" dirty="0">
              <a:solidFill>
                <a:srgbClr val="000000"/>
              </a:solidFill>
              <a:latin typeface="Cambria Math" panose="02040503050406030204" pitchFamily="18" charset="0"/>
              <a:ea typeface="Cambria Math" panose="02040503050406030204" pitchFamily="18" charset="0"/>
            </a:endParaRPr>
          </a:p>
        </p:txBody>
      </p:sp>
      <p:sp>
        <p:nvSpPr>
          <p:cNvPr id="2" name="Foliennummernplatzhalter 1"/>
          <p:cNvSpPr>
            <a:spLocks noGrp="1"/>
          </p:cNvSpPr>
          <p:nvPr>
            <p:ph type="sldNum" sz="quarter" idx="12"/>
          </p:nvPr>
        </p:nvSpPr>
        <p:spPr/>
        <p:txBody>
          <a:bodyPr/>
          <a:lstStyle/>
          <a:p>
            <a:fld id="{32F36B79-3ACB-4ABE-9496-E272B2366BFF}" type="slidenum">
              <a:rPr lang="en-US" smtClean="0"/>
              <a:pPr/>
              <a:t>32</a:t>
            </a:fld>
            <a:endParaRPr lang="en-US" dirty="0"/>
          </a:p>
        </p:txBody>
      </p:sp>
    </p:spTree>
    <p:extLst>
      <p:ext uri="{BB962C8B-B14F-4D97-AF65-F5344CB8AC3E}">
        <p14:creationId xmlns:p14="http://schemas.microsoft.com/office/powerpoint/2010/main" val="230041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par>
                                <p:cTn id="11" presetID="10" presetClass="entr" presetSubtype="0" fill="hold" nodeType="withEffect">
                                  <p:stCondLst>
                                    <p:cond delay="0"/>
                                  </p:stCondLst>
                                  <p:childTnLst>
                                    <p:set>
                                      <p:cBhvr>
                                        <p:cTn id="12" dur="1" fill="hold">
                                          <p:stCondLst>
                                            <p:cond delay="0"/>
                                          </p:stCondLst>
                                        </p:cTn>
                                        <p:tgtEl>
                                          <p:spTgt spid="150"/>
                                        </p:tgtEl>
                                        <p:attrNameLst>
                                          <p:attrName>style.visibility</p:attrName>
                                        </p:attrNameLst>
                                      </p:cBhvr>
                                      <p:to>
                                        <p:strVal val="visible"/>
                                      </p:to>
                                    </p:set>
                                    <p:animEffect transition="in" filter="fade">
                                      <p:cBhvr>
                                        <p:cTn id="13" dur="500"/>
                                        <p:tgtEl>
                                          <p:spTgt spid="150"/>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fade">
                                      <p:cBhvr>
                                        <p:cTn id="17" dur="500"/>
                                        <p:tgtEl>
                                          <p:spTgt spid="102"/>
                                        </p:tgtEl>
                                      </p:cBhvr>
                                    </p:animEffect>
                                  </p:childTnLst>
                                </p:cTn>
                              </p:par>
                              <p:par>
                                <p:cTn id="18" presetID="10" presetClass="entr" presetSubtype="0" fill="hold" nodeType="withEffect">
                                  <p:stCondLst>
                                    <p:cond delay="0"/>
                                  </p:stCondLst>
                                  <p:childTnLst>
                                    <p:set>
                                      <p:cBhvr>
                                        <p:cTn id="19" dur="1" fill="hold">
                                          <p:stCondLst>
                                            <p:cond delay="0"/>
                                          </p:stCondLst>
                                        </p:cTn>
                                        <p:tgtEl>
                                          <p:spTgt spid="163"/>
                                        </p:tgtEl>
                                        <p:attrNameLst>
                                          <p:attrName>style.visibility</p:attrName>
                                        </p:attrNameLst>
                                      </p:cBhvr>
                                      <p:to>
                                        <p:strVal val="visible"/>
                                      </p:to>
                                    </p:set>
                                    <p:animEffect transition="in" filter="fade">
                                      <p:cBhvr>
                                        <p:cTn id="20" dur="500"/>
                                        <p:tgtEl>
                                          <p:spTgt spid="16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500"/>
                                        <p:tgtEl>
                                          <p:spTgt spid="9">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500"/>
                                        <p:tgtEl>
                                          <p:spTgt spid="9">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500"/>
                                        <p:tgtEl>
                                          <p:spTgt spid="9">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81"/>
                                        </p:tgtEl>
                                        <p:attrNameLst>
                                          <p:attrName>style.visibility</p:attrName>
                                        </p:attrNameLst>
                                      </p:cBhvr>
                                      <p:to>
                                        <p:strVal val="visible"/>
                                      </p:to>
                                    </p:set>
                                    <p:animEffect transition="in" filter="fade">
                                      <p:cBhvr>
                                        <p:cTn id="34" dur="500"/>
                                        <p:tgtEl>
                                          <p:spTgt spid="18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Effect transition="in" filter="fade">
                                      <p:cBhvr>
                                        <p:cTn id="39" dur="500"/>
                                        <p:tgtEl>
                                          <p:spTgt spid="9">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27"/>
                                        </p:tgtEl>
                                        <p:attrNameLst>
                                          <p:attrName>style.visibility</p:attrName>
                                        </p:attrNameLst>
                                      </p:cBhvr>
                                      <p:to>
                                        <p:strVal val="visible"/>
                                      </p:to>
                                    </p:set>
                                    <p:animEffect transition="in" filter="fade">
                                      <p:cBhvr>
                                        <p:cTn id="42" dur="500"/>
                                        <p:tgtEl>
                                          <p:spTgt spid="227"/>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xEl>
                                              <p:pRg st="5" end="5"/>
                                            </p:txEl>
                                          </p:spTgt>
                                        </p:tgtEl>
                                        <p:attrNameLst>
                                          <p:attrName>style.visibility</p:attrName>
                                        </p:attrNameLst>
                                      </p:cBhvr>
                                      <p:to>
                                        <p:strVal val="visible"/>
                                      </p:to>
                                    </p:set>
                                    <p:animEffect transition="in" filter="fade">
                                      <p:cBhvr>
                                        <p:cTn id="50" dur="500"/>
                                        <p:tgtEl>
                                          <p:spTgt spid="9">
                                            <p:txEl>
                                              <p:pRg st="5" end="5"/>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03"/>
                                        </p:tgtEl>
                                        <p:attrNameLst>
                                          <p:attrName>style.visibility</p:attrName>
                                        </p:attrNameLst>
                                      </p:cBhvr>
                                      <p:to>
                                        <p:strVal val="visible"/>
                                      </p:to>
                                    </p:set>
                                    <p:animEffect transition="in" filter="fade">
                                      <p:cBhvr>
                                        <p:cTn id="53" dur="500"/>
                                        <p:tgtEl>
                                          <p:spTgt spid="20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9">
                                            <p:txEl>
                                              <p:pRg st="6" end="6"/>
                                            </p:txEl>
                                          </p:spTgt>
                                        </p:tgtEl>
                                        <p:attrNameLst>
                                          <p:attrName>style.visibility</p:attrName>
                                        </p:attrNameLst>
                                      </p:cBhvr>
                                      <p:to>
                                        <p:strVal val="visible"/>
                                      </p:to>
                                    </p:set>
                                    <p:animEffect transition="in" filter="fade">
                                      <p:cBhvr>
                                        <p:cTn id="58" dur="500"/>
                                        <p:tgtEl>
                                          <p:spTgt spid="9">
                                            <p:txEl>
                                              <p:pRg st="6" end="6"/>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6"/>
                                        </p:tgtEl>
                                        <p:attrNameLst>
                                          <p:attrName>style.visibility</p:attrName>
                                        </p:attrNameLst>
                                      </p:cBhvr>
                                      <p:to>
                                        <p:strVal val="visible"/>
                                      </p:to>
                                    </p:set>
                                    <p:animEffect transition="in" filter="fade">
                                      <p:cBhvr>
                                        <p:cTn id="61" dur="500"/>
                                        <p:tgtEl>
                                          <p:spTgt spid="2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5"/>
                                        </p:tgtEl>
                                        <p:attrNameLst>
                                          <p:attrName>style.visibility</p:attrName>
                                        </p:attrNameLst>
                                      </p:cBhvr>
                                      <p:to>
                                        <p:strVal val="visible"/>
                                      </p:to>
                                    </p:set>
                                    <p:animEffect transition="in" filter="fade">
                                      <p:cBhvr>
                                        <p:cTn id="64" dur="500"/>
                                        <p:tgtEl>
                                          <p:spTgt spid="23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26"/>
                                        </p:tgtEl>
                                        <p:attrNameLst>
                                          <p:attrName>style.visibility</p:attrName>
                                        </p:attrNameLst>
                                      </p:cBhvr>
                                      <p:to>
                                        <p:strVal val="visible"/>
                                      </p:to>
                                    </p:set>
                                    <p:animEffect transition="in" filter="fade">
                                      <p:cBhvr>
                                        <p:cTn id="69"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235" grpId="0" animBg="1"/>
      <p:bldP spid="23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0" y="444500"/>
            <a:ext cx="9226253" cy="368300"/>
          </a:xfrm>
        </p:spPr>
        <p:txBody>
          <a:bodyPr>
            <a:normAutofit fontScale="90000"/>
          </a:bodyPr>
          <a:lstStyle/>
          <a:p>
            <a:r>
              <a:rPr lang="en-US" dirty="0" smtClean="0"/>
              <a:t>3-Phase Inverter</a:t>
            </a:r>
            <a:endParaRPr lang="en-US" dirty="0"/>
          </a:p>
        </p:txBody>
      </p:sp>
      <p:sp>
        <p:nvSpPr>
          <p:cNvPr id="8" name="Textplatzhalter 2"/>
          <p:cNvSpPr>
            <a:spLocks noGrp="1"/>
          </p:cNvSpPr>
          <p:nvPr>
            <p:ph type="body" idx="1"/>
          </p:nvPr>
        </p:nvSpPr>
        <p:spPr>
          <a:xfrm>
            <a:off x="0" y="1053306"/>
            <a:ext cx="9906000" cy="332584"/>
          </a:xfrm>
        </p:spPr>
        <p:txBody>
          <a:bodyPr/>
          <a:lstStyle/>
          <a:p>
            <a:r>
              <a:rPr lang="en-US" dirty="0" smtClean="0"/>
              <a:t>Power Quadrants</a:t>
            </a:r>
            <a:endParaRPr lang="en-US" dirty="0"/>
          </a:p>
        </p:txBody>
      </p:sp>
      <p:sp>
        <p:nvSpPr>
          <p:cNvPr id="2" name="Foliennummernplatzhalter 1"/>
          <p:cNvSpPr>
            <a:spLocks noGrp="1"/>
          </p:cNvSpPr>
          <p:nvPr>
            <p:ph type="sldNum" sz="quarter" idx="12"/>
          </p:nvPr>
        </p:nvSpPr>
        <p:spPr/>
        <p:txBody>
          <a:bodyPr/>
          <a:lstStyle/>
          <a:p>
            <a:fld id="{32F36B79-3ACB-4ABE-9496-E272B2366BFF}" type="slidenum">
              <a:rPr lang="en-US" smtClean="0"/>
              <a:pPr/>
              <a:t>33</a:t>
            </a:fld>
            <a:endParaRPr lang="en-US" dirty="0"/>
          </a:p>
        </p:txBody>
      </p:sp>
      <p:grpSp>
        <p:nvGrpSpPr>
          <p:cNvPr id="4" name="Gruppieren 3"/>
          <p:cNvGrpSpPr/>
          <p:nvPr/>
        </p:nvGrpSpPr>
        <p:grpSpPr>
          <a:xfrm>
            <a:off x="0" y="1285630"/>
            <a:ext cx="9764649" cy="5219127"/>
            <a:chOff x="518340" y="1073633"/>
            <a:chExt cx="7780784" cy="4158767"/>
          </a:xfrm>
        </p:grpSpPr>
        <p:sp>
          <p:nvSpPr>
            <p:cNvPr id="237" name="Rechteck 236"/>
            <p:cNvSpPr/>
            <p:nvPr/>
          </p:nvSpPr>
          <p:spPr>
            <a:xfrm>
              <a:off x="525464" y="1077913"/>
              <a:ext cx="7766050" cy="4154487"/>
            </a:xfrm>
            <a:prstGeom prst="rect">
              <a:avLst/>
            </a:prstGeom>
            <a:solidFill>
              <a:schemeClr val="bg1">
                <a:lumMod val="95000"/>
              </a:schemeClr>
            </a:solidFill>
            <a:ln w="9525">
              <a:noFill/>
            </a:ln>
            <a:effectLst/>
          </p:spPr>
          <p:style>
            <a:lnRef idx="2">
              <a:schemeClr val="accent1"/>
            </a:lnRef>
            <a:fillRef idx="0">
              <a:schemeClr val="accent1"/>
            </a:fillRef>
            <a:effectRef idx="1">
              <a:schemeClr val="accent1"/>
            </a:effectRef>
            <a:fontRef idx="minor">
              <a:schemeClr val="tx1"/>
            </a:fontRef>
          </p:style>
          <p:txBody>
            <a:bodyPr lIns="36000" tIns="18000" rIns="36000" bIns="36000" rtlCol="0" anchor="t" anchorCtr="0"/>
            <a:lstStyle/>
            <a:p>
              <a:pPr algn="ctr"/>
              <a:endParaRPr lang="en-US" dirty="0"/>
            </a:p>
          </p:txBody>
        </p:sp>
        <p:sp>
          <p:nvSpPr>
            <p:cNvPr id="238" name="Rectangle 10"/>
            <p:cNvSpPr>
              <a:spLocks noChangeArrowheads="1"/>
            </p:cNvSpPr>
            <p:nvPr>
              <p:custDataLst>
                <p:tags r:id="rId1"/>
              </p:custDataLst>
            </p:nvPr>
          </p:nvSpPr>
          <p:spPr bwMode="auto">
            <a:xfrm>
              <a:off x="4427796" y="1520102"/>
              <a:ext cx="1656184" cy="1656183"/>
            </a:xfrm>
            <a:prstGeom prst="rect">
              <a:avLst/>
            </a:prstGeom>
            <a:solidFill>
              <a:srgbClr val="A9D680"/>
            </a:solidFill>
            <a:ln w="9525">
              <a:noFill/>
              <a:miter lim="800000"/>
              <a:headEnd/>
              <a:tailEnd/>
            </a:ln>
          </p:spPr>
          <p:txBody>
            <a:bodyPr wrap="none" anchor="ctr"/>
            <a:lstStyle/>
            <a:p>
              <a:pPr algn="ctr"/>
              <a:endParaRPr lang="en-US" dirty="0"/>
            </a:p>
          </p:txBody>
        </p:sp>
        <p:sp>
          <p:nvSpPr>
            <p:cNvPr id="239" name="Rectangle 34"/>
            <p:cNvSpPr>
              <a:spLocks noChangeArrowheads="1"/>
            </p:cNvSpPr>
            <p:nvPr>
              <p:custDataLst>
                <p:tags r:id="rId2"/>
              </p:custDataLst>
            </p:nvPr>
          </p:nvSpPr>
          <p:spPr bwMode="auto">
            <a:xfrm>
              <a:off x="4427796" y="3179460"/>
              <a:ext cx="1656184" cy="1656184"/>
            </a:xfrm>
            <a:prstGeom prst="rect">
              <a:avLst/>
            </a:prstGeom>
            <a:solidFill>
              <a:srgbClr val="DC8C82"/>
            </a:solidFill>
            <a:ln w="9525">
              <a:noFill/>
              <a:miter lim="800000"/>
              <a:headEnd/>
              <a:tailEnd/>
            </a:ln>
          </p:spPr>
          <p:txBody>
            <a:bodyPr wrap="none" anchor="ctr"/>
            <a:lstStyle/>
            <a:p>
              <a:pPr algn="ctr"/>
              <a:endParaRPr lang="en-US" dirty="0"/>
            </a:p>
          </p:txBody>
        </p:sp>
        <p:sp>
          <p:nvSpPr>
            <p:cNvPr id="240" name="Text Box 14"/>
            <p:cNvSpPr txBox="1">
              <a:spLocks noChangeArrowheads="1"/>
            </p:cNvSpPr>
            <p:nvPr>
              <p:custDataLst>
                <p:tags r:id="rId3"/>
              </p:custDataLst>
            </p:nvPr>
          </p:nvSpPr>
          <p:spPr bwMode="auto">
            <a:xfrm>
              <a:off x="3454781" y="1073633"/>
              <a:ext cx="944563" cy="269771"/>
            </a:xfrm>
            <a:prstGeom prst="rect">
              <a:avLst/>
            </a:prstGeom>
            <a:noFill/>
            <a:ln w="9525">
              <a:noFill/>
              <a:miter lim="800000"/>
              <a:headEnd/>
              <a:tailEnd/>
            </a:ln>
          </p:spPr>
          <p:txBody>
            <a:bodyPr>
              <a:spAutoFit/>
            </a:bodyPr>
            <a:lstStyle/>
            <a:p>
              <a:pPr algn="ctr">
                <a:spcBef>
                  <a:spcPct val="50000"/>
                </a:spcBef>
              </a:pPr>
              <a:r>
                <a:rPr lang="en-US" sz="1600" dirty="0" smtClean="0"/>
                <a:t>torque</a:t>
              </a:r>
              <a:endParaRPr lang="en-US" sz="1600" dirty="0"/>
            </a:p>
          </p:txBody>
        </p:sp>
        <p:sp>
          <p:nvSpPr>
            <p:cNvPr id="241" name="Rectangle 15_"/>
            <p:cNvSpPr>
              <a:spLocks noChangeArrowheads="1"/>
            </p:cNvSpPr>
            <p:nvPr>
              <p:custDataLst>
                <p:tags r:id="rId4"/>
              </p:custDataLst>
            </p:nvPr>
          </p:nvSpPr>
          <p:spPr bwMode="auto">
            <a:xfrm>
              <a:off x="4442066" y="3182635"/>
              <a:ext cx="1439863" cy="1439863"/>
            </a:xfrm>
            <a:prstGeom prst="rect">
              <a:avLst/>
            </a:prstGeom>
            <a:noFill/>
            <a:ln w="9525">
              <a:noFill/>
              <a:miter lim="800000"/>
              <a:headEnd/>
              <a:tailEnd/>
            </a:ln>
          </p:spPr>
          <p:txBody>
            <a:bodyPr wrap="none" anchor="ctr"/>
            <a:lstStyle/>
            <a:p>
              <a:pPr algn="ctr"/>
              <a:endParaRPr lang="en-US" dirty="0"/>
            </a:p>
          </p:txBody>
        </p:sp>
        <p:sp>
          <p:nvSpPr>
            <p:cNvPr id="242" name="Text Box 28"/>
            <p:cNvSpPr txBox="1">
              <a:spLocks noChangeArrowheads="1"/>
            </p:cNvSpPr>
            <p:nvPr>
              <p:custDataLst>
                <p:tags r:id="rId5"/>
              </p:custDataLst>
            </p:nvPr>
          </p:nvSpPr>
          <p:spPr bwMode="auto">
            <a:xfrm>
              <a:off x="5477116" y="1733248"/>
              <a:ext cx="404813" cy="294296"/>
            </a:xfrm>
            <a:prstGeom prst="rect">
              <a:avLst/>
            </a:prstGeom>
            <a:noFill/>
            <a:ln w="9525">
              <a:noFill/>
              <a:miter lim="800000"/>
              <a:headEnd/>
              <a:tailEnd/>
            </a:ln>
          </p:spPr>
          <p:txBody>
            <a:bodyPr>
              <a:spAutoFit/>
            </a:bodyPr>
            <a:lstStyle/>
            <a:p>
              <a:pPr algn="r">
                <a:spcBef>
                  <a:spcPct val="50000"/>
                </a:spcBef>
              </a:pPr>
              <a:r>
                <a:rPr lang="en-US" b="1" dirty="0" smtClean="0"/>
                <a:t>I</a:t>
              </a:r>
              <a:endParaRPr lang="en-US" b="1" dirty="0"/>
            </a:p>
          </p:txBody>
        </p:sp>
        <p:sp>
          <p:nvSpPr>
            <p:cNvPr id="243" name="Text Box 30"/>
            <p:cNvSpPr txBox="1">
              <a:spLocks noChangeArrowheads="1"/>
            </p:cNvSpPr>
            <p:nvPr>
              <p:custDataLst>
                <p:tags r:id="rId6"/>
              </p:custDataLst>
            </p:nvPr>
          </p:nvSpPr>
          <p:spPr bwMode="auto">
            <a:xfrm>
              <a:off x="5378691" y="4252610"/>
              <a:ext cx="479425" cy="294296"/>
            </a:xfrm>
            <a:prstGeom prst="rect">
              <a:avLst/>
            </a:prstGeom>
            <a:noFill/>
            <a:ln w="9525">
              <a:noFill/>
              <a:miter lim="800000"/>
              <a:headEnd/>
              <a:tailEnd/>
            </a:ln>
          </p:spPr>
          <p:txBody>
            <a:bodyPr>
              <a:spAutoFit/>
            </a:bodyPr>
            <a:lstStyle/>
            <a:p>
              <a:pPr algn="r">
                <a:spcBef>
                  <a:spcPct val="50000"/>
                </a:spcBef>
              </a:pPr>
              <a:r>
                <a:rPr lang="en-US" b="1" dirty="0" smtClean="0"/>
                <a:t>IV</a:t>
              </a:r>
              <a:endParaRPr lang="en-US" b="1" dirty="0"/>
            </a:p>
          </p:txBody>
        </p:sp>
        <p:sp>
          <p:nvSpPr>
            <p:cNvPr id="244" name="Text Box 247"/>
            <p:cNvSpPr txBox="1">
              <a:spLocks noChangeArrowheads="1"/>
            </p:cNvSpPr>
            <p:nvPr>
              <p:custDataLst>
                <p:tags r:id="rId7"/>
              </p:custDataLst>
            </p:nvPr>
          </p:nvSpPr>
          <p:spPr bwMode="auto">
            <a:xfrm>
              <a:off x="4188701" y="4942387"/>
              <a:ext cx="720725" cy="269771"/>
            </a:xfrm>
            <a:prstGeom prst="rect">
              <a:avLst/>
            </a:prstGeom>
            <a:noFill/>
            <a:ln w="9525">
              <a:noFill/>
              <a:miter lim="800000"/>
              <a:headEnd/>
              <a:tailEnd/>
            </a:ln>
          </p:spPr>
          <p:txBody>
            <a:bodyPr>
              <a:spAutoFit/>
            </a:bodyPr>
            <a:lstStyle/>
            <a:p>
              <a:pPr>
                <a:spcBef>
                  <a:spcPct val="50000"/>
                </a:spcBef>
              </a:pPr>
              <a:r>
                <a:rPr lang="en-US" sz="1600" i="1" dirty="0" smtClean="0">
                  <a:latin typeface="Times New Roman" pitchFamily="18" charset="0"/>
                  <a:cs typeface="Times New Roman" pitchFamily="18" charset="0"/>
                </a:rPr>
                <a:t>-M</a:t>
              </a:r>
              <a:endParaRPr lang="en-US" sz="1600" i="1" dirty="0">
                <a:latin typeface="Times New Roman" pitchFamily="18" charset="0"/>
                <a:cs typeface="Times New Roman" pitchFamily="18" charset="0"/>
              </a:endParaRPr>
            </a:p>
          </p:txBody>
        </p:sp>
        <p:sp>
          <p:nvSpPr>
            <p:cNvPr id="245" name="Text Box 250"/>
            <p:cNvSpPr txBox="1">
              <a:spLocks noChangeArrowheads="1"/>
            </p:cNvSpPr>
            <p:nvPr>
              <p:custDataLst>
                <p:tags r:id="rId8"/>
              </p:custDataLst>
            </p:nvPr>
          </p:nvSpPr>
          <p:spPr bwMode="auto">
            <a:xfrm>
              <a:off x="4266869" y="1148845"/>
              <a:ext cx="647700" cy="269771"/>
            </a:xfrm>
            <a:prstGeom prst="rect">
              <a:avLst/>
            </a:prstGeom>
            <a:noFill/>
            <a:ln w="9525">
              <a:noFill/>
              <a:miter lim="800000"/>
              <a:headEnd/>
              <a:tailEnd/>
            </a:ln>
          </p:spPr>
          <p:txBody>
            <a:bodyPr>
              <a:spAutoFit/>
            </a:bodyPr>
            <a:lstStyle/>
            <a:p>
              <a:pPr>
                <a:spcBef>
                  <a:spcPct val="50000"/>
                </a:spcBef>
              </a:pPr>
              <a:r>
                <a:rPr lang="en-US" sz="1600" i="1" dirty="0" smtClean="0">
                  <a:latin typeface="Times New Roman" pitchFamily="18" charset="0"/>
                  <a:cs typeface="Times New Roman" pitchFamily="18" charset="0"/>
                </a:rPr>
                <a:t>+M</a:t>
              </a:r>
              <a:endParaRPr lang="en-US" sz="1600" i="1" dirty="0">
                <a:latin typeface="Times New Roman" pitchFamily="18" charset="0"/>
                <a:cs typeface="Times New Roman" pitchFamily="18" charset="0"/>
              </a:endParaRPr>
            </a:p>
          </p:txBody>
        </p:sp>
        <p:grpSp>
          <p:nvGrpSpPr>
            <p:cNvPr id="246" name="Gruppieren 266"/>
            <p:cNvGrpSpPr>
              <a:grpSpLocks/>
            </p:cNvGrpSpPr>
            <p:nvPr/>
          </p:nvGrpSpPr>
          <p:grpSpPr bwMode="auto">
            <a:xfrm>
              <a:off x="4470681" y="2026935"/>
              <a:ext cx="1575360" cy="987911"/>
              <a:chOff x="1481177" y="1661101"/>
              <a:chExt cx="1671871" cy="1466091"/>
            </a:xfrm>
          </p:grpSpPr>
          <p:sp>
            <p:nvSpPr>
              <p:cNvPr id="247" name="Freihandform 246"/>
              <p:cNvSpPr/>
              <p:nvPr>
                <p:custDataLst>
                  <p:tags r:id="rId38"/>
                </p:custDataLst>
              </p:nvPr>
            </p:nvSpPr>
            <p:spPr>
              <a:xfrm>
                <a:off x="1509818" y="2320752"/>
                <a:ext cx="480156" cy="275641"/>
              </a:xfrm>
              <a:custGeom>
                <a:avLst/>
                <a:gdLst>
                  <a:gd name="connsiteX0" fmla="*/ 0 w 481012"/>
                  <a:gd name="connsiteY0" fmla="*/ 275432 h 275432"/>
                  <a:gd name="connsiteX1" fmla="*/ 66675 w 481012"/>
                  <a:gd name="connsiteY1" fmla="*/ 227807 h 275432"/>
                  <a:gd name="connsiteX2" fmla="*/ 190500 w 481012"/>
                  <a:gd name="connsiteY2" fmla="*/ 65882 h 275432"/>
                  <a:gd name="connsiteX3" fmla="*/ 295275 w 481012"/>
                  <a:gd name="connsiteY3" fmla="*/ 3969 h 275432"/>
                  <a:gd name="connsiteX4" fmla="*/ 381000 w 481012"/>
                  <a:gd name="connsiteY4" fmla="*/ 42069 h 275432"/>
                  <a:gd name="connsiteX5" fmla="*/ 461962 w 481012"/>
                  <a:gd name="connsiteY5" fmla="*/ 180182 h 275432"/>
                  <a:gd name="connsiteX6" fmla="*/ 481012 w 481012"/>
                  <a:gd name="connsiteY6" fmla="*/ 242094 h 27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012" h="275432">
                    <a:moveTo>
                      <a:pt x="0" y="275432"/>
                    </a:moveTo>
                    <a:cubicBezTo>
                      <a:pt x="17462" y="269082"/>
                      <a:pt x="34925" y="262732"/>
                      <a:pt x="66675" y="227807"/>
                    </a:cubicBezTo>
                    <a:cubicBezTo>
                      <a:pt x="98425" y="192882"/>
                      <a:pt x="152400" y="103188"/>
                      <a:pt x="190500" y="65882"/>
                    </a:cubicBezTo>
                    <a:cubicBezTo>
                      <a:pt x="228600" y="28576"/>
                      <a:pt x="263525" y="7938"/>
                      <a:pt x="295275" y="3969"/>
                    </a:cubicBezTo>
                    <a:cubicBezTo>
                      <a:pt x="327025" y="0"/>
                      <a:pt x="353219" y="12700"/>
                      <a:pt x="381000" y="42069"/>
                    </a:cubicBezTo>
                    <a:cubicBezTo>
                      <a:pt x="408781" y="71438"/>
                      <a:pt x="445293" y="146845"/>
                      <a:pt x="461962" y="180182"/>
                    </a:cubicBezTo>
                    <a:cubicBezTo>
                      <a:pt x="478631" y="213519"/>
                      <a:pt x="479821" y="227806"/>
                      <a:pt x="481012" y="242094"/>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48" name="Freihandform 247"/>
              <p:cNvSpPr/>
              <p:nvPr>
                <p:custDataLst>
                  <p:tags r:id="rId39"/>
                </p:custDataLst>
              </p:nvPr>
            </p:nvSpPr>
            <p:spPr>
              <a:xfrm>
                <a:off x="1538459" y="2678849"/>
                <a:ext cx="714336" cy="183760"/>
              </a:xfrm>
              <a:custGeom>
                <a:avLst/>
                <a:gdLst>
                  <a:gd name="connsiteX0" fmla="*/ 0 w 714375"/>
                  <a:gd name="connsiteY0" fmla="*/ 183356 h 183356"/>
                  <a:gd name="connsiteX1" fmla="*/ 100012 w 714375"/>
                  <a:gd name="connsiteY1" fmla="*/ 150018 h 183356"/>
                  <a:gd name="connsiteX2" fmla="*/ 242887 w 714375"/>
                  <a:gd name="connsiteY2" fmla="*/ 69056 h 183356"/>
                  <a:gd name="connsiteX3" fmla="*/ 352425 w 714375"/>
                  <a:gd name="connsiteY3" fmla="*/ 21431 h 183356"/>
                  <a:gd name="connsiteX4" fmla="*/ 466725 w 714375"/>
                  <a:gd name="connsiteY4" fmla="*/ 2381 h 183356"/>
                  <a:gd name="connsiteX5" fmla="*/ 571500 w 714375"/>
                  <a:gd name="connsiteY5" fmla="*/ 35718 h 183356"/>
                  <a:gd name="connsiteX6" fmla="*/ 671512 w 714375"/>
                  <a:gd name="connsiteY6" fmla="*/ 92868 h 183356"/>
                  <a:gd name="connsiteX7" fmla="*/ 714375 w 714375"/>
                  <a:gd name="connsiteY7" fmla="*/ 159543 h 18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75" h="183356">
                    <a:moveTo>
                      <a:pt x="0" y="183356"/>
                    </a:moveTo>
                    <a:cubicBezTo>
                      <a:pt x="29765" y="176212"/>
                      <a:pt x="59531" y="169068"/>
                      <a:pt x="100012" y="150018"/>
                    </a:cubicBezTo>
                    <a:cubicBezTo>
                      <a:pt x="140493" y="130968"/>
                      <a:pt x="200818" y="90487"/>
                      <a:pt x="242887" y="69056"/>
                    </a:cubicBezTo>
                    <a:cubicBezTo>
                      <a:pt x="284956" y="47625"/>
                      <a:pt x="315119" y="32543"/>
                      <a:pt x="352425" y="21431"/>
                    </a:cubicBezTo>
                    <a:cubicBezTo>
                      <a:pt x="389731" y="10319"/>
                      <a:pt x="430213" y="0"/>
                      <a:pt x="466725" y="2381"/>
                    </a:cubicBezTo>
                    <a:cubicBezTo>
                      <a:pt x="503238" y="4762"/>
                      <a:pt x="537369" y="20637"/>
                      <a:pt x="571500" y="35718"/>
                    </a:cubicBezTo>
                    <a:cubicBezTo>
                      <a:pt x="605631" y="50799"/>
                      <a:pt x="647700" y="72231"/>
                      <a:pt x="671512" y="92868"/>
                    </a:cubicBezTo>
                    <a:cubicBezTo>
                      <a:pt x="695324" y="113505"/>
                      <a:pt x="704849" y="136524"/>
                      <a:pt x="714375" y="159543"/>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49" name="Freihandform 248"/>
              <p:cNvSpPr/>
              <p:nvPr>
                <p:custDataLst>
                  <p:tags r:id="rId40"/>
                </p:custDataLst>
              </p:nvPr>
            </p:nvSpPr>
            <p:spPr>
              <a:xfrm>
                <a:off x="1562045" y="2857897"/>
                <a:ext cx="938408" cy="138999"/>
              </a:xfrm>
              <a:custGeom>
                <a:avLst/>
                <a:gdLst>
                  <a:gd name="connsiteX0" fmla="*/ 0 w 938213"/>
                  <a:gd name="connsiteY0" fmla="*/ 138112 h 138112"/>
                  <a:gd name="connsiteX1" fmla="*/ 161925 w 938213"/>
                  <a:gd name="connsiteY1" fmla="*/ 109537 h 138112"/>
                  <a:gd name="connsiteX2" fmla="*/ 333375 w 938213"/>
                  <a:gd name="connsiteY2" fmla="*/ 38099 h 138112"/>
                  <a:gd name="connsiteX3" fmla="*/ 509588 w 938213"/>
                  <a:gd name="connsiteY3" fmla="*/ 4762 h 138112"/>
                  <a:gd name="connsiteX4" fmla="*/ 700088 w 938213"/>
                  <a:gd name="connsiteY4" fmla="*/ 9524 h 138112"/>
                  <a:gd name="connsiteX5" fmla="*/ 838200 w 938213"/>
                  <a:gd name="connsiteY5" fmla="*/ 47624 h 138112"/>
                  <a:gd name="connsiteX6" fmla="*/ 919163 w 938213"/>
                  <a:gd name="connsiteY6" fmla="*/ 90487 h 138112"/>
                  <a:gd name="connsiteX7" fmla="*/ 938213 w 938213"/>
                  <a:gd name="connsiteY7" fmla="*/ 114299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213" h="138112">
                    <a:moveTo>
                      <a:pt x="0" y="138112"/>
                    </a:moveTo>
                    <a:cubicBezTo>
                      <a:pt x="53181" y="132159"/>
                      <a:pt x="106363" y="126206"/>
                      <a:pt x="161925" y="109537"/>
                    </a:cubicBezTo>
                    <a:cubicBezTo>
                      <a:pt x="217488" y="92868"/>
                      <a:pt x="275431" y="55562"/>
                      <a:pt x="333375" y="38099"/>
                    </a:cubicBezTo>
                    <a:cubicBezTo>
                      <a:pt x="391319" y="20637"/>
                      <a:pt x="448469" y="9524"/>
                      <a:pt x="509588" y="4762"/>
                    </a:cubicBezTo>
                    <a:cubicBezTo>
                      <a:pt x="570707" y="0"/>
                      <a:pt x="645319" y="2380"/>
                      <a:pt x="700088" y="9524"/>
                    </a:cubicBezTo>
                    <a:cubicBezTo>
                      <a:pt x="754857" y="16668"/>
                      <a:pt x="801688" y="34130"/>
                      <a:pt x="838200" y="47624"/>
                    </a:cubicBezTo>
                    <a:cubicBezTo>
                      <a:pt x="874713" y="61118"/>
                      <a:pt x="902494" y="79375"/>
                      <a:pt x="919163" y="90487"/>
                    </a:cubicBezTo>
                    <a:cubicBezTo>
                      <a:pt x="935832" y="101599"/>
                      <a:pt x="937022" y="107949"/>
                      <a:pt x="938213" y="114299"/>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50" name="Freihandform 249"/>
              <p:cNvSpPr/>
              <p:nvPr>
                <p:custDataLst>
                  <p:tags r:id="rId41"/>
                </p:custDataLst>
              </p:nvPr>
            </p:nvSpPr>
            <p:spPr>
              <a:xfrm>
                <a:off x="1600794" y="2956844"/>
                <a:ext cx="1147318" cy="129575"/>
              </a:xfrm>
              <a:custGeom>
                <a:avLst/>
                <a:gdLst>
                  <a:gd name="connsiteX0" fmla="*/ 0 w 1147763"/>
                  <a:gd name="connsiteY0" fmla="*/ 130174 h 130174"/>
                  <a:gd name="connsiteX1" fmla="*/ 314325 w 1147763"/>
                  <a:gd name="connsiteY1" fmla="*/ 68262 h 130174"/>
                  <a:gd name="connsiteX2" fmla="*/ 552450 w 1147763"/>
                  <a:gd name="connsiteY2" fmla="*/ 20637 h 130174"/>
                  <a:gd name="connsiteX3" fmla="*/ 752475 w 1147763"/>
                  <a:gd name="connsiteY3" fmla="*/ 1587 h 130174"/>
                  <a:gd name="connsiteX4" fmla="*/ 942975 w 1147763"/>
                  <a:gd name="connsiteY4" fmla="*/ 30162 h 130174"/>
                  <a:gd name="connsiteX5" fmla="*/ 1147763 w 1147763"/>
                  <a:gd name="connsiteY5" fmla="*/ 101599 h 13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763" h="130174">
                    <a:moveTo>
                      <a:pt x="0" y="130174"/>
                    </a:moveTo>
                    <a:lnTo>
                      <a:pt x="314325" y="68262"/>
                    </a:lnTo>
                    <a:cubicBezTo>
                      <a:pt x="406400" y="50006"/>
                      <a:pt x="479425" y="31749"/>
                      <a:pt x="552450" y="20637"/>
                    </a:cubicBezTo>
                    <a:cubicBezTo>
                      <a:pt x="625475" y="9525"/>
                      <a:pt x="687388" y="0"/>
                      <a:pt x="752475" y="1587"/>
                    </a:cubicBezTo>
                    <a:cubicBezTo>
                      <a:pt x="817562" y="3174"/>
                      <a:pt x="877094" y="13493"/>
                      <a:pt x="942975" y="30162"/>
                    </a:cubicBezTo>
                    <a:cubicBezTo>
                      <a:pt x="1008856" y="46831"/>
                      <a:pt x="1078309" y="74215"/>
                      <a:pt x="1147763" y="101599"/>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51" name="Freihandform 250"/>
              <p:cNvSpPr/>
              <p:nvPr>
                <p:custDataLst>
                  <p:tags r:id="rId42"/>
                </p:custDataLst>
              </p:nvPr>
            </p:nvSpPr>
            <p:spPr>
              <a:xfrm>
                <a:off x="1481177" y="1672881"/>
                <a:ext cx="309995" cy="442909"/>
              </a:xfrm>
              <a:custGeom>
                <a:avLst/>
                <a:gdLst>
                  <a:gd name="connsiteX0" fmla="*/ 0 w 309562"/>
                  <a:gd name="connsiteY0" fmla="*/ 441325 h 441325"/>
                  <a:gd name="connsiteX1" fmla="*/ 42862 w 309562"/>
                  <a:gd name="connsiteY1" fmla="*/ 350838 h 441325"/>
                  <a:gd name="connsiteX2" fmla="*/ 95250 w 309562"/>
                  <a:gd name="connsiteY2" fmla="*/ 188913 h 441325"/>
                  <a:gd name="connsiteX3" fmla="*/ 147637 w 309562"/>
                  <a:gd name="connsiteY3" fmla="*/ 50800 h 441325"/>
                  <a:gd name="connsiteX4" fmla="*/ 195262 w 309562"/>
                  <a:gd name="connsiteY4" fmla="*/ 3175 h 441325"/>
                  <a:gd name="connsiteX5" fmla="*/ 247650 w 309562"/>
                  <a:gd name="connsiteY5" fmla="*/ 69850 h 441325"/>
                  <a:gd name="connsiteX6" fmla="*/ 285750 w 309562"/>
                  <a:gd name="connsiteY6" fmla="*/ 231775 h 441325"/>
                  <a:gd name="connsiteX7" fmla="*/ 309562 w 309562"/>
                  <a:gd name="connsiteY7" fmla="*/ 384175 h 44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562" h="441325">
                    <a:moveTo>
                      <a:pt x="0" y="441325"/>
                    </a:moveTo>
                    <a:cubicBezTo>
                      <a:pt x="13493" y="417116"/>
                      <a:pt x="26987" y="392907"/>
                      <a:pt x="42862" y="350838"/>
                    </a:cubicBezTo>
                    <a:cubicBezTo>
                      <a:pt x="58737" y="308769"/>
                      <a:pt x="77788" y="238919"/>
                      <a:pt x="95250" y="188913"/>
                    </a:cubicBezTo>
                    <a:cubicBezTo>
                      <a:pt x="112712" y="138907"/>
                      <a:pt x="130968" y="81756"/>
                      <a:pt x="147637" y="50800"/>
                    </a:cubicBezTo>
                    <a:cubicBezTo>
                      <a:pt x="164306" y="19844"/>
                      <a:pt x="178593" y="0"/>
                      <a:pt x="195262" y="3175"/>
                    </a:cubicBezTo>
                    <a:cubicBezTo>
                      <a:pt x="211931" y="6350"/>
                      <a:pt x="232569" y="31750"/>
                      <a:pt x="247650" y="69850"/>
                    </a:cubicBezTo>
                    <a:cubicBezTo>
                      <a:pt x="262731" y="107950"/>
                      <a:pt x="275431" y="179388"/>
                      <a:pt x="285750" y="231775"/>
                    </a:cubicBezTo>
                    <a:cubicBezTo>
                      <a:pt x="296069" y="284162"/>
                      <a:pt x="302815" y="334168"/>
                      <a:pt x="309562" y="38417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52" name="Textfeld 251"/>
              <p:cNvSpPr txBox="1"/>
              <p:nvPr>
                <p:custDataLst>
                  <p:tags r:id="rId43"/>
                </p:custDataLst>
              </p:nvPr>
            </p:nvSpPr>
            <p:spPr>
              <a:xfrm>
                <a:off x="1750738" y="1661101"/>
                <a:ext cx="490990" cy="291162"/>
              </a:xfrm>
              <a:prstGeom prst="rect">
                <a:avLst/>
              </a:prstGeom>
              <a:noFill/>
              <a:ln w="12700">
                <a:noFill/>
              </a:ln>
            </p:spPr>
            <p:txBody>
              <a:bodyPr wrap="none">
                <a:spAutoFit/>
              </a:bodyPr>
              <a:lstStyle/>
              <a:p>
                <a:pPr>
                  <a:defRPr/>
                </a:pPr>
                <a:r>
                  <a:rPr lang="en-US" sz="1000" dirty="0" smtClean="0">
                    <a:solidFill>
                      <a:srgbClr val="000000"/>
                    </a:solidFill>
                    <a:latin typeface="Bosch Office Sans"/>
                  </a:rPr>
                  <a:t>1. gear</a:t>
                </a:r>
                <a:endParaRPr lang="en-US" sz="1000" dirty="0">
                  <a:solidFill>
                    <a:srgbClr val="000000"/>
                  </a:solidFill>
                  <a:latin typeface="Bosch Office Sans"/>
                </a:endParaRPr>
              </a:p>
            </p:txBody>
          </p:sp>
          <p:sp>
            <p:nvSpPr>
              <p:cNvPr id="253" name="Textfeld 252"/>
              <p:cNvSpPr txBox="1"/>
              <p:nvPr>
                <p:custDataLst>
                  <p:tags r:id="rId44"/>
                </p:custDataLst>
              </p:nvPr>
            </p:nvSpPr>
            <p:spPr>
              <a:xfrm>
                <a:off x="1904050" y="2184111"/>
                <a:ext cx="490990" cy="291162"/>
              </a:xfrm>
              <a:prstGeom prst="rect">
                <a:avLst/>
              </a:prstGeom>
              <a:noFill/>
              <a:ln w="12700">
                <a:noFill/>
              </a:ln>
            </p:spPr>
            <p:txBody>
              <a:bodyPr wrap="none">
                <a:spAutoFit/>
              </a:bodyPr>
              <a:lstStyle/>
              <a:p>
                <a:pPr>
                  <a:defRPr/>
                </a:pPr>
                <a:r>
                  <a:rPr lang="en-US" sz="1000" dirty="0" smtClean="0">
                    <a:solidFill>
                      <a:srgbClr val="000000"/>
                    </a:solidFill>
                    <a:latin typeface="Bosch Office Sans"/>
                  </a:rPr>
                  <a:t>2. gear</a:t>
                </a:r>
                <a:endParaRPr lang="en-US" sz="1000" dirty="0">
                  <a:solidFill>
                    <a:srgbClr val="000000"/>
                  </a:solidFill>
                  <a:latin typeface="Bosch Office Sans"/>
                </a:endParaRPr>
              </a:p>
            </p:txBody>
          </p:sp>
          <p:sp>
            <p:nvSpPr>
              <p:cNvPr id="254" name="Textfeld 253"/>
              <p:cNvSpPr txBox="1"/>
              <p:nvPr>
                <p:custDataLst>
                  <p:tags r:id="rId45"/>
                </p:custDataLst>
              </p:nvPr>
            </p:nvSpPr>
            <p:spPr>
              <a:xfrm>
                <a:off x="2119698" y="2408584"/>
                <a:ext cx="490990" cy="291162"/>
              </a:xfrm>
              <a:prstGeom prst="rect">
                <a:avLst/>
              </a:prstGeom>
              <a:noFill/>
              <a:ln w="12700">
                <a:noFill/>
              </a:ln>
            </p:spPr>
            <p:txBody>
              <a:bodyPr wrap="none">
                <a:spAutoFit/>
              </a:bodyPr>
              <a:lstStyle/>
              <a:p>
                <a:pPr>
                  <a:defRPr/>
                </a:pPr>
                <a:r>
                  <a:rPr lang="en-US" sz="1000" dirty="0" smtClean="0">
                    <a:solidFill>
                      <a:srgbClr val="000000"/>
                    </a:solidFill>
                    <a:latin typeface="Bosch Office Sans"/>
                  </a:rPr>
                  <a:t>3. gear</a:t>
                </a:r>
                <a:endParaRPr lang="en-US" sz="1000" dirty="0">
                  <a:solidFill>
                    <a:srgbClr val="000000"/>
                  </a:solidFill>
                  <a:latin typeface="Bosch Office Sans"/>
                </a:endParaRPr>
              </a:p>
            </p:txBody>
          </p:sp>
          <p:sp>
            <p:nvSpPr>
              <p:cNvPr id="255" name="Textfeld 254"/>
              <p:cNvSpPr txBox="1"/>
              <p:nvPr>
                <p:custDataLst>
                  <p:tags r:id="rId46"/>
                </p:custDataLst>
              </p:nvPr>
            </p:nvSpPr>
            <p:spPr>
              <a:xfrm>
                <a:off x="2335346" y="2617595"/>
                <a:ext cx="490990" cy="291162"/>
              </a:xfrm>
              <a:prstGeom prst="rect">
                <a:avLst/>
              </a:prstGeom>
              <a:noFill/>
              <a:ln w="12700">
                <a:noFill/>
              </a:ln>
            </p:spPr>
            <p:txBody>
              <a:bodyPr wrap="none">
                <a:spAutoFit/>
              </a:bodyPr>
              <a:lstStyle/>
              <a:p>
                <a:pPr>
                  <a:defRPr/>
                </a:pPr>
                <a:r>
                  <a:rPr lang="en-US" sz="1000" dirty="0" smtClean="0">
                    <a:solidFill>
                      <a:srgbClr val="000000"/>
                    </a:solidFill>
                    <a:latin typeface="Bosch Office Sans"/>
                  </a:rPr>
                  <a:t>4. gear</a:t>
                </a:r>
                <a:endParaRPr lang="en-US" sz="1000" dirty="0">
                  <a:solidFill>
                    <a:srgbClr val="000000"/>
                  </a:solidFill>
                  <a:latin typeface="Bosch Office Sans"/>
                </a:endParaRPr>
              </a:p>
            </p:txBody>
          </p:sp>
          <p:sp>
            <p:nvSpPr>
              <p:cNvPr id="256" name="Textfeld 255"/>
              <p:cNvSpPr txBox="1"/>
              <p:nvPr>
                <p:custDataLst>
                  <p:tags r:id="rId47"/>
                </p:custDataLst>
              </p:nvPr>
            </p:nvSpPr>
            <p:spPr>
              <a:xfrm>
                <a:off x="2662058" y="2836030"/>
                <a:ext cx="490990" cy="291162"/>
              </a:xfrm>
              <a:prstGeom prst="rect">
                <a:avLst/>
              </a:prstGeom>
              <a:noFill/>
              <a:ln w="12700">
                <a:noFill/>
              </a:ln>
            </p:spPr>
            <p:txBody>
              <a:bodyPr wrap="none">
                <a:spAutoFit/>
              </a:bodyPr>
              <a:lstStyle/>
              <a:p>
                <a:pPr>
                  <a:defRPr/>
                </a:pPr>
                <a:r>
                  <a:rPr lang="en-US" sz="1000" dirty="0" smtClean="0">
                    <a:solidFill>
                      <a:srgbClr val="000000"/>
                    </a:solidFill>
                    <a:latin typeface="Bosch Office Sans"/>
                  </a:rPr>
                  <a:t>5. gear</a:t>
                </a:r>
                <a:endParaRPr lang="en-US" sz="1000" dirty="0">
                  <a:solidFill>
                    <a:srgbClr val="000000"/>
                  </a:solidFill>
                  <a:latin typeface="Bosch Office Sans"/>
                </a:endParaRPr>
              </a:p>
            </p:txBody>
          </p:sp>
        </p:grpSp>
        <p:grpSp>
          <p:nvGrpSpPr>
            <p:cNvPr id="257" name="Gruppieren 276"/>
            <p:cNvGrpSpPr>
              <a:grpSpLocks/>
            </p:cNvGrpSpPr>
            <p:nvPr/>
          </p:nvGrpSpPr>
          <p:grpSpPr bwMode="auto">
            <a:xfrm>
              <a:off x="4425428" y="2017410"/>
              <a:ext cx="1217613" cy="1162050"/>
              <a:chOff x="4267200" y="1924050"/>
              <a:chExt cx="1217786" cy="1162050"/>
            </a:xfrm>
          </p:grpSpPr>
          <p:cxnSp>
            <p:nvCxnSpPr>
              <p:cNvPr id="258" name="Gerade Verbindung 277"/>
              <p:cNvCxnSpPr>
                <a:cxnSpLocks noChangeShapeType="1"/>
              </p:cNvCxnSpPr>
              <p:nvPr>
                <p:custDataLst>
                  <p:tags r:id="rId35"/>
                </p:custDataLst>
              </p:nvPr>
            </p:nvCxnSpPr>
            <p:spPr bwMode="auto">
              <a:xfrm flipV="1">
                <a:off x="4267200" y="1927424"/>
                <a:ext cx="316706" cy="199"/>
              </a:xfrm>
              <a:prstGeom prst="line">
                <a:avLst/>
              </a:prstGeom>
              <a:noFill/>
              <a:ln w="15875">
                <a:solidFill>
                  <a:srgbClr val="006000"/>
                </a:solidFill>
                <a:round/>
                <a:headEnd/>
                <a:tailEnd/>
              </a:ln>
            </p:spPr>
          </p:cxnSp>
          <p:sp>
            <p:nvSpPr>
              <p:cNvPr id="259" name="Freihandform 278"/>
              <p:cNvSpPr>
                <a:spLocks/>
              </p:cNvSpPr>
              <p:nvPr>
                <p:custDataLst>
                  <p:tags r:id="rId36"/>
                </p:custDataLst>
              </p:nvPr>
            </p:nvSpPr>
            <p:spPr bwMode="auto">
              <a:xfrm>
                <a:off x="4584700" y="1924050"/>
                <a:ext cx="895350" cy="914400"/>
              </a:xfrm>
              <a:custGeom>
                <a:avLst/>
                <a:gdLst>
                  <a:gd name="T0" fmla="*/ 0 w 895350"/>
                  <a:gd name="T1" fmla="*/ 0 h 914400"/>
                  <a:gd name="T2" fmla="*/ 82550 w 895350"/>
                  <a:gd name="T3" fmla="*/ 266700 h 914400"/>
                  <a:gd name="T4" fmla="*/ 196850 w 895350"/>
                  <a:gd name="T5" fmla="*/ 476250 h 914400"/>
                  <a:gd name="T6" fmla="*/ 311150 w 895350"/>
                  <a:gd name="T7" fmla="*/ 628650 h 914400"/>
                  <a:gd name="T8" fmla="*/ 527050 w 895350"/>
                  <a:gd name="T9" fmla="*/ 781050 h 914400"/>
                  <a:gd name="T10" fmla="*/ 711200 w 895350"/>
                  <a:gd name="T11" fmla="*/ 869950 h 914400"/>
                  <a:gd name="T12" fmla="*/ 895350 w 895350"/>
                  <a:gd name="T13" fmla="*/ 914400 h 914400"/>
                  <a:gd name="T14" fmla="*/ 0 60000 65536"/>
                  <a:gd name="T15" fmla="*/ 0 60000 65536"/>
                  <a:gd name="T16" fmla="*/ 0 60000 65536"/>
                  <a:gd name="T17" fmla="*/ 0 60000 65536"/>
                  <a:gd name="T18" fmla="*/ 0 60000 65536"/>
                  <a:gd name="T19" fmla="*/ 0 60000 65536"/>
                  <a:gd name="T20" fmla="*/ 0 60000 65536"/>
                  <a:gd name="T21" fmla="*/ 0 w 895350"/>
                  <a:gd name="T22" fmla="*/ 0 h 914400"/>
                  <a:gd name="T23" fmla="*/ 895350 w 895350"/>
                  <a:gd name="T24" fmla="*/ 914400 h 914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350" h="914400">
                    <a:moveTo>
                      <a:pt x="0" y="0"/>
                    </a:moveTo>
                    <a:cubicBezTo>
                      <a:pt x="24871" y="93662"/>
                      <a:pt x="49742" y="187325"/>
                      <a:pt x="82550" y="266700"/>
                    </a:cubicBezTo>
                    <a:cubicBezTo>
                      <a:pt x="115358" y="346075"/>
                      <a:pt x="158750" y="415925"/>
                      <a:pt x="196850" y="476250"/>
                    </a:cubicBezTo>
                    <a:cubicBezTo>
                      <a:pt x="234950" y="536575"/>
                      <a:pt x="256117" y="577850"/>
                      <a:pt x="311150" y="628650"/>
                    </a:cubicBezTo>
                    <a:cubicBezTo>
                      <a:pt x="366183" y="679450"/>
                      <a:pt x="460375" y="740833"/>
                      <a:pt x="527050" y="781050"/>
                    </a:cubicBezTo>
                    <a:cubicBezTo>
                      <a:pt x="593725" y="821267"/>
                      <a:pt x="649817" y="847725"/>
                      <a:pt x="711200" y="869950"/>
                    </a:cubicBezTo>
                    <a:cubicBezTo>
                      <a:pt x="772583" y="892175"/>
                      <a:pt x="833966" y="903287"/>
                      <a:pt x="895350" y="914400"/>
                    </a:cubicBezTo>
                  </a:path>
                </a:pathLst>
              </a:custGeom>
              <a:noFill/>
              <a:ln w="15875">
                <a:solidFill>
                  <a:srgbClr val="006000"/>
                </a:solidFill>
                <a:round/>
                <a:headEnd/>
                <a:tailEnd/>
              </a:ln>
            </p:spPr>
            <p:txBody>
              <a:bodyPr/>
              <a:lstStyle/>
              <a:p>
                <a:endParaRPr lang="en-US" dirty="0"/>
              </a:p>
            </p:txBody>
          </p:sp>
          <p:cxnSp>
            <p:nvCxnSpPr>
              <p:cNvPr id="260" name="Gerade Verbindung 279"/>
              <p:cNvCxnSpPr>
                <a:cxnSpLocks noChangeShapeType="1"/>
              </p:cNvCxnSpPr>
              <p:nvPr>
                <p:custDataLst>
                  <p:tags r:id="rId37"/>
                </p:custDataLst>
              </p:nvPr>
            </p:nvCxnSpPr>
            <p:spPr bwMode="auto">
              <a:xfrm>
                <a:off x="5484986" y="2833688"/>
                <a:ext cx="0" cy="252412"/>
              </a:xfrm>
              <a:prstGeom prst="line">
                <a:avLst/>
              </a:prstGeom>
              <a:noFill/>
              <a:ln w="15875">
                <a:solidFill>
                  <a:srgbClr val="006000"/>
                </a:solidFill>
                <a:round/>
                <a:headEnd/>
                <a:tailEnd/>
              </a:ln>
            </p:spPr>
          </p:cxnSp>
        </p:grpSp>
        <p:grpSp>
          <p:nvGrpSpPr>
            <p:cNvPr id="261" name="Gruppieren 63"/>
            <p:cNvGrpSpPr/>
            <p:nvPr/>
          </p:nvGrpSpPr>
          <p:grpSpPr>
            <a:xfrm>
              <a:off x="4456368" y="3214467"/>
              <a:ext cx="1444960" cy="202232"/>
              <a:chOff x="4303686" y="3625932"/>
              <a:chExt cx="1444960" cy="202232"/>
            </a:xfrm>
          </p:grpSpPr>
          <p:sp>
            <p:nvSpPr>
              <p:cNvPr id="262" name="Freihandform 261"/>
              <p:cNvSpPr/>
              <p:nvPr>
                <p:custDataLst>
                  <p:tags r:id="rId29"/>
                </p:custDataLst>
              </p:nvPr>
            </p:nvSpPr>
            <p:spPr bwMode="auto">
              <a:xfrm flipV="1">
                <a:off x="4330674" y="3685168"/>
                <a:ext cx="452439" cy="33320"/>
              </a:xfrm>
              <a:custGeom>
                <a:avLst/>
                <a:gdLst>
                  <a:gd name="connsiteX0" fmla="*/ 0 w 481012"/>
                  <a:gd name="connsiteY0" fmla="*/ 275432 h 275432"/>
                  <a:gd name="connsiteX1" fmla="*/ 66675 w 481012"/>
                  <a:gd name="connsiteY1" fmla="*/ 227807 h 275432"/>
                  <a:gd name="connsiteX2" fmla="*/ 190500 w 481012"/>
                  <a:gd name="connsiteY2" fmla="*/ 65882 h 275432"/>
                  <a:gd name="connsiteX3" fmla="*/ 295275 w 481012"/>
                  <a:gd name="connsiteY3" fmla="*/ 3969 h 275432"/>
                  <a:gd name="connsiteX4" fmla="*/ 381000 w 481012"/>
                  <a:gd name="connsiteY4" fmla="*/ 42069 h 275432"/>
                  <a:gd name="connsiteX5" fmla="*/ 461962 w 481012"/>
                  <a:gd name="connsiteY5" fmla="*/ 180182 h 275432"/>
                  <a:gd name="connsiteX6" fmla="*/ 481012 w 481012"/>
                  <a:gd name="connsiteY6" fmla="*/ 242094 h 27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012" h="275432">
                    <a:moveTo>
                      <a:pt x="0" y="275432"/>
                    </a:moveTo>
                    <a:cubicBezTo>
                      <a:pt x="17462" y="269082"/>
                      <a:pt x="34925" y="262732"/>
                      <a:pt x="66675" y="227807"/>
                    </a:cubicBezTo>
                    <a:cubicBezTo>
                      <a:pt x="98425" y="192882"/>
                      <a:pt x="152400" y="103188"/>
                      <a:pt x="190500" y="65882"/>
                    </a:cubicBezTo>
                    <a:cubicBezTo>
                      <a:pt x="228600" y="28576"/>
                      <a:pt x="263525" y="7938"/>
                      <a:pt x="295275" y="3969"/>
                    </a:cubicBezTo>
                    <a:cubicBezTo>
                      <a:pt x="327025" y="0"/>
                      <a:pt x="353219" y="12700"/>
                      <a:pt x="381000" y="42069"/>
                    </a:cubicBezTo>
                    <a:cubicBezTo>
                      <a:pt x="408781" y="71438"/>
                      <a:pt x="445293" y="146845"/>
                      <a:pt x="461962" y="180182"/>
                    </a:cubicBezTo>
                    <a:cubicBezTo>
                      <a:pt x="478631" y="213519"/>
                      <a:pt x="479821" y="227806"/>
                      <a:pt x="481012" y="242094"/>
                    </a:cubicBez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63" name="Freihandform 262"/>
              <p:cNvSpPr/>
              <p:nvPr>
                <p:custDataLst>
                  <p:tags r:id="rId30"/>
                </p:custDataLst>
              </p:nvPr>
            </p:nvSpPr>
            <p:spPr bwMode="auto">
              <a:xfrm flipV="1">
                <a:off x="4357661" y="3652987"/>
                <a:ext cx="673101" cy="22214"/>
              </a:xfrm>
              <a:custGeom>
                <a:avLst/>
                <a:gdLst>
                  <a:gd name="connsiteX0" fmla="*/ 0 w 714375"/>
                  <a:gd name="connsiteY0" fmla="*/ 183356 h 183356"/>
                  <a:gd name="connsiteX1" fmla="*/ 100012 w 714375"/>
                  <a:gd name="connsiteY1" fmla="*/ 150018 h 183356"/>
                  <a:gd name="connsiteX2" fmla="*/ 242887 w 714375"/>
                  <a:gd name="connsiteY2" fmla="*/ 69056 h 183356"/>
                  <a:gd name="connsiteX3" fmla="*/ 352425 w 714375"/>
                  <a:gd name="connsiteY3" fmla="*/ 21431 h 183356"/>
                  <a:gd name="connsiteX4" fmla="*/ 466725 w 714375"/>
                  <a:gd name="connsiteY4" fmla="*/ 2381 h 183356"/>
                  <a:gd name="connsiteX5" fmla="*/ 571500 w 714375"/>
                  <a:gd name="connsiteY5" fmla="*/ 35718 h 183356"/>
                  <a:gd name="connsiteX6" fmla="*/ 671512 w 714375"/>
                  <a:gd name="connsiteY6" fmla="*/ 92868 h 183356"/>
                  <a:gd name="connsiteX7" fmla="*/ 714375 w 714375"/>
                  <a:gd name="connsiteY7" fmla="*/ 159543 h 18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4375" h="183356">
                    <a:moveTo>
                      <a:pt x="0" y="183356"/>
                    </a:moveTo>
                    <a:cubicBezTo>
                      <a:pt x="29765" y="176212"/>
                      <a:pt x="59531" y="169068"/>
                      <a:pt x="100012" y="150018"/>
                    </a:cubicBezTo>
                    <a:cubicBezTo>
                      <a:pt x="140493" y="130968"/>
                      <a:pt x="200818" y="90487"/>
                      <a:pt x="242887" y="69056"/>
                    </a:cubicBezTo>
                    <a:cubicBezTo>
                      <a:pt x="284956" y="47625"/>
                      <a:pt x="315119" y="32543"/>
                      <a:pt x="352425" y="21431"/>
                    </a:cubicBezTo>
                    <a:cubicBezTo>
                      <a:pt x="389731" y="10319"/>
                      <a:pt x="430213" y="0"/>
                      <a:pt x="466725" y="2381"/>
                    </a:cubicBezTo>
                    <a:cubicBezTo>
                      <a:pt x="503238" y="4762"/>
                      <a:pt x="537369" y="20637"/>
                      <a:pt x="571500" y="35718"/>
                    </a:cubicBezTo>
                    <a:cubicBezTo>
                      <a:pt x="605631" y="50799"/>
                      <a:pt x="647700" y="72231"/>
                      <a:pt x="671512" y="92868"/>
                    </a:cubicBezTo>
                    <a:cubicBezTo>
                      <a:pt x="695324" y="113505"/>
                      <a:pt x="704849" y="136524"/>
                      <a:pt x="714375" y="159543"/>
                    </a:cubicBez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64" name="Freihandform 263"/>
              <p:cNvSpPr/>
              <p:nvPr>
                <p:custDataLst>
                  <p:tags r:id="rId31"/>
                </p:custDataLst>
              </p:nvPr>
            </p:nvSpPr>
            <p:spPr bwMode="auto">
              <a:xfrm flipV="1">
                <a:off x="4379886" y="3636754"/>
                <a:ext cx="884238" cy="16803"/>
              </a:xfrm>
              <a:custGeom>
                <a:avLst/>
                <a:gdLst>
                  <a:gd name="connsiteX0" fmla="*/ 0 w 938213"/>
                  <a:gd name="connsiteY0" fmla="*/ 138112 h 138112"/>
                  <a:gd name="connsiteX1" fmla="*/ 161925 w 938213"/>
                  <a:gd name="connsiteY1" fmla="*/ 109537 h 138112"/>
                  <a:gd name="connsiteX2" fmla="*/ 333375 w 938213"/>
                  <a:gd name="connsiteY2" fmla="*/ 38099 h 138112"/>
                  <a:gd name="connsiteX3" fmla="*/ 509588 w 938213"/>
                  <a:gd name="connsiteY3" fmla="*/ 4762 h 138112"/>
                  <a:gd name="connsiteX4" fmla="*/ 700088 w 938213"/>
                  <a:gd name="connsiteY4" fmla="*/ 9524 h 138112"/>
                  <a:gd name="connsiteX5" fmla="*/ 838200 w 938213"/>
                  <a:gd name="connsiteY5" fmla="*/ 47624 h 138112"/>
                  <a:gd name="connsiteX6" fmla="*/ 919163 w 938213"/>
                  <a:gd name="connsiteY6" fmla="*/ 90487 h 138112"/>
                  <a:gd name="connsiteX7" fmla="*/ 938213 w 938213"/>
                  <a:gd name="connsiteY7" fmla="*/ 114299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213" h="138112">
                    <a:moveTo>
                      <a:pt x="0" y="138112"/>
                    </a:moveTo>
                    <a:cubicBezTo>
                      <a:pt x="53181" y="132159"/>
                      <a:pt x="106363" y="126206"/>
                      <a:pt x="161925" y="109537"/>
                    </a:cubicBezTo>
                    <a:cubicBezTo>
                      <a:pt x="217488" y="92868"/>
                      <a:pt x="275431" y="55562"/>
                      <a:pt x="333375" y="38099"/>
                    </a:cubicBezTo>
                    <a:cubicBezTo>
                      <a:pt x="391319" y="20637"/>
                      <a:pt x="448469" y="9524"/>
                      <a:pt x="509588" y="4762"/>
                    </a:cubicBezTo>
                    <a:cubicBezTo>
                      <a:pt x="570707" y="0"/>
                      <a:pt x="645319" y="2380"/>
                      <a:pt x="700088" y="9524"/>
                    </a:cubicBezTo>
                    <a:cubicBezTo>
                      <a:pt x="754857" y="16668"/>
                      <a:pt x="801688" y="34130"/>
                      <a:pt x="838200" y="47624"/>
                    </a:cubicBezTo>
                    <a:cubicBezTo>
                      <a:pt x="874713" y="61118"/>
                      <a:pt x="902494" y="79375"/>
                      <a:pt x="919163" y="90487"/>
                    </a:cubicBezTo>
                    <a:cubicBezTo>
                      <a:pt x="935832" y="101599"/>
                      <a:pt x="937022" y="107949"/>
                      <a:pt x="938213" y="114299"/>
                    </a:cubicBez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65" name="Freihandform 264"/>
              <p:cNvSpPr/>
              <p:nvPr>
                <p:custDataLst>
                  <p:tags r:id="rId32"/>
                </p:custDataLst>
              </p:nvPr>
            </p:nvSpPr>
            <p:spPr bwMode="auto">
              <a:xfrm flipV="1">
                <a:off x="4416398" y="3625932"/>
                <a:ext cx="1081088" cy="15663"/>
              </a:xfrm>
              <a:custGeom>
                <a:avLst/>
                <a:gdLst>
                  <a:gd name="connsiteX0" fmla="*/ 0 w 1147763"/>
                  <a:gd name="connsiteY0" fmla="*/ 130174 h 130174"/>
                  <a:gd name="connsiteX1" fmla="*/ 314325 w 1147763"/>
                  <a:gd name="connsiteY1" fmla="*/ 68262 h 130174"/>
                  <a:gd name="connsiteX2" fmla="*/ 552450 w 1147763"/>
                  <a:gd name="connsiteY2" fmla="*/ 20637 h 130174"/>
                  <a:gd name="connsiteX3" fmla="*/ 752475 w 1147763"/>
                  <a:gd name="connsiteY3" fmla="*/ 1587 h 130174"/>
                  <a:gd name="connsiteX4" fmla="*/ 942975 w 1147763"/>
                  <a:gd name="connsiteY4" fmla="*/ 30162 h 130174"/>
                  <a:gd name="connsiteX5" fmla="*/ 1147763 w 1147763"/>
                  <a:gd name="connsiteY5" fmla="*/ 101599 h 130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763" h="130174">
                    <a:moveTo>
                      <a:pt x="0" y="130174"/>
                    </a:moveTo>
                    <a:lnTo>
                      <a:pt x="314325" y="68262"/>
                    </a:lnTo>
                    <a:cubicBezTo>
                      <a:pt x="406400" y="50006"/>
                      <a:pt x="479425" y="31749"/>
                      <a:pt x="552450" y="20637"/>
                    </a:cubicBezTo>
                    <a:cubicBezTo>
                      <a:pt x="625475" y="9525"/>
                      <a:pt x="687388" y="0"/>
                      <a:pt x="752475" y="1587"/>
                    </a:cubicBezTo>
                    <a:cubicBezTo>
                      <a:pt x="817562" y="3174"/>
                      <a:pt x="877094" y="13493"/>
                      <a:pt x="942975" y="30162"/>
                    </a:cubicBezTo>
                    <a:cubicBezTo>
                      <a:pt x="1008856" y="46831"/>
                      <a:pt x="1078309" y="74215"/>
                      <a:pt x="1147763" y="101599"/>
                    </a:cubicBez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66" name="Freihandform 265"/>
              <p:cNvSpPr/>
              <p:nvPr>
                <p:custDataLst>
                  <p:tags r:id="rId33"/>
                </p:custDataLst>
              </p:nvPr>
            </p:nvSpPr>
            <p:spPr bwMode="auto">
              <a:xfrm flipV="1">
                <a:off x="4303686" y="3743265"/>
                <a:ext cx="292100" cy="53540"/>
              </a:xfrm>
              <a:custGeom>
                <a:avLst/>
                <a:gdLst>
                  <a:gd name="connsiteX0" fmla="*/ 0 w 309562"/>
                  <a:gd name="connsiteY0" fmla="*/ 441325 h 441325"/>
                  <a:gd name="connsiteX1" fmla="*/ 42862 w 309562"/>
                  <a:gd name="connsiteY1" fmla="*/ 350838 h 441325"/>
                  <a:gd name="connsiteX2" fmla="*/ 95250 w 309562"/>
                  <a:gd name="connsiteY2" fmla="*/ 188913 h 441325"/>
                  <a:gd name="connsiteX3" fmla="*/ 147637 w 309562"/>
                  <a:gd name="connsiteY3" fmla="*/ 50800 h 441325"/>
                  <a:gd name="connsiteX4" fmla="*/ 195262 w 309562"/>
                  <a:gd name="connsiteY4" fmla="*/ 3175 h 441325"/>
                  <a:gd name="connsiteX5" fmla="*/ 247650 w 309562"/>
                  <a:gd name="connsiteY5" fmla="*/ 69850 h 441325"/>
                  <a:gd name="connsiteX6" fmla="*/ 285750 w 309562"/>
                  <a:gd name="connsiteY6" fmla="*/ 231775 h 441325"/>
                  <a:gd name="connsiteX7" fmla="*/ 309562 w 309562"/>
                  <a:gd name="connsiteY7" fmla="*/ 384175 h 44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562" h="441325">
                    <a:moveTo>
                      <a:pt x="0" y="441325"/>
                    </a:moveTo>
                    <a:cubicBezTo>
                      <a:pt x="13493" y="417116"/>
                      <a:pt x="26987" y="392907"/>
                      <a:pt x="42862" y="350838"/>
                    </a:cubicBezTo>
                    <a:cubicBezTo>
                      <a:pt x="58737" y="308769"/>
                      <a:pt x="77788" y="238919"/>
                      <a:pt x="95250" y="188913"/>
                    </a:cubicBezTo>
                    <a:cubicBezTo>
                      <a:pt x="112712" y="138907"/>
                      <a:pt x="130968" y="81756"/>
                      <a:pt x="147637" y="50800"/>
                    </a:cubicBezTo>
                    <a:cubicBezTo>
                      <a:pt x="164306" y="19844"/>
                      <a:pt x="178593" y="0"/>
                      <a:pt x="195262" y="3175"/>
                    </a:cubicBezTo>
                    <a:cubicBezTo>
                      <a:pt x="211931" y="6350"/>
                      <a:pt x="232569" y="31750"/>
                      <a:pt x="247650" y="69850"/>
                    </a:cubicBezTo>
                    <a:cubicBezTo>
                      <a:pt x="262731" y="107950"/>
                      <a:pt x="275431" y="179388"/>
                      <a:pt x="285750" y="231775"/>
                    </a:cubicBezTo>
                    <a:cubicBezTo>
                      <a:pt x="296069" y="284162"/>
                      <a:pt x="302815" y="334168"/>
                      <a:pt x="309562" y="384175"/>
                    </a:cubicBez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67" name="Textfeld 266"/>
              <p:cNvSpPr txBox="1"/>
              <p:nvPr>
                <p:custDataLst>
                  <p:tags r:id="rId34"/>
                </p:custDataLst>
              </p:nvPr>
            </p:nvSpPr>
            <p:spPr bwMode="auto">
              <a:xfrm>
                <a:off x="4699248" y="3631967"/>
                <a:ext cx="1049398" cy="196197"/>
              </a:xfrm>
              <a:prstGeom prst="rect">
                <a:avLst/>
              </a:prstGeom>
              <a:noFill/>
              <a:ln w="12700">
                <a:noFill/>
              </a:ln>
            </p:spPr>
            <p:txBody>
              <a:bodyPr wrap="square">
                <a:spAutoFit/>
              </a:bodyPr>
              <a:lstStyle/>
              <a:p>
                <a:pPr>
                  <a:defRPr/>
                </a:pPr>
                <a:r>
                  <a:rPr lang="en-US" sz="1000" dirty="0" smtClean="0">
                    <a:solidFill>
                      <a:srgbClr val="000000"/>
                    </a:solidFill>
                    <a:latin typeface="Bosch Office Sans"/>
                  </a:rPr>
                  <a:t>drag torque</a:t>
                </a:r>
                <a:endParaRPr lang="en-US" sz="1000" dirty="0">
                  <a:solidFill>
                    <a:srgbClr val="000000"/>
                  </a:solidFill>
                  <a:latin typeface="Bosch Office Sans"/>
                </a:endParaRPr>
              </a:p>
            </p:txBody>
          </p:sp>
        </p:grpSp>
        <p:grpSp>
          <p:nvGrpSpPr>
            <p:cNvPr id="268" name="Gruppieren 264_"/>
            <p:cNvGrpSpPr>
              <a:grpSpLocks/>
            </p:cNvGrpSpPr>
            <p:nvPr/>
          </p:nvGrpSpPr>
          <p:grpSpPr bwMode="auto">
            <a:xfrm rot="10800000" flipH="1">
              <a:off x="4425428" y="3179460"/>
              <a:ext cx="1217613" cy="1162050"/>
              <a:chOff x="4267200" y="1924050"/>
              <a:chExt cx="1217786" cy="1162050"/>
            </a:xfrm>
          </p:grpSpPr>
          <p:cxnSp>
            <p:nvCxnSpPr>
              <p:cNvPr id="269" name="Gerade Verbindung 281"/>
              <p:cNvCxnSpPr>
                <a:cxnSpLocks noChangeShapeType="1"/>
              </p:cNvCxnSpPr>
              <p:nvPr>
                <p:custDataLst>
                  <p:tags r:id="rId26"/>
                </p:custDataLst>
              </p:nvPr>
            </p:nvCxnSpPr>
            <p:spPr bwMode="auto">
              <a:xfrm flipV="1">
                <a:off x="4267200" y="1927424"/>
                <a:ext cx="316706" cy="199"/>
              </a:xfrm>
              <a:prstGeom prst="line">
                <a:avLst/>
              </a:prstGeom>
              <a:noFill/>
              <a:ln w="15875">
                <a:solidFill>
                  <a:srgbClr val="E20015"/>
                </a:solidFill>
                <a:round/>
                <a:headEnd/>
                <a:tailEnd/>
              </a:ln>
            </p:spPr>
          </p:cxnSp>
          <p:sp>
            <p:nvSpPr>
              <p:cNvPr id="270" name="Freihandform 282"/>
              <p:cNvSpPr>
                <a:spLocks/>
              </p:cNvSpPr>
              <p:nvPr>
                <p:custDataLst>
                  <p:tags r:id="rId27"/>
                </p:custDataLst>
              </p:nvPr>
            </p:nvSpPr>
            <p:spPr bwMode="auto">
              <a:xfrm>
                <a:off x="4584700" y="1924050"/>
                <a:ext cx="895350" cy="914400"/>
              </a:xfrm>
              <a:custGeom>
                <a:avLst/>
                <a:gdLst>
                  <a:gd name="T0" fmla="*/ 0 w 895350"/>
                  <a:gd name="T1" fmla="*/ 0 h 914400"/>
                  <a:gd name="T2" fmla="*/ 82550 w 895350"/>
                  <a:gd name="T3" fmla="*/ 266700 h 914400"/>
                  <a:gd name="T4" fmla="*/ 196850 w 895350"/>
                  <a:gd name="T5" fmla="*/ 476250 h 914400"/>
                  <a:gd name="T6" fmla="*/ 311150 w 895350"/>
                  <a:gd name="T7" fmla="*/ 628650 h 914400"/>
                  <a:gd name="T8" fmla="*/ 527050 w 895350"/>
                  <a:gd name="T9" fmla="*/ 781050 h 914400"/>
                  <a:gd name="T10" fmla="*/ 711200 w 895350"/>
                  <a:gd name="T11" fmla="*/ 869950 h 914400"/>
                  <a:gd name="T12" fmla="*/ 895350 w 895350"/>
                  <a:gd name="T13" fmla="*/ 914400 h 914400"/>
                  <a:gd name="T14" fmla="*/ 0 60000 65536"/>
                  <a:gd name="T15" fmla="*/ 0 60000 65536"/>
                  <a:gd name="T16" fmla="*/ 0 60000 65536"/>
                  <a:gd name="T17" fmla="*/ 0 60000 65536"/>
                  <a:gd name="T18" fmla="*/ 0 60000 65536"/>
                  <a:gd name="T19" fmla="*/ 0 60000 65536"/>
                  <a:gd name="T20" fmla="*/ 0 60000 65536"/>
                  <a:gd name="T21" fmla="*/ 0 w 895350"/>
                  <a:gd name="T22" fmla="*/ 0 h 914400"/>
                  <a:gd name="T23" fmla="*/ 895350 w 895350"/>
                  <a:gd name="T24" fmla="*/ 914400 h 914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350" h="914400">
                    <a:moveTo>
                      <a:pt x="0" y="0"/>
                    </a:moveTo>
                    <a:cubicBezTo>
                      <a:pt x="24871" y="93662"/>
                      <a:pt x="49742" y="187325"/>
                      <a:pt x="82550" y="266700"/>
                    </a:cubicBezTo>
                    <a:cubicBezTo>
                      <a:pt x="115358" y="346075"/>
                      <a:pt x="158750" y="415925"/>
                      <a:pt x="196850" y="476250"/>
                    </a:cubicBezTo>
                    <a:cubicBezTo>
                      <a:pt x="234950" y="536575"/>
                      <a:pt x="256117" y="577850"/>
                      <a:pt x="311150" y="628650"/>
                    </a:cubicBezTo>
                    <a:cubicBezTo>
                      <a:pt x="366183" y="679450"/>
                      <a:pt x="460375" y="740833"/>
                      <a:pt x="527050" y="781050"/>
                    </a:cubicBezTo>
                    <a:cubicBezTo>
                      <a:pt x="593725" y="821267"/>
                      <a:pt x="649817" y="847725"/>
                      <a:pt x="711200" y="869950"/>
                    </a:cubicBezTo>
                    <a:cubicBezTo>
                      <a:pt x="772583" y="892175"/>
                      <a:pt x="833966" y="903287"/>
                      <a:pt x="895350" y="914400"/>
                    </a:cubicBezTo>
                  </a:path>
                </a:pathLst>
              </a:custGeom>
              <a:noFill/>
              <a:ln w="15875">
                <a:solidFill>
                  <a:srgbClr val="E20015"/>
                </a:solidFill>
                <a:round/>
                <a:headEnd/>
                <a:tailEnd/>
              </a:ln>
            </p:spPr>
            <p:txBody>
              <a:bodyPr/>
              <a:lstStyle/>
              <a:p>
                <a:endParaRPr lang="en-US" dirty="0"/>
              </a:p>
            </p:txBody>
          </p:sp>
          <p:cxnSp>
            <p:nvCxnSpPr>
              <p:cNvPr id="271" name="Gerade Verbindung 283"/>
              <p:cNvCxnSpPr>
                <a:cxnSpLocks noChangeShapeType="1"/>
              </p:cNvCxnSpPr>
              <p:nvPr>
                <p:custDataLst>
                  <p:tags r:id="rId28"/>
                </p:custDataLst>
              </p:nvPr>
            </p:nvCxnSpPr>
            <p:spPr bwMode="auto">
              <a:xfrm>
                <a:off x="5484986" y="2833688"/>
                <a:ext cx="0" cy="252412"/>
              </a:xfrm>
              <a:prstGeom prst="line">
                <a:avLst/>
              </a:prstGeom>
              <a:noFill/>
              <a:ln w="15875">
                <a:solidFill>
                  <a:srgbClr val="E20015"/>
                </a:solidFill>
                <a:round/>
                <a:headEnd/>
                <a:tailEnd/>
              </a:ln>
            </p:spPr>
          </p:cxnSp>
        </p:grpSp>
        <p:sp>
          <p:nvSpPr>
            <p:cNvPr id="272" name="Textplatzhalter 6"/>
            <p:cNvSpPr txBox="1">
              <a:spLocks/>
            </p:cNvSpPr>
            <p:nvPr/>
          </p:nvSpPr>
          <p:spPr bwMode="auto">
            <a:xfrm>
              <a:off x="518340" y="3748424"/>
              <a:ext cx="1980000" cy="1078448"/>
            </a:xfrm>
            <a:prstGeom prst="rect">
              <a:avLst/>
            </a:prstGeom>
            <a:solidFill>
              <a:schemeClr val="accent2">
                <a:lumMod val="20000"/>
                <a:lumOff val="80000"/>
              </a:schemeClr>
            </a:solidFill>
            <a:ln w="0">
              <a:noFill/>
              <a:miter lim="800000"/>
              <a:headEnd/>
              <a:tailEnd/>
            </a:ln>
            <a:effectLst/>
          </p:spPr>
          <p:txBody>
            <a:bodyPr vert="horz" wrap="square" lIns="72000" tIns="63500" rIns="0" bIns="0" numCol="1" anchor="t" anchorCtr="0" compatLnSpc="1">
              <a:prstTxWarp prst="textNoShape">
                <a:avLst/>
              </a:prstTxWarp>
            </a:bodyPr>
            <a:lstStyle>
              <a:lvl1pPr marL="304800" indent="-304800" algn="l" rtl="0" eaLnBrk="0" fontAlgn="base" hangingPunct="0">
                <a:lnSpc>
                  <a:spcPct val="111000"/>
                </a:lnSpc>
                <a:spcBef>
                  <a:spcPts val="0"/>
                </a:spcBef>
                <a:spcAft>
                  <a:spcPts val="0"/>
                </a:spcAft>
                <a:buClr>
                  <a:srgbClr val="425C8F"/>
                </a:buClr>
                <a:buSzPct val="65000"/>
                <a:buFont typeface="Wingdings"/>
                <a:buChar char="è"/>
                <a:defRPr sz="1800" b="0" i="0" u="none">
                  <a:solidFill>
                    <a:schemeClr val="tx1"/>
                  </a:solidFill>
                  <a:latin typeface="Bosch Office Sans"/>
                  <a:ea typeface="+mn-ea"/>
                  <a:cs typeface="+mn-cs"/>
                </a:defRPr>
              </a:lvl1pPr>
              <a:lvl2pPr marL="609600" indent="-190500" algn="l" rtl="0" eaLnBrk="0" fontAlgn="base" hangingPunct="0">
                <a:lnSpc>
                  <a:spcPct val="111000"/>
                </a:lnSpc>
                <a:spcBef>
                  <a:spcPts val="0"/>
                </a:spcBef>
                <a:spcAft>
                  <a:spcPts val="0"/>
                </a:spcAft>
                <a:buClr>
                  <a:srgbClr val="425C8F"/>
                </a:buClr>
                <a:buSzPct val="50000"/>
                <a:buFont typeface="Wingdings"/>
                <a:buChar char=""/>
                <a:defRPr sz="1800" b="0" i="0" u="none">
                  <a:solidFill>
                    <a:schemeClr val="tx1"/>
                  </a:solidFill>
                  <a:latin typeface="Bosch Office Sans"/>
                </a:defRPr>
              </a:lvl2pPr>
              <a:lvl3pPr marL="914400" indent="-190500" algn="l" rtl="0" eaLnBrk="0" fontAlgn="base" hangingPunct="0">
                <a:lnSpc>
                  <a:spcPct val="111000"/>
                </a:lnSpc>
                <a:spcBef>
                  <a:spcPts val="0"/>
                </a:spcBef>
                <a:spcAft>
                  <a:spcPts val="0"/>
                </a:spcAft>
                <a:buClr>
                  <a:srgbClr val="425C8F"/>
                </a:buClr>
                <a:buSzPct val="50000"/>
                <a:buFont typeface="Wingdings"/>
                <a:buChar char=""/>
                <a:defRPr sz="1800" b="0" i="0" u="none">
                  <a:solidFill>
                    <a:schemeClr val="tx1"/>
                  </a:solidFill>
                  <a:latin typeface="Bosch Office Sans"/>
                </a:defRPr>
              </a:lvl3pPr>
              <a:lvl4pPr marL="1219200" indent="-190500" algn="l" rtl="0" eaLnBrk="0" fontAlgn="base" hangingPunct="0">
                <a:lnSpc>
                  <a:spcPct val="111000"/>
                </a:lnSpc>
                <a:spcBef>
                  <a:spcPts val="0"/>
                </a:spcBef>
                <a:spcAft>
                  <a:spcPts val="0"/>
                </a:spcAft>
                <a:buClr>
                  <a:srgbClr val="425C8F"/>
                </a:buClr>
                <a:buSzPct val="50000"/>
                <a:buFont typeface="Wingdings"/>
                <a:buChar char=""/>
                <a:defRPr sz="1800" b="0" i="0" u="none">
                  <a:solidFill>
                    <a:schemeClr val="tx1"/>
                  </a:solidFill>
                  <a:latin typeface="Bosch Office Sans"/>
                </a:defRPr>
              </a:lvl4pPr>
              <a:lvl5pPr marL="1524000" indent="-190500" algn="l" rtl="0" eaLnBrk="0" fontAlgn="base" hangingPunct="0">
                <a:lnSpc>
                  <a:spcPct val="111000"/>
                </a:lnSpc>
                <a:spcBef>
                  <a:spcPts val="0"/>
                </a:spcBef>
                <a:spcAft>
                  <a:spcPts val="0"/>
                </a:spcAft>
                <a:buClr>
                  <a:srgbClr val="425C8F"/>
                </a:buClr>
                <a:buSzPct val="50000"/>
                <a:buFont typeface="Wingdings"/>
                <a:buChar char=""/>
                <a:defRPr sz="1800" b="0" i="0" u="none">
                  <a:solidFill>
                    <a:schemeClr val="tx1"/>
                  </a:solidFill>
                  <a:latin typeface="Bosch Office Sans"/>
                </a:defRPr>
              </a:lvl5pPr>
              <a:lvl6pPr marL="1981200" indent="-190500" algn="l" rtl="0" fontAlgn="base">
                <a:lnSpc>
                  <a:spcPct val="111000"/>
                </a:lnSpc>
                <a:spcBef>
                  <a:spcPct val="0"/>
                </a:spcBef>
                <a:spcAft>
                  <a:spcPct val="0"/>
                </a:spcAft>
                <a:buClr>
                  <a:srgbClr val="425C8F"/>
                </a:buClr>
                <a:buSzPct val="50000"/>
                <a:buFont typeface="Wingdings" pitchFamily="2" charset="2"/>
                <a:buChar char=""/>
                <a:defRPr>
                  <a:solidFill>
                    <a:schemeClr val="tx1"/>
                  </a:solidFill>
                  <a:latin typeface="+mn-lt"/>
                </a:defRPr>
              </a:lvl6pPr>
              <a:lvl7pPr marL="2438400" indent="-190500" algn="l" rtl="0" fontAlgn="base">
                <a:lnSpc>
                  <a:spcPct val="111000"/>
                </a:lnSpc>
                <a:spcBef>
                  <a:spcPct val="0"/>
                </a:spcBef>
                <a:spcAft>
                  <a:spcPct val="0"/>
                </a:spcAft>
                <a:buClr>
                  <a:srgbClr val="425C8F"/>
                </a:buClr>
                <a:buSzPct val="50000"/>
                <a:buFont typeface="Wingdings" pitchFamily="2" charset="2"/>
                <a:buChar char=""/>
                <a:defRPr>
                  <a:solidFill>
                    <a:schemeClr val="tx1"/>
                  </a:solidFill>
                  <a:latin typeface="+mn-lt"/>
                </a:defRPr>
              </a:lvl7pPr>
              <a:lvl8pPr marL="2895600" indent="-190500" algn="l" rtl="0" fontAlgn="base">
                <a:lnSpc>
                  <a:spcPct val="111000"/>
                </a:lnSpc>
                <a:spcBef>
                  <a:spcPct val="0"/>
                </a:spcBef>
                <a:spcAft>
                  <a:spcPct val="0"/>
                </a:spcAft>
                <a:buClr>
                  <a:srgbClr val="425C8F"/>
                </a:buClr>
                <a:buSzPct val="50000"/>
                <a:buFont typeface="Wingdings" pitchFamily="2" charset="2"/>
                <a:buChar char=""/>
                <a:defRPr>
                  <a:solidFill>
                    <a:schemeClr val="tx1"/>
                  </a:solidFill>
                  <a:latin typeface="+mn-lt"/>
                </a:defRPr>
              </a:lvl8pPr>
              <a:lvl9pPr marL="3352800" indent="-190500" algn="l" rtl="0" fontAlgn="base">
                <a:lnSpc>
                  <a:spcPct val="111000"/>
                </a:lnSpc>
                <a:spcBef>
                  <a:spcPct val="0"/>
                </a:spcBef>
                <a:spcAft>
                  <a:spcPct val="0"/>
                </a:spcAft>
                <a:buClr>
                  <a:srgbClr val="425C8F"/>
                </a:buClr>
                <a:buSzPct val="50000"/>
                <a:buFont typeface="Wingdings" pitchFamily="2" charset="2"/>
                <a:buChar char=""/>
                <a:defRPr>
                  <a:solidFill>
                    <a:schemeClr val="tx1"/>
                  </a:solidFill>
                  <a:latin typeface="+mn-lt"/>
                </a:defRPr>
              </a:lvl9pPr>
            </a:lstStyle>
            <a:p>
              <a:pPr marL="0" indent="0">
                <a:buFont typeface="Wingdings"/>
                <a:buNone/>
              </a:pPr>
              <a:r>
                <a:rPr lang="en-US" sz="1400" b="1" dirty="0" smtClean="0"/>
                <a:t>Motor (accelerating)</a:t>
              </a:r>
            </a:p>
            <a:p>
              <a:pPr marL="174625" indent="-174625"/>
              <a:r>
                <a:rPr lang="en-US" sz="1400" dirty="0" smtClean="0"/>
                <a:t>energy flow: </a:t>
              </a:r>
              <a:br>
                <a:rPr lang="en-US" sz="1400" dirty="0" smtClean="0"/>
              </a:br>
              <a:r>
                <a:rPr lang="en-US" sz="1400" dirty="0" smtClean="0"/>
                <a:t>Battery </a:t>
              </a:r>
              <a:r>
                <a:rPr lang="en-US" sz="1400" dirty="0" smtClean="0">
                  <a:sym typeface="Wingdings" pitchFamily="2" charset="2"/>
                </a:rPr>
                <a:t></a:t>
              </a:r>
              <a:r>
                <a:rPr lang="en-US" sz="1400" dirty="0" smtClean="0"/>
                <a:t> </a:t>
              </a:r>
              <a:br>
                <a:rPr lang="en-US" sz="1400" dirty="0" smtClean="0"/>
              </a:br>
              <a:r>
                <a:rPr lang="en-US" sz="1400" noProof="1" smtClean="0">
                  <a:solidFill>
                    <a:srgbClr val="000000"/>
                  </a:solidFill>
                </a:rPr>
                <a:t>electric </a:t>
              </a:r>
              <a:r>
                <a:rPr lang="en-US" sz="1400" dirty="0" smtClean="0"/>
                <a:t>Machine</a:t>
              </a:r>
              <a:endParaRPr lang="en-US" sz="1400" dirty="0"/>
            </a:p>
          </p:txBody>
        </p:sp>
        <p:sp>
          <p:nvSpPr>
            <p:cNvPr id="273" name="Textplatzhalter 6_"/>
            <p:cNvSpPr txBox="1">
              <a:spLocks/>
            </p:cNvSpPr>
            <p:nvPr/>
          </p:nvSpPr>
          <p:spPr bwMode="auto">
            <a:xfrm>
              <a:off x="525472" y="1523066"/>
              <a:ext cx="1980000" cy="1069302"/>
            </a:xfrm>
            <a:prstGeom prst="rect">
              <a:avLst/>
            </a:prstGeom>
            <a:solidFill>
              <a:schemeClr val="accent2">
                <a:lumMod val="20000"/>
                <a:lumOff val="80000"/>
              </a:schemeClr>
            </a:solidFill>
            <a:ln w="0">
              <a:noFill/>
              <a:miter lim="800000"/>
              <a:headEnd/>
              <a:tailEnd/>
            </a:ln>
            <a:effectLst/>
          </p:spPr>
          <p:txBody>
            <a:bodyPr vert="horz" wrap="square" lIns="72000" tIns="63500" rIns="0" bIns="0" numCol="1" anchor="t" anchorCtr="0" compatLnSpc="1">
              <a:prstTxWarp prst="textNoShape">
                <a:avLst/>
              </a:prstTxWarp>
            </a:bodyPr>
            <a:lstStyle>
              <a:lvl1pPr marL="304800" indent="-304800" algn="l" rtl="0" eaLnBrk="0" fontAlgn="base" hangingPunct="0">
                <a:lnSpc>
                  <a:spcPct val="111000"/>
                </a:lnSpc>
                <a:spcBef>
                  <a:spcPts val="0"/>
                </a:spcBef>
                <a:spcAft>
                  <a:spcPts val="0"/>
                </a:spcAft>
                <a:buClr>
                  <a:srgbClr val="425C8F"/>
                </a:buClr>
                <a:buSzPct val="65000"/>
                <a:buFont typeface="Wingdings"/>
                <a:buChar char="è"/>
                <a:defRPr sz="1800" b="0" i="0" u="none">
                  <a:solidFill>
                    <a:schemeClr val="tx1"/>
                  </a:solidFill>
                  <a:latin typeface="Bosch Office Sans"/>
                  <a:ea typeface="+mn-ea"/>
                  <a:cs typeface="+mn-cs"/>
                </a:defRPr>
              </a:lvl1pPr>
              <a:lvl2pPr marL="609600" indent="-190500" algn="l" rtl="0" eaLnBrk="0" fontAlgn="base" hangingPunct="0">
                <a:lnSpc>
                  <a:spcPct val="111000"/>
                </a:lnSpc>
                <a:spcBef>
                  <a:spcPts val="0"/>
                </a:spcBef>
                <a:spcAft>
                  <a:spcPts val="0"/>
                </a:spcAft>
                <a:buClr>
                  <a:srgbClr val="425C8F"/>
                </a:buClr>
                <a:buSzPct val="50000"/>
                <a:buFont typeface="Wingdings"/>
                <a:buChar char=""/>
                <a:defRPr sz="1800" b="0" i="0" u="none">
                  <a:solidFill>
                    <a:schemeClr val="tx1"/>
                  </a:solidFill>
                  <a:latin typeface="Bosch Office Sans"/>
                </a:defRPr>
              </a:lvl2pPr>
              <a:lvl3pPr marL="914400" indent="-190500" algn="l" rtl="0" eaLnBrk="0" fontAlgn="base" hangingPunct="0">
                <a:lnSpc>
                  <a:spcPct val="111000"/>
                </a:lnSpc>
                <a:spcBef>
                  <a:spcPts val="0"/>
                </a:spcBef>
                <a:spcAft>
                  <a:spcPts val="0"/>
                </a:spcAft>
                <a:buClr>
                  <a:srgbClr val="425C8F"/>
                </a:buClr>
                <a:buSzPct val="50000"/>
                <a:buFont typeface="Wingdings"/>
                <a:buChar char=""/>
                <a:defRPr sz="1800" b="0" i="0" u="none">
                  <a:solidFill>
                    <a:schemeClr val="tx1"/>
                  </a:solidFill>
                  <a:latin typeface="Bosch Office Sans"/>
                </a:defRPr>
              </a:lvl3pPr>
              <a:lvl4pPr marL="1219200" indent="-190500" algn="l" rtl="0" eaLnBrk="0" fontAlgn="base" hangingPunct="0">
                <a:lnSpc>
                  <a:spcPct val="111000"/>
                </a:lnSpc>
                <a:spcBef>
                  <a:spcPts val="0"/>
                </a:spcBef>
                <a:spcAft>
                  <a:spcPts val="0"/>
                </a:spcAft>
                <a:buClr>
                  <a:srgbClr val="425C8F"/>
                </a:buClr>
                <a:buSzPct val="50000"/>
                <a:buFont typeface="Wingdings"/>
                <a:buChar char=""/>
                <a:defRPr sz="1800" b="0" i="0" u="none">
                  <a:solidFill>
                    <a:schemeClr val="tx1"/>
                  </a:solidFill>
                  <a:latin typeface="Bosch Office Sans"/>
                </a:defRPr>
              </a:lvl4pPr>
              <a:lvl5pPr marL="1524000" indent="-190500" algn="l" rtl="0" eaLnBrk="0" fontAlgn="base" hangingPunct="0">
                <a:lnSpc>
                  <a:spcPct val="111000"/>
                </a:lnSpc>
                <a:spcBef>
                  <a:spcPts val="0"/>
                </a:spcBef>
                <a:spcAft>
                  <a:spcPts val="0"/>
                </a:spcAft>
                <a:buClr>
                  <a:srgbClr val="425C8F"/>
                </a:buClr>
                <a:buSzPct val="50000"/>
                <a:buFont typeface="Wingdings"/>
                <a:buChar char=""/>
                <a:defRPr sz="1800" b="0" i="0" u="none">
                  <a:solidFill>
                    <a:schemeClr val="tx1"/>
                  </a:solidFill>
                  <a:latin typeface="Bosch Office Sans"/>
                </a:defRPr>
              </a:lvl5pPr>
              <a:lvl6pPr marL="1981200" indent="-190500" algn="l" rtl="0" fontAlgn="base">
                <a:lnSpc>
                  <a:spcPct val="111000"/>
                </a:lnSpc>
                <a:spcBef>
                  <a:spcPct val="0"/>
                </a:spcBef>
                <a:spcAft>
                  <a:spcPct val="0"/>
                </a:spcAft>
                <a:buClr>
                  <a:srgbClr val="425C8F"/>
                </a:buClr>
                <a:buSzPct val="50000"/>
                <a:buFont typeface="Wingdings" pitchFamily="2" charset="2"/>
                <a:buChar char=""/>
                <a:defRPr>
                  <a:solidFill>
                    <a:schemeClr val="tx1"/>
                  </a:solidFill>
                  <a:latin typeface="+mn-lt"/>
                </a:defRPr>
              </a:lvl6pPr>
              <a:lvl7pPr marL="2438400" indent="-190500" algn="l" rtl="0" fontAlgn="base">
                <a:lnSpc>
                  <a:spcPct val="111000"/>
                </a:lnSpc>
                <a:spcBef>
                  <a:spcPct val="0"/>
                </a:spcBef>
                <a:spcAft>
                  <a:spcPct val="0"/>
                </a:spcAft>
                <a:buClr>
                  <a:srgbClr val="425C8F"/>
                </a:buClr>
                <a:buSzPct val="50000"/>
                <a:buFont typeface="Wingdings" pitchFamily="2" charset="2"/>
                <a:buChar char=""/>
                <a:defRPr>
                  <a:solidFill>
                    <a:schemeClr val="tx1"/>
                  </a:solidFill>
                  <a:latin typeface="+mn-lt"/>
                </a:defRPr>
              </a:lvl7pPr>
              <a:lvl8pPr marL="2895600" indent="-190500" algn="l" rtl="0" fontAlgn="base">
                <a:lnSpc>
                  <a:spcPct val="111000"/>
                </a:lnSpc>
                <a:spcBef>
                  <a:spcPct val="0"/>
                </a:spcBef>
                <a:spcAft>
                  <a:spcPct val="0"/>
                </a:spcAft>
                <a:buClr>
                  <a:srgbClr val="425C8F"/>
                </a:buClr>
                <a:buSzPct val="50000"/>
                <a:buFont typeface="Wingdings" pitchFamily="2" charset="2"/>
                <a:buChar char=""/>
                <a:defRPr>
                  <a:solidFill>
                    <a:schemeClr val="tx1"/>
                  </a:solidFill>
                  <a:latin typeface="+mn-lt"/>
                </a:defRPr>
              </a:lvl8pPr>
              <a:lvl9pPr marL="3352800" indent="-190500" algn="l" rtl="0" fontAlgn="base">
                <a:lnSpc>
                  <a:spcPct val="111000"/>
                </a:lnSpc>
                <a:spcBef>
                  <a:spcPct val="0"/>
                </a:spcBef>
                <a:spcAft>
                  <a:spcPct val="0"/>
                </a:spcAft>
                <a:buClr>
                  <a:srgbClr val="425C8F"/>
                </a:buClr>
                <a:buSzPct val="50000"/>
                <a:buFont typeface="Wingdings" pitchFamily="2" charset="2"/>
                <a:buChar char=""/>
                <a:defRPr>
                  <a:solidFill>
                    <a:schemeClr val="tx1"/>
                  </a:solidFill>
                  <a:latin typeface="+mn-lt"/>
                </a:defRPr>
              </a:lvl9pPr>
            </a:lstStyle>
            <a:p>
              <a:pPr marL="0" indent="0">
                <a:buNone/>
              </a:pPr>
              <a:r>
                <a:rPr lang="en-US" sz="1400" b="1" dirty="0" smtClean="0">
                  <a:solidFill>
                    <a:srgbClr val="000000"/>
                  </a:solidFill>
                </a:rPr>
                <a:t>Generator (braking)</a:t>
              </a:r>
            </a:p>
            <a:p>
              <a:pPr marL="174625" indent="-174625"/>
              <a:r>
                <a:rPr lang="en-US" sz="1400" dirty="0" smtClean="0">
                  <a:solidFill>
                    <a:srgbClr val="000000"/>
                  </a:solidFill>
                </a:rPr>
                <a:t>energy flow: </a:t>
              </a:r>
              <a:br>
                <a:rPr lang="en-US" sz="1400" dirty="0" smtClean="0">
                  <a:solidFill>
                    <a:srgbClr val="000000"/>
                  </a:solidFill>
                </a:rPr>
              </a:br>
              <a:r>
                <a:rPr lang="en-US" sz="1400" noProof="1" smtClean="0"/>
                <a:t>electric </a:t>
              </a:r>
              <a:r>
                <a:rPr lang="en-US" sz="1400" dirty="0" smtClean="0">
                  <a:solidFill>
                    <a:srgbClr val="000000"/>
                  </a:solidFill>
                </a:rPr>
                <a:t>Machine </a:t>
              </a:r>
              <a:r>
                <a:rPr lang="en-US" sz="1400" dirty="0" smtClean="0">
                  <a:solidFill>
                    <a:srgbClr val="000000"/>
                  </a:solidFill>
                  <a:sym typeface="Wingdings" pitchFamily="2" charset="2"/>
                </a:rPr>
                <a:t> Battery</a:t>
              </a:r>
              <a:endParaRPr lang="en-US" sz="1400" dirty="0">
                <a:solidFill>
                  <a:srgbClr val="000000"/>
                </a:solidFill>
              </a:endParaRPr>
            </a:p>
          </p:txBody>
        </p:sp>
        <p:sp>
          <p:nvSpPr>
            <p:cNvPr id="274" name="Rectangle 10_"/>
            <p:cNvSpPr>
              <a:spLocks noChangeArrowheads="1"/>
            </p:cNvSpPr>
            <p:nvPr>
              <p:custDataLst>
                <p:tags r:id="rId9"/>
              </p:custDataLst>
            </p:nvPr>
          </p:nvSpPr>
          <p:spPr bwMode="auto">
            <a:xfrm>
              <a:off x="2765331" y="3175297"/>
              <a:ext cx="1656184" cy="1656183"/>
            </a:xfrm>
            <a:prstGeom prst="rect">
              <a:avLst/>
            </a:prstGeom>
            <a:solidFill>
              <a:srgbClr val="A9D680"/>
            </a:solidFill>
            <a:ln w="9525">
              <a:noFill/>
              <a:miter lim="800000"/>
              <a:headEnd/>
              <a:tailEnd/>
            </a:ln>
          </p:spPr>
          <p:txBody>
            <a:bodyPr wrap="none" anchor="ctr"/>
            <a:lstStyle/>
            <a:p>
              <a:pPr algn="ctr"/>
              <a:endParaRPr lang="en-US" dirty="0"/>
            </a:p>
          </p:txBody>
        </p:sp>
        <p:sp>
          <p:nvSpPr>
            <p:cNvPr id="275" name="Rectangle 34_"/>
            <p:cNvSpPr>
              <a:spLocks noChangeArrowheads="1"/>
            </p:cNvSpPr>
            <p:nvPr>
              <p:custDataLst>
                <p:tags r:id="rId10"/>
              </p:custDataLst>
            </p:nvPr>
          </p:nvSpPr>
          <p:spPr bwMode="auto">
            <a:xfrm>
              <a:off x="2765331" y="1517131"/>
              <a:ext cx="1656184" cy="1656184"/>
            </a:xfrm>
            <a:prstGeom prst="rect">
              <a:avLst/>
            </a:prstGeom>
            <a:solidFill>
              <a:srgbClr val="DC8C82"/>
            </a:solidFill>
            <a:ln w="9525">
              <a:noFill/>
              <a:miter lim="800000"/>
              <a:headEnd/>
              <a:tailEnd/>
            </a:ln>
          </p:spPr>
          <p:txBody>
            <a:bodyPr wrap="none" anchor="ctr"/>
            <a:lstStyle/>
            <a:p>
              <a:pPr algn="ctr"/>
              <a:endParaRPr lang="en-US" dirty="0"/>
            </a:p>
          </p:txBody>
        </p:sp>
        <p:sp>
          <p:nvSpPr>
            <p:cNvPr id="276" name="Line 12"/>
            <p:cNvSpPr>
              <a:spLocks noChangeShapeType="1"/>
            </p:cNvSpPr>
            <p:nvPr>
              <p:custDataLst>
                <p:tags r:id="rId11"/>
              </p:custDataLst>
            </p:nvPr>
          </p:nvSpPr>
          <p:spPr bwMode="auto">
            <a:xfrm rot="5400000" flipV="1">
              <a:off x="4422473" y="1385197"/>
              <a:ext cx="0" cy="3579281"/>
            </a:xfrm>
            <a:prstGeom prst="line">
              <a:avLst/>
            </a:prstGeom>
            <a:noFill/>
            <a:ln w="12700">
              <a:solidFill>
                <a:schemeClr val="tx1"/>
              </a:solidFill>
              <a:round/>
              <a:headEnd type="triangle"/>
              <a:tailEnd type="triangle" w="med" len="med"/>
            </a:ln>
          </p:spPr>
          <p:txBody>
            <a:bodyPr/>
            <a:lstStyle/>
            <a:p>
              <a:endParaRPr lang="en-US" dirty="0"/>
            </a:p>
          </p:txBody>
        </p:sp>
        <p:sp>
          <p:nvSpPr>
            <p:cNvPr id="277" name="Line 11"/>
            <p:cNvSpPr>
              <a:spLocks noChangeShapeType="1"/>
            </p:cNvSpPr>
            <p:nvPr>
              <p:custDataLst>
                <p:tags r:id="rId12"/>
              </p:custDataLst>
            </p:nvPr>
          </p:nvSpPr>
          <p:spPr bwMode="auto">
            <a:xfrm flipV="1">
              <a:off x="4420662" y="1408076"/>
              <a:ext cx="0" cy="3563998"/>
            </a:xfrm>
            <a:prstGeom prst="line">
              <a:avLst/>
            </a:prstGeom>
            <a:noFill/>
            <a:ln w="12700">
              <a:solidFill>
                <a:schemeClr val="tx1"/>
              </a:solidFill>
              <a:round/>
              <a:headEnd type="triangle" w="med" len="med"/>
              <a:tailEnd type="triangle" w="med" len="med"/>
            </a:ln>
          </p:spPr>
          <p:txBody>
            <a:bodyPr/>
            <a:lstStyle/>
            <a:p>
              <a:endParaRPr lang="en-US" dirty="0"/>
            </a:p>
          </p:txBody>
        </p:sp>
        <p:grpSp>
          <p:nvGrpSpPr>
            <p:cNvPr id="278" name="Gruppieren 264__"/>
            <p:cNvGrpSpPr>
              <a:grpSpLocks/>
            </p:cNvGrpSpPr>
            <p:nvPr/>
          </p:nvGrpSpPr>
          <p:grpSpPr bwMode="auto">
            <a:xfrm flipH="1">
              <a:off x="3196765" y="2014275"/>
              <a:ext cx="1217613" cy="1162050"/>
              <a:chOff x="4267200" y="1924050"/>
              <a:chExt cx="1217786" cy="1162050"/>
            </a:xfrm>
          </p:grpSpPr>
          <p:cxnSp>
            <p:nvCxnSpPr>
              <p:cNvPr id="279" name="Gerade Verbindung 281"/>
              <p:cNvCxnSpPr>
                <a:cxnSpLocks noChangeShapeType="1"/>
              </p:cNvCxnSpPr>
              <p:nvPr>
                <p:custDataLst>
                  <p:tags r:id="rId23"/>
                </p:custDataLst>
              </p:nvPr>
            </p:nvCxnSpPr>
            <p:spPr bwMode="auto">
              <a:xfrm flipV="1">
                <a:off x="4267200" y="1927424"/>
                <a:ext cx="316706" cy="199"/>
              </a:xfrm>
              <a:prstGeom prst="line">
                <a:avLst/>
              </a:prstGeom>
              <a:noFill/>
              <a:ln w="15875">
                <a:solidFill>
                  <a:srgbClr val="E20015"/>
                </a:solidFill>
                <a:round/>
                <a:headEnd/>
                <a:tailEnd/>
              </a:ln>
            </p:spPr>
          </p:cxnSp>
          <p:sp>
            <p:nvSpPr>
              <p:cNvPr id="280" name="Freihandform 282"/>
              <p:cNvSpPr>
                <a:spLocks/>
              </p:cNvSpPr>
              <p:nvPr>
                <p:custDataLst>
                  <p:tags r:id="rId24"/>
                </p:custDataLst>
              </p:nvPr>
            </p:nvSpPr>
            <p:spPr bwMode="auto">
              <a:xfrm>
                <a:off x="4584700" y="1924050"/>
                <a:ext cx="895350" cy="914400"/>
              </a:xfrm>
              <a:custGeom>
                <a:avLst/>
                <a:gdLst>
                  <a:gd name="T0" fmla="*/ 0 w 895350"/>
                  <a:gd name="T1" fmla="*/ 0 h 914400"/>
                  <a:gd name="T2" fmla="*/ 82550 w 895350"/>
                  <a:gd name="T3" fmla="*/ 266700 h 914400"/>
                  <a:gd name="T4" fmla="*/ 196850 w 895350"/>
                  <a:gd name="T5" fmla="*/ 476250 h 914400"/>
                  <a:gd name="T6" fmla="*/ 311150 w 895350"/>
                  <a:gd name="T7" fmla="*/ 628650 h 914400"/>
                  <a:gd name="T8" fmla="*/ 527050 w 895350"/>
                  <a:gd name="T9" fmla="*/ 781050 h 914400"/>
                  <a:gd name="T10" fmla="*/ 711200 w 895350"/>
                  <a:gd name="T11" fmla="*/ 869950 h 914400"/>
                  <a:gd name="T12" fmla="*/ 895350 w 895350"/>
                  <a:gd name="T13" fmla="*/ 914400 h 914400"/>
                  <a:gd name="T14" fmla="*/ 0 60000 65536"/>
                  <a:gd name="T15" fmla="*/ 0 60000 65536"/>
                  <a:gd name="T16" fmla="*/ 0 60000 65536"/>
                  <a:gd name="T17" fmla="*/ 0 60000 65536"/>
                  <a:gd name="T18" fmla="*/ 0 60000 65536"/>
                  <a:gd name="T19" fmla="*/ 0 60000 65536"/>
                  <a:gd name="T20" fmla="*/ 0 60000 65536"/>
                  <a:gd name="T21" fmla="*/ 0 w 895350"/>
                  <a:gd name="T22" fmla="*/ 0 h 914400"/>
                  <a:gd name="T23" fmla="*/ 895350 w 895350"/>
                  <a:gd name="T24" fmla="*/ 914400 h 914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350" h="914400">
                    <a:moveTo>
                      <a:pt x="0" y="0"/>
                    </a:moveTo>
                    <a:cubicBezTo>
                      <a:pt x="24871" y="93662"/>
                      <a:pt x="49742" y="187325"/>
                      <a:pt x="82550" y="266700"/>
                    </a:cubicBezTo>
                    <a:cubicBezTo>
                      <a:pt x="115358" y="346075"/>
                      <a:pt x="158750" y="415925"/>
                      <a:pt x="196850" y="476250"/>
                    </a:cubicBezTo>
                    <a:cubicBezTo>
                      <a:pt x="234950" y="536575"/>
                      <a:pt x="256117" y="577850"/>
                      <a:pt x="311150" y="628650"/>
                    </a:cubicBezTo>
                    <a:cubicBezTo>
                      <a:pt x="366183" y="679450"/>
                      <a:pt x="460375" y="740833"/>
                      <a:pt x="527050" y="781050"/>
                    </a:cubicBezTo>
                    <a:cubicBezTo>
                      <a:pt x="593725" y="821267"/>
                      <a:pt x="649817" y="847725"/>
                      <a:pt x="711200" y="869950"/>
                    </a:cubicBezTo>
                    <a:cubicBezTo>
                      <a:pt x="772583" y="892175"/>
                      <a:pt x="833966" y="903287"/>
                      <a:pt x="895350" y="914400"/>
                    </a:cubicBezTo>
                  </a:path>
                </a:pathLst>
              </a:custGeom>
              <a:noFill/>
              <a:ln w="15875">
                <a:solidFill>
                  <a:srgbClr val="E20015"/>
                </a:solidFill>
                <a:round/>
                <a:headEnd/>
                <a:tailEnd/>
              </a:ln>
            </p:spPr>
            <p:txBody>
              <a:bodyPr/>
              <a:lstStyle/>
              <a:p>
                <a:endParaRPr lang="en-US" dirty="0"/>
              </a:p>
            </p:txBody>
          </p:sp>
          <p:cxnSp>
            <p:nvCxnSpPr>
              <p:cNvPr id="281" name="Gerade Verbindung 283"/>
              <p:cNvCxnSpPr>
                <a:cxnSpLocks noChangeShapeType="1"/>
              </p:cNvCxnSpPr>
              <p:nvPr>
                <p:custDataLst>
                  <p:tags r:id="rId25"/>
                </p:custDataLst>
              </p:nvPr>
            </p:nvCxnSpPr>
            <p:spPr bwMode="auto">
              <a:xfrm>
                <a:off x="5484986" y="2833688"/>
                <a:ext cx="0" cy="252412"/>
              </a:xfrm>
              <a:prstGeom prst="line">
                <a:avLst/>
              </a:prstGeom>
              <a:noFill/>
              <a:ln w="15875">
                <a:solidFill>
                  <a:srgbClr val="E20015"/>
                </a:solidFill>
                <a:round/>
                <a:headEnd/>
                <a:tailEnd/>
              </a:ln>
            </p:spPr>
          </p:cxnSp>
        </p:grpSp>
        <p:grpSp>
          <p:nvGrpSpPr>
            <p:cNvPr id="282" name="Gruppieren 256_"/>
            <p:cNvGrpSpPr>
              <a:grpSpLocks/>
            </p:cNvGrpSpPr>
            <p:nvPr/>
          </p:nvGrpSpPr>
          <p:grpSpPr bwMode="auto">
            <a:xfrm rot="10800000">
              <a:off x="3194043" y="3178188"/>
              <a:ext cx="1217612" cy="1162050"/>
              <a:chOff x="4267200" y="1924050"/>
              <a:chExt cx="1217786" cy="1162050"/>
            </a:xfrm>
          </p:grpSpPr>
          <p:cxnSp>
            <p:nvCxnSpPr>
              <p:cNvPr id="283" name="Gerade Verbindung 275"/>
              <p:cNvCxnSpPr>
                <a:cxnSpLocks noChangeShapeType="1"/>
              </p:cNvCxnSpPr>
              <p:nvPr>
                <p:custDataLst>
                  <p:tags r:id="rId20"/>
                </p:custDataLst>
              </p:nvPr>
            </p:nvCxnSpPr>
            <p:spPr bwMode="auto">
              <a:xfrm flipV="1">
                <a:off x="4267200" y="1927424"/>
                <a:ext cx="316706" cy="199"/>
              </a:xfrm>
              <a:prstGeom prst="line">
                <a:avLst/>
              </a:prstGeom>
              <a:noFill/>
              <a:ln w="15875">
                <a:solidFill>
                  <a:srgbClr val="008000"/>
                </a:solidFill>
                <a:round/>
                <a:headEnd/>
                <a:tailEnd/>
              </a:ln>
            </p:spPr>
          </p:cxnSp>
          <p:sp>
            <p:nvSpPr>
              <p:cNvPr id="284" name="Freihandform 276"/>
              <p:cNvSpPr>
                <a:spLocks/>
              </p:cNvSpPr>
              <p:nvPr>
                <p:custDataLst>
                  <p:tags r:id="rId21"/>
                </p:custDataLst>
              </p:nvPr>
            </p:nvSpPr>
            <p:spPr bwMode="auto">
              <a:xfrm>
                <a:off x="4584700" y="1924050"/>
                <a:ext cx="895350" cy="914400"/>
              </a:xfrm>
              <a:custGeom>
                <a:avLst/>
                <a:gdLst>
                  <a:gd name="T0" fmla="*/ 0 w 895350"/>
                  <a:gd name="T1" fmla="*/ 0 h 914400"/>
                  <a:gd name="T2" fmla="*/ 82550 w 895350"/>
                  <a:gd name="T3" fmla="*/ 266700 h 914400"/>
                  <a:gd name="T4" fmla="*/ 196850 w 895350"/>
                  <a:gd name="T5" fmla="*/ 476250 h 914400"/>
                  <a:gd name="T6" fmla="*/ 311150 w 895350"/>
                  <a:gd name="T7" fmla="*/ 628650 h 914400"/>
                  <a:gd name="T8" fmla="*/ 527050 w 895350"/>
                  <a:gd name="T9" fmla="*/ 781050 h 914400"/>
                  <a:gd name="T10" fmla="*/ 711200 w 895350"/>
                  <a:gd name="T11" fmla="*/ 869950 h 914400"/>
                  <a:gd name="T12" fmla="*/ 895350 w 895350"/>
                  <a:gd name="T13" fmla="*/ 914400 h 914400"/>
                  <a:gd name="T14" fmla="*/ 0 60000 65536"/>
                  <a:gd name="T15" fmla="*/ 0 60000 65536"/>
                  <a:gd name="T16" fmla="*/ 0 60000 65536"/>
                  <a:gd name="T17" fmla="*/ 0 60000 65536"/>
                  <a:gd name="T18" fmla="*/ 0 60000 65536"/>
                  <a:gd name="T19" fmla="*/ 0 60000 65536"/>
                  <a:gd name="T20" fmla="*/ 0 60000 65536"/>
                  <a:gd name="T21" fmla="*/ 0 w 895350"/>
                  <a:gd name="T22" fmla="*/ 0 h 914400"/>
                  <a:gd name="T23" fmla="*/ 895350 w 895350"/>
                  <a:gd name="T24" fmla="*/ 914400 h 914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95350" h="914400">
                    <a:moveTo>
                      <a:pt x="0" y="0"/>
                    </a:moveTo>
                    <a:cubicBezTo>
                      <a:pt x="24871" y="93662"/>
                      <a:pt x="49742" y="187325"/>
                      <a:pt x="82550" y="266700"/>
                    </a:cubicBezTo>
                    <a:cubicBezTo>
                      <a:pt x="115358" y="346075"/>
                      <a:pt x="158750" y="415925"/>
                      <a:pt x="196850" y="476250"/>
                    </a:cubicBezTo>
                    <a:cubicBezTo>
                      <a:pt x="234950" y="536575"/>
                      <a:pt x="256117" y="577850"/>
                      <a:pt x="311150" y="628650"/>
                    </a:cubicBezTo>
                    <a:cubicBezTo>
                      <a:pt x="366183" y="679450"/>
                      <a:pt x="460375" y="740833"/>
                      <a:pt x="527050" y="781050"/>
                    </a:cubicBezTo>
                    <a:cubicBezTo>
                      <a:pt x="593725" y="821267"/>
                      <a:pt x="649817" y="847725"/>
                      <a:pt x="711200" y="869950"/>
                    </a:cubicBezTo>
                    <a:cubicBezTo>
                      <a:pt x="772583" y="892175"/>
                      <a:pt x="833966" y="903287"/>
                      <a:pt x="895350" y="914400"/>
                    </a:cubicBezTo>
                  </a:path>
                </a:pathLst>
              </a:custGeom>
              <a:noFill/>
              <a:ln w="15875">
                <a:solidFill>
                  <a:srgbClr val="008000"/>
                </a:solidFill>
                <a:round/>
                <a:headEnd/>
                <a:tailEnd/>
              </a:ln>
            </p:spPr>
            <p:txBody>
              <a:bodyPr/>
              <a:lstStyle/>
              <a:p>
                <a:endParaRPr lang="en-US" dirty="0"/>
              </a:p>
            </p:txBody>
          </p:sp>
          <p:cxnSp>
            <p:nvCxnSpPr>
              <p:cNvPr id="285" name="Gerade Verbindung 277"/>
              <p:cNvCxnSpPr>
                <a:cxnSpLocks noChangeShapeType="1"/>
              </p:cNvCxnSpPr>
              <p:nvPr>
                <p:custDataLst>
                  <p:tags r:id="rId22"/>
                </p:custDataLst>
              </p:nvPr>
            </p:nvCxnSpPr>
            <p:spPr bwMode="auto">
              <a:xfrm>
                <a:off x="5484986" y="2833688"/>
                <a:ext cx="0" cy="252412"/>
              </a:xfrm>
              <a:prstGeom prst="line">
                <a:avLst/>
              </a:prstGeom>
              <a:noFill/>
              <a:ln w="15875">
                <a:solidFill>
                  <a:srgbClr val="008000"/>
                </a:solidFill>
                <a:round/>
                <a:headEnd/>
                <a:tailEnd/>
              </a:ln>
            </p:spPr>
          </p:cxnSp>
        </p:grpSp>
        <p:grpSp>
          <p:nvGrpSpPr>
            <p:cNvPr id="286" name="Gruppieren 79"/>
            <p:cNvGrpSpPr/>
            <p:nvPr/>
          </p:nvGrpSpPr>
          <p:grpSpPr>
            <a:xfrm flipH="1">
              <a:off x="3409892" y="4029640"/>
              <a:ext cx="996875" cy="288032"/>
              <a:chOff x="4471989" y="2590800"/>
              <a:chExt cx="834608" cy="288032"/>
            </a:xfrm>
          </p:grpSpPr>
          <p:sp>
            <p:nvSpPr>
              <p:cNvPr id="287" name="Freihandform 286"/>
              <p:cNvSpPr/>
              <p:nvPr>
                <p:custDataLst>
                  <p:tags r:id="rId18"/>
                </p:custDataLst>
              </p:nvPr>
            </p:nvSpPr>
            <p:spPr bwMode="auto">
              <a:xfrm flipV="1">
                <a:off x="4471989" y="2609156"/>
                <a:ext cx="292100" cy="269676"/>
              </a:xfrm>
              <a:custGeom>
                <a:avLst/>
                <a:gdLst>
                  <a:gd name="connsiteX0" fmla="*/ 0 w 309562"/>
                  <a:gd name="connsiteY0" fmla="*/ 441325 h 441325"/>
                  <a:gd name="connsiteX1" fmla="*/ 42862 w 309562"/>
                  <a:gd name="connsiteY1" fmla="*/ 350838 h 441325"/>
                  <a:gd name="connsiteX2" fmla="*/ 95250 w 309562"/>
                  <a:gd name="connsiteY2" fmla="*/ 188913 h 441325"/>
                  <a:gd name="connsiteX3" fmla="*/ 147637 w 309562"/>
                  <a:gd name="connsiteY3" fmla="*/ 50800 h 441325"/>
                  <a:gd name="connsiteX4" fmla="*/ 195262 w 309562"/>
                  <a:gd name="connsiteY4" fmla="*/ 3175 h 441325"/>
                  <a:gd name="connsiteX5" fmla="*/ 247650 w 309562"/>
                  <a:gd name="connsiteY5" fmla="*/ 69850 h 441325"/>
                  <a:gd name="connsiteX6" fmla="*/ 285750 w 309562"/>
                  <a:gd name="connsiteY6" fmla="*/ 231775 h 441325"/>
                  <a:gd name="connsiteX7" fmla="*/ 309562 w 309562"/>
                  <a:gd name="connsiteY7" fmla="*/ 384175 h 44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562" h="441325">
                    <a:moveTo>
                      <a:pt x="0" y="441325"/>
                    </a:moveTo>
                    <a:cubicBezTo>
                      <a:pt x="13493" y="417116"/>
                      <a:pt x="26987" y="392907"/>
                      <a:pt x="42862" y="350838"/>
                    </a:cubicBezTo>
                    <a:cubicBezTo>
                      <a:pt x="58737" y="308769"/>
                      <a:pt x="77788" y="238919"/>
                      <a:pt x="95250" y="188913"/>
                    </a:cubicBezTo>
                    <a:cubicBezTo>
                      <a:pt x="112712" y="138907"/>
                      <a:pt x="130968" y="81756"/>
                      <a:pt x="147637" y="50800"/>
                    </a:cubicBezTo>
                    <a:cubicBezTo>
                      <a:pt x="164306" y="19844"/>
                      <a:pt x="178593" y="0"/>
                      <a:pt x="195262" y="3175"/>
                    </a:cubicBezTo>
                    <a:cubicBezTo>
                      <a:pt x="211931" y="6350"/>
                      <a:pt x="232569" y="31750"/>
                      <a:pt x="247650" y="69850"/>
                    </a:cubicBezTo>
                    <a:cubicBezTo>
                      <a:pt x="262731" y="107950"/>
                      <a:pt x="275431" y="179388"/>
                      <a:pt x="285750" y="231775"/>
                    </a:cubicBezTo>
                    <a:cubicBezTo>
                      <a:pt x="296069" y="284162"/>
                      <a:pt x="302815" y="334168"/>
                      <a:pt x="309562" y="384175"/>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88" name="Textfeld 287"/>
              <p:cNvSpPr txBox="1"/>
              <p:nvPr>
                <p:custDataLst>
                  <p:tags r:id="rId19"/>
                </p:custDataLst>
              </p:nvPr>
            </p:nvSpPr>
            <p:spPr bwMode="auto">
              <a:xfrm>
                <a:off x="4898939" y="2590800"/>
                <a:ext cx="407658" cy="196197"/>
              </a:xfrm>
              <a:prstGeom prst="rect">
                <a:avLst/>
              </a:prstGeom>
              <a:noFill/>
            </p:spPr>
            <p:txBody>
              <a:bodyPr wrap="none">
                <a:spAutoFit/>
              </a:bodyPr>
              <a:lstStyle/>
              <a:p>
                <a:pPr>
                  <a:defRPr/>
                </a:pPr>
                <a:r>
                  <a:rPr lang="en-US" sz="1000" dirty="0" smtClean="0">
                    <a:solidFill>
                      <a:srgbClr val="000000"/>
                    </a:solidFill>
                    <a:latin typeface="Bosch Office Sans"/>
                  </a:rPr>
                  <a:t>reverse</a:t>
                </a:r>
                <a:endParaRPr lang="en-US" sz="1000" dirty="0">
                  <a:solidFill>
                    <a:srgbClr val="000000"/>
                  </a:solidFill>
                  <a:latin typeface="Bosch Office Sans"/>
                </a:endParaRPr>
              </a:p>
            </p:txBody>
          </p:sp>
        </p:grpSp>
        <p:sp>
          <p:nvSpPr>
            <p:cNvPr id="289" name="Text Box 29"/>
            <p:cNvSpPr txBox="1">
              <a:spLocks noChangeArrowheads="1"/>
            </p:cNvSpPr>
            <p:nvPr>
              <p:custDataLst>
                <p:tags r:id="rId13"/>
              </p:custDataLst>
            </p:nvPr>
          </p:nvSpPr>
          <p:spPr bwMode="auto">
            <a:xfrm>
              <a:off x="2986832" y="1737565"/>
              <a:ext cx="404812" cy="294296"/>
            </a:xfrm>
            <a:prstGeom prst="rect">
              <a:avLst/>
            </a:prstGeom>
            <a:noFill/>
            <a:ln w="9525">
              <a:noFill/>
              <a:miter lim="800000"/>
              <a:headEnd/>
              <a:tailEnd/>
            </a:ln>
          </p:spPr>
          <p:txBody>
            <a:bodyPr>
              <a:spAutoFit/>
            </a:bodyPr>
            <a:lstStyle/>
            <a:p>
              <a:pPr>
                <a:spcBef>
                  <a:spcPct val="50000"/>
                </a:spcBef>
              </a:pPr>
              <a:r>
                <a:rPr lang="en-US" b="1" dirty="0" smtClean="0">
                  <a:solidFill>
                    <a:srgbClr val="000000"/>
                  </a:solidFill>
                </a:rPr>
                <a:t>II</a:t>
              </a:r>
              <a:endParaRPr lang="en-US" b="1" dirty="0">
                <a:solidFill>
                  <a:srgbClr val="000000"/>
                </a:solidFill>
              </a:endParaRPr>
            </a:p>
          </p:txBody>
        </p:sp>
        <p:sp>
          <p:nvSpPr>
            <p:cNvPr id="290" name="Text Box 31"/>
            <p:cNvSpPr txBox="1">
              <a:spLocks noChangeArrowheads="1"/>
            </p:cNvSpPr>
            <p:nvPr>
              <p:custDataLst>
                <p:tags r:id="rId14"/>
              </p:custDataLst>
            </p:nvPr>
          </p:nvSpPr>
          <p:spPr bwMode="auto">
            <a:xfrm>
              <a:off x="2986832" y="4263277"/>
              <a:ext cx="431800" cy="294296"/>
            </a:xfrm>
            <a:prstGeom prst="rect">
              <a:avLst/>
            </a:prstGeom>
            <a:noFill/>
            <a:ln w="9525">
              <a:noFill/>
              <a:miter lim="800000"/>
              <a:headEnd/>
              <a:tailEnd/>
            </a:ln>
          </p:spPr>
          <p:txBody>
            <a:bodyPr>
              <a:spAutoFit/>
            </a:bodyPr>
            <a:lstStyle/>
            <a:p>
              <a:pPr>
                <a:spcBef>
                  <a:spcPct val="50000"/>
                </a:spcBef>
              </a:pPr>
              <a:r>
                <a:rPr lang="en-US" b="1" dirty="0" smtClean="0">
                  <a:solidFill>
                    <a:srgbClr val="000000"/>
                  </a:solidFill>
                </a:rPr>
                <a:t>III</a:t>
              </a:r>
              <a:endParaRPr lang="en-US" b="1" dirty="0">
                <a:solidFill>
                  <a:srgbClr val="000000"/>
                </a:solidFill>
              </a:endParaRPr>
            </a:p>
          </p:txBody>
        </p:sp>
        <p:sp>
          <p:nvSpPr>
            <p:cNvPr id="291" name="Text Box 243"/>
            <p:cNvSpPr txBox="1">
              <a:spLocks noChangeArrowheads="1"/>
            </p:cNvSpPr>
            <p:nvPr>
              <p:custDataLst>
                <p:tags r:id="rId15"/>
              </p:custDataLst>
            </p:nvPr>
          </p:nvSpPr>
          <p:spPr bwMode="auto">
            <a:xfrm>
              <a:off x="6361827" y="3176023"/>
              <a:ext cx="504825" cy="269771"/>
            </a:xfrm>
            <a:prstGeom prst="rect">
              <a:avLst/>
            </a:prstGeom>
            <a:noFill/>
            <a:ln w="9525">
              <a:noFill/>
              <a:miter lim="800000"/>
              <a:headEnd/>
              <a:tailEnd/>
            </a:ln>
          </p:spPr>
          <p:txBody>
            <a:bodyPr>
              <a:spAutoFit/>
            </a:bodyPr>
            <a:lstStyle/>
            <a:p>
              <a:pPr>
                <a:spcBef>
                  <a:spcPct val="50000"/>
                </a:spcBef>
              </a:pPr>
              <a:r>
                <a:rPr lang="en-US" sz="1600" i="1" dirty="0" smtClean="0">
                  <a:latin typeface="Times New Roman" pitchFamily="18" charset="0"/>
                  <a:cs typeface="Times New Roman" pitchFamily="18" charset="0"/>
                </a:rPr>
                <a:t>+n</a:t>
              </a:r>
              <a:endParaRPr lang="en-US" sz="1600" i="1" dirty="0">
                <a:latin typeface="Times New Roman" pitchFamily="18" charset="0"/>
                <a:cs typeface="Times New Roman" pitchFamily="18" charset="0"/>
              </a:endParaRPr>
            </a:p>
          </p:txBody>
        </p:sp>
        <p:sp>
          <p:nvSpPr>
            <p:cNvPr id="292" name="Text Box 13"/>
            <p:cNvSpPr txBox="1">
              <a:spLocks noChangeArrowheads="1"/>
            </p:cNvSpPr>
            <p:nvPr>
              <p:custDataLst>
                <p:tags r:id="rId16"/>
              </p:custDataLst>
            </p:nvPr>
          </p:nvSpPr>
          <p:spPr bwMode="auto">
            <a:xfrm>
              <a:off x="6226087" y="2976578"/>
              <a:ext cx="863600" cy="269771"/>
            </a:xfrm>
            <a:prstGeom prst="rect">
              <a:avLst/>
            </a:prstGeom>
            <a:noFill/>
            <a:ln w="9525">
              <a:noFill/>
              <a:miter lim="800000"/>
              <a:headEnd/>
              <a:tailEnd/>
            </a:ln>
          </p:spPr>
          <p:txBody>
            <a:bodyPr>
              <a:spAutoFit/>
            </a:bodyPr>
            <a:lstStyle/>
            <a:p>
              <a:pPr algn="ctr">
                <a:spcBef>
                  <a:spcPct val="50000"/>
                </a:spcBef>
              </a:pPr>
              <a:r>
                <a:rPr lang="en-US" sz="1600" dirty="0" smtClean="0"/>
                <a:t>speed</a:t>
              </a:r>
              <a:endParaRPr lang="en-US" sz="1600" dirty="0"/>
            </a:p>
          </p:txBody>
        </p:sp>
        <p:sp>
          <p:nvSpPr>
            <p:cNvPr id="293" name="Text Box 243_"/>
            <p:cNvSpPr txBox="1">
              <a:spLocks noChangeArrowheads="1"/>
            </p:cNvSpPr>
            <p:nvPr>
              <p:custDataLst>
                <p:tags r:id="rId17"/>
              </p:custDataLst>
            </p:nvPr>
          </p:nvSpPr>
          <p:spPr bwMode="auto">
            <a:xfrm>
              <a:off x="2085028" y="3176023"/>
              <a:ext cx="504825" cy="269771"/>
            </a:xfrm>
            <a:prstGeom prst="rect">
              <a:avLst/>
            </a:prstGeom>
            <a:noFill/>
            <a:ln w="9525">
              <a:noFill/>
              <a:miter lim="800000"/>
              <a:headEnd/>
              <a:tailEnd/>
            </a:ln>
          </p:spPr>
          <p:txBody>
            <a:bodyPr>
              <a:spAutoFit/>
            </a:bodyPr>
            <a:lstStyle/>
            <a:p>
              <a:pPr>
                <a:spcBef>
                  <a:spcPct val="50000"/>
                </a:spcBef>
              </a:pPr>
              <a:r>
                <a:rPr lang="en-US" sz="1600" i="1" dirty="0" smtClean="0">
                  <a:latin typeface="Times New Roman" pitchFamily="18" charset="0"/>
                  <a:cs typeface="Times New Roman" pitchFamily="18" charset="0"/>
                </a:rPr>
                <a:t>-n</a:t>
              </a:r>
              <a:endParaRPr lang="en-US" sz="1600" i="1" dirty="0">
                <a:latin typeface="Times New Roman" pitchFamily="18" charset="0"/>
                <a:cs typeface="Times New Roman" pitchFamily="18" charset="0"/>
              </a:endParaRPr>
            </a:p>
          </p:txBody>
        </p:sp>
        <p:sp>
          <p:nvSpPr>
            <p:cNvPr id="294" name="Textplatzhalter 6__"/>
            <p:cNvSpPr txBox="1">
              <a:spLocks/>
            </p:cNvSpPr>
            <p:nvPr/>
          </p:nvSpPr>
          <p:spPr bwMode="auto">
            <a:xfrm>
              <a:off x="6311992" y="1523066"/>
              <a:ext cx="1980000" cy="1148124"/>
            </a:xfrm>
            <a:prstGeom prst="rect">
              <a:avLst/>
            </a:prstGeom>
            <a:solidFill>
              <a:schemeClr val="accent2">
                <a:lumMod val="20000"/>
                <a:lumOff val="80000"/>
              </a:schemeClr>
            </a:solidFill>
            <a:ln w="0">
              <a:noFill/>
              <a:miter lim="800000"/>
              <a:headEnd/>
              <a:tailEnd/>
            </a:ln>
            <a:effectLst/>
          </p:spPr>
          <p:txBody>
            <a:bodyPr vert="horz" wrap="square" lIns="72000" tIns="63500" rIns="0" bIns="0" numCol="1" anchor="t" anchorCtr="0" compatLnSpc="1">
              <a:prstTxWarp prst="textNoShape">
                <a:avLst/>
              </a:prstTxWarp>
            </a:bodyPr>
            <a:lstStyle>
              <a:lvl1pPr marL="304800" indent="-304800" algn="l" rtl="0" eaLnBrk="0" fontAlgn="base" hangingPunct="0">
                <a:lnSpc>
                  <a:spcPct val="111000"/>
                </a:lnSpc>
                <a:spcBef>
                  <a:spcPts val="0"/>
                </a:spcBef>
                <a:spcAft>
                  <a:spcPts val="0"/>
                </a:spcAft>
                <a:buClr>
                  <a:srgbClr val="425C8F"/>
                </a:buClr>
                <a:buSzPct val="65000"/>
                <a:buFont typeface="Wingdings"/>
                <a:buChar char="è"/>
                <a:defRPr sz="1800" b="0" i="0" u="none">
                  <a:solidFill>
                    <a:schemeClr val="tx1"/>
                  </a:solidFill>
                  <a:latin typeface="Bosch Office Sans"/>
                  <a:ea typeface="+mn-ea"/>
                  <a:cs typeface="+mn-cs"/>
                </a:defRPr>
              </a:lvl1pPr>
              <a:lvl2pPr marL="609600" indent="-190500" algn="l" rtl="0" eaLnBrk="0" fontAlgn="base" hangingPunct="0">
                <a:lnSpc>
                  <a:spcPct val="111000"/>
                </a:lnSpc>
                <a:spcBef>
                  <a:spcPts val="0"/>
                </a:spcBef>
                <a:spcAft>
                  <a:spcPts val="0"/>
                </a:spcAft>
                <a:buClr>
                  <a:srgbClr val="425C8F"/>
                </a:buClr>
                <a:buSzPct val="50000"/>
                <a:buFont typeface="Wingdings"/>
                <a:buChar char=""/>
                <a:defRPr sz="1800" b="0" i="0" u="none">
                  <a:solidFill>
                    <a:schemeClr val="tx1"/>
                  </a:solidFill>
                  <a:latin typeface="Bosch Office Sans"/>
                </a:defRPr>
              </a:lvl2pPr>
              <a:lvl3pPr marL="914400" indent="-190500" algn="l" rtl="0" eaLnBrk="0" fontAlgn="base" hangingPunct="0">
                <a:lnSpc>
                  <a:spcPct val="111000"/>
                </a:lnSpc>
                <a:spcBef>
                  <a:spcPts val="0"/>
                </a:spcBef>
                <a:spcAft>
                  <a:spcPts val="0"/>
                </a:spcAft>
                <a:buClr>
                  <a:srgbClr val="425C8F"/>
                </a:buClr>
                <a:buSzPct val="50000"/>
                <a:buFont typeface="Wingdings"/>
                <a:buChar char=""/>
                <a:defRPr sz="1800" b="0" i="0" u="none">
                  <a:solidFill>
                    <a:schemeClr val="tx1"/>
                  </a:solidFill>
                  <a:latin typeface="Bosch Office Sans"/>
                </a:defRPr>
              </a:lvl3pPr>
              <a:lvl4pPr marL="1219200" indent="-190500" algn="l" rtl="0" eaLnBrk="0" fontAlgn="base" hangingPunct="0">
                <a:lnSpc>
                  <a:spcPct val="111000"/>
                </a:lnSpc>
                <a:spcBef>
                  <a:spcPts val="0"/>
                </a:spcBef>
                <a:spcAft>
                  <a:spcPts val="0"/>
                </a:spcAft>
                <a:buClr>
                  <a:srgbClr val="425C8F"/>
                </a:buClr>
                <a:buSzPct val="50000"/>
                <a:buFont typeface="Wingdings"/>
                <a:buChar char=""/>
                <a:defRPr sz="1800" b="0" i="0" u="none">
                  <a:solidFill>
                    <a:schemeClr val="tx1"/>
                  </a:solidFill>
                  <a:latin typeface="Bosch Office Sans"/>
                </a:defRPr>
              </a:lvl4pPr>
              <a:lvl5pPr marL="1524000" indent="-190500" algn="l" rtl="0" eaLnBrk="0" fontAlgn="base" hangingPunct="0">
                <a:lnSpc>
                  <a:spcPct val="111000"/>
                </a:lnSpc>
                <a:spcBef>
                  <a:spcPts val="0"/>
                </a:spcBef>
                <a:spcAft>
                  <a:spcPts val="0"/>
                </a:spcAft>
                <a:buClr>
                  <a:srgbClr val="425C8F"/>
                </a:buClr>
                <a:buSzPct val="50000"/>
                <a:buFont typeface="Wingdings"/>
                <a:buChar char=""/>
                <a:defRPr sz="1800" b="0" i="0" u="none">
                  <a:solidFill>
                    <a:schemeClr val="tx1"/>
                  </a:solidFill>
                  <a:latin typeface="Bosch Office Sans"/>
                </a:defRPr>
              </a:lvl5pPr>
              <a:lvl6pPr marL="1981200" indent="-190500" algn="l" rtl="0" fontAlgn="base">
                <a:lnSpc>
                  <a:spcPct val="111000"/>
                </a:lnSpc>
                <a:spcBef>
                  <a:spcPct val="0"/>
                </a:spcBef>
                <a:spcAft>
                  <a:spcPct val="0"/>
                </a:spcAft>
                <a:buClr>
                  <a:srgbClr val="425C8F"/>
                </a:buClr>
                <a:buSzPct val="50000"/>
                <a:buFont typeface="Wingdings" pitchFamily="2" charset="2"/>
                <a:buChar char=""/>
                <a:defRPr>
                  <a:solidFill>
                    <a:schemeClr val="tx1"/>
                  </a:solidFill>
                  <a:latin typeface="+mn-lt"/>
                </a:defRPr>
              </a:lvl6pPr>
              <a:lvl7pPr marL="2438400" indent="-190500" algn="l" rtl="0" fontAlgn="base">
                <a:lnSpc>
                  <a:spcPct val="111000"/>
                </a:lnSpc>
                <a:spcBef>
                  <a:spcPct val="0"/>
                </a:spcBef>
                <a:spcAft>
                  <a:spcPct val="0"/>
                </a:spcAft>
                <a:buClr>
                  <a:srgbClr val="425C8F"/>
                </a:buClr>
                <a:buSzPct val="50000"/>
                <a:buFont typeface="Wingdings" pitchFamily="2" charset="2"/>
                <a:buChar char=""/>
                <a:defRPr>
                  <a:solidFill>
                    <a:schemeClr val="tx1"/>
                  </a:solidFill>
                  <a:latin typeface="+mn-lt"/>
                </a:defRPr>
              </a:lvl7pPr>
              <a:lvl8pPr marL="2895600" indent="-190500" algn="l" rtl="0" fontAlgn="base">
                <a:lnSpc>
                  <a:spcPct val="111000"/>
                </a:lnSpc>
                <a:spcBef>
                  <a:spcPct val="0"/>
                </a:spcBef>
                <a:spcAft>
                  <a:spcPct val="0"/>
                </a:spcAft>
                <a:buClr>
                  <a:srgbClr val="425C8F"/>
                </a:buClr>
                <a:buSzPct val="50000"/>
                <a:buFont typeface="Wingdings" pitchFamily="2" charset="2"/>
                <a:buChar char=""/>
                <a:defRPr>
                  <a:solidFill>
                    <a:schemeClr val="tx1"/>
                  </a:solidFill>
                  <a:latin typeface="+mn-lt"/>
                </a:defRPr>
              </a:lvl8pPr>
              <a:lvl9pPr marL="3352800" indent="-190500" algn="l" rtl="0" fontAlgn="base">
                <a:lnSpc>
                  <a:spcPct val="111000"/>
                </a:lnSpc>
                <a:spcBef>
                  <a:spcPct val="0"/>
                </a:spcBef>
                <a:spcAft>
                  <a:spcPct val="0"/>
                </a:spcAft>
                <a:buClr>
                  <a:srgbClr val="425C8F"/>
                </a:buClr>
                <a:buSzPct val="50000"/>
                <a:buFont typeface="Wingdings" pitchFamily="2" charset="2"/>
                <a:buChar char=""/>
                <a:defRPr>
                  <a:solidFill>
                    <a:schemeClr val="tx1"/>
                  </a:solidFill>
                  <a:latin typeface="+mn-lt"/>
                </a:defRPr>
              </a:lvl9pPr>
            </a:lstStyle>
            <a:p>
              <a:pPr marL="0" indent="0">
                <a:buFont typeface="Wingdings"/>
                <a:buNone/>
              </a:pPr>
              <a:r>
                <a:rPr lang="en-US" sz="1400" b="1" noProof="1" smtClean="0"/>
                <a:t>Motor (accelerating)</a:t>
              </a:r>
            </a:p>
            <a:p>
              <a:pPr marL="174625" indent="-174625"/>
              <a:r>
                <a:rPr lang="en-US" sz="1400" noProof="1" smtClean="0"/>
                <a:t>energy flow: </a:t>
              </a:r>
              <a:br>
                <a:rPr lang="en-US" sz="1400" noProof="1" smtClean="0"/>
              </a:br>
              <a:r>
                <a:rPr lang="en-US" sz="1400" noProof="1" smtClean="0"/>
                <a:t>Battery </a:t>
              </a:r>
              <a:r>
                <a:rPr lang="en-US" sz="1400" noProof="1" smtClean="0">
                  <a:sym typeface="Wingdings" pitchFamily="2" charset="2"/>
                </a:rPr>
                <a:t></a:t>
              </a:r>
              <a:r>
                <a:rPr lang="en-US" sz="1400" noProof="1" smtClean="0"/>
                <a:t> </a:t>
              </a:r>
              <a:br>
                <a:rPr lang="en-US" sz="1400" noProof="1" smtClean="0"/>
              </a:br>
              <a:r>
                <a:rPr lang="en-US" sz="1400" noProof="1" smtClean="0"/>
                <a:t>electric Machine</a:t>
              </a:r>
              <a:endParaRPr lang="en-US" sz="1400" noProof="1"/>
            </a:p>
          </p:txBody>
        </p:sp>
        <p:sp>
          <p:nvSpPr>
            <p:cNvPr id="295" name="Textplatzhalter 6___"/>
            <p:cNvSpPr txBox="1">
              <a:spLocks/>
            </p:cNvSpPr>
            <p:nvPr/>
          </p:nvSpPr>
          <p:spPr bwMode="auto">
            <a:xfrm>
              <a:off x="6319124" y="3748424"/>
              <a:ext cx="1980000" cy="1078448"/>
            </a:xfrm>
            <a:prstGeom prst="rect">
              <a:avLst/>
            </a:prstGeom>
            <a:solidFill>
              <a:schemeClr val="accent2">
                <a:lumMod val="20000"/>
                <a:lumOff val="80000"/>
              </a:schemeClr>
            </a:solidFill>
            <a:ln w="0">
              <a:noFill/>
              <a:miter lim="800000"/>
              <a:headEnd/>
              <a:tailEnd/>
            </a:ln>
            <a:effectLst/>
          </p:spPr>
          <p:txBody>
            <a:bodyPr vert="horz" wrap="square" lIns="72000" tIns="63500" rIns="0" bIns="0" numCol="1" anchor="t" anchorCtr="0" compatLnSpc="1">
              <a:prstTxWarp prst="textNoShape">
                <a:avLst/>
              </a:prstTxWarp>
            </a:bodyPr>
            <a:lstStyle>
              <a:lvl1pPr marL="304800" indent="-304800" algn="l" rtl="0" eaLnBrk="0" fontAlgn="base" hangingPunct="0">
                <a:lnSpc>
                  <a:spcPct val="111000"/>
                </a:lnSpc>
                <a:spcBef>
                  <a:spcPts val="0"/>
                </a:spcBef>
                <a:spcAft>
                  <a:spcPts val="0"/>
                </a:spcAft>
                <a:buClr>
                  <a:srgbClr val="425C8F"/>
                </a:buClr>
                <a:buSzPct val="65000"/>
                <a:buFont typeface="Wingdings"/>
                <a:buChar char="è"/>
                <a:defRPr sz="1800" b="0" i="0" u="none">
                  <a:solidFill>
                    <a:schemeClr val="tx1"/>
                  </a:solidFill>
                  <a:latin typeface="Bosch Office Sans"/>
                  <a:ea typeface="+mn-ea"/>
                  <a:cs typeface="+mn-cs"/>
                </a:defRPr>
              </a:lvl1pPr>
              <a:lvl2pPr marL="609600" indent="-190500" algn="l" rtl="0" eaLnBrk="0" fontAlgn="base" hangingPunct="0">
                <a:lnSpc>
                  <a:spcPct val="111000"/>
                </a:lnSpc>
                <a:spcBef>
                  <a:spcPts val="0"/>
                </a:spcBef>
                <a:spcAft>
                  <a:spcPts val="0"/>
                </a:spcAft>
                <a:buClr>
                  <a:srgbClr val="425C8F"/>
                </a:buClr>
                <a:buSzPct val="50000"/>
                <a:buFont typeface="Wingdings"/>
                <a:buChar char=""/>
                <a:defRPr sz="1800" b="0" i="0" u="none">
                  <a:solidFill>
                    <a:schemeClr val="tx1"/>
                  </a:solidFill>
                  <a:latin typeface="Bosch Office Sans"/>
                </a:defRPr>
              </a:lvl2pPr>
              <a:lvl3pPr marL="914400" indent="-190500" algn="l" rtl="0" eaLnBrk="0" fontAlgn="base" hangingPunct="0">
                <a:lnSpc>
                  <a:spcPct val="111000"/>
                </a:lnSpc>
                <a:spcBef>
                  <a:spcPts val="0"/>
                </a:spcBef>
                <a:spcAft>
                  <a:spcPts val="0"/>
                </a:spcAft>
                <a:buClr>
                  <a:srgbClr val="425C8F"/>
                </a:buClr>
                <a:buSzPct val="50000"/>
                <a:buFont typeface="Wingdings"/>
                <a:buChar char=""/>
                <a:defRPr sz="1800" b="0" i="0" u="none">
                  <a:solidFill>
                    <a:schemeClr val="tx1"/>
                  </a:solidFill>
                  <a:latin typeface="Bosch Office Sans"/>
                </a:defRPr>
              </a:lvl3pPr>
              <a:lvl4pPr marL="1219200" indent="-190500" algn="l" rtl="0" eaLnBrk="0" fontAlgn="base" hangingPunct="0">
                <a:lnSpc>
                  <a:spcPct val="111000"/>
                </a:lnSpc>
                <a:spcBef>
                  <a:spcPts val="0"/>
                </a:spcBef>
                <a:spcAft>
                  <a:spcPts val="0"/>
                </a:spcAft>
                <a:buClr>
                  <a:srgbClr val="425C8F"/>
                </a:buClr>
                <a:buSzPct val="50000"/>
                <a:buFont typeface="Wingdings"/>
                <a:buChar char=""/>
                <a:defRPr sz="1800" b="0" i="0" u="none">
                  <a:solidFill>
                    <a:schemeClr val="tx1"/>
                  </a:solidFill>
                  <a:latin typeface="Bosch Office Sans"/>
                </a:defRPr>
              </a:lvl4pPr>
              <a:lvl5pPr marL="1524000" indent="-190500" algn="l" rtl="0" eaLnBrk="0" fontAlgn="base" hangingPunct="0">
                <a:lnSpc>
                  <a:spcPct val="111000"/>
                </a:lnSpc>
                <a:spcBef>
                  <a:spcPts val="0"/>
                </a:spcBef>
                <a:spcAft>
                  <a:spcPts val="0"/>
                </a:spcAft>
                <a:buClr>
                  <a:srgbClr val="425C8F"/>
                </a:buClr>
                <a:buSzPct val="50000"/>
                <a:buFont typeface="Wingdings"/>
                <a:buChar char=""/>
                <a:defRPr sz="1800" b="0" i="0" u="none">
                  <a:solidFill>
                    <a:schemeClr val="tx1"/>
                  </a:solidFill>
                  <a:latin typeface="Bosch Office Sans"/>
                </a:defRPr>
              </a:lvl5pPr>
              <a:lvl6pPr marL="1981200" indent="-190500" algn="l" rtl="0" fontAlgn="base">
                <a:lnSpc>
                  <a:spcPct val="111000"/>
                </a:lnSpc>
                <a:spcBef>
                  <a:spcPct val="0"/>
                </a:spcBef>
                <a:spcAft>
                  <a:spcPct val="0"/>
                </a:spcAft>
                <a:buClr>
                  <a:srgbClr val="425C8F"/>
                </a:buClr>
                <a:buSzPct val="50000"/>
                <a:buFont typeface="Wingdings" pitchFamily="2" charset="2"/>
                <a:buChar char=""/>
                <a:defRPr>
                  <a:solidFill>
                    <a:schemeClr val="tx1"/>
                  </a:solidFill>
                  <a:latin typeface="+mn-lt"/>
                </a:defRPr>
              </a:lvl6pPr>
              <a:lvl7pPr marL="2438400" indent="-190500" algn="l" rtl="0" fontAlgn="base">
                <a:lnSpc>
                  <a:spcPct val="111000"/>
                </a:lnSpc>
                <a:spcBef>
                  <a:spcPct val="0"/>
                </a:spcBef>
                <a:spcAft>
                  <a:spcPct val="0"/>
                </a:spcAft>
                <a:buClr>
                  <a:srgbClr val="425C8F"/>
                </a:buClr>
                <a:buSzPct val="50000"/>
                <a:buFont typeface="Wingdings" pitchFamily="2" charset="2"/>
                <a:buChar char=""/>
                <a:defRPr>
                  <a:solidFill>
                    <a:schemeClr val="tx1"/>
                  </a:solidFill>
                  <a:latin typeface="+mn-lt"/>
                </a:defRPr>
              </a:lvl7pPr>
              <a:lvl8pPr marL="2895600" indent="-190500" algn="l" rtl="0" fontAlgn="base">
                <a:lnSpc>
                  <a:spcPct val="111000"/>
                </a:lnSpc>
                <a:spcBef>
                  <a:spcPct val="0"/>
                </a:spcBef>
                <a:spcAft>
                  <a:spcPct val="0"/>
                </a:spcAft>
                <a:buClr>
                  <a:srgbClr val="425C8F"/>
                </a:buClr>
                <a:buSzPct val="50000"/>
                <a:buFont typeface="Wingdings" pitchFamily="2" charset="2"/>
                <a:buChar char=""/>
                <a:defRPr>
                  <a:solidFill>
                    <a:schemeClr val="tx1"/>
                  </a:solidFill>
                  <a:latin typeface="+mn-lt"/>
                </a:defRPr>
              </a:lvl8pPr>
              <a:lvl9pPr marL="3352800" indent="-190500" algn="l" rtl="0" fontAlgn="base">
                <a:lnSpc>
                  <a:spcPct val="111000"/>
                </a:lnSpc>
                <a:spcBef>
                  <a:spcPct val="0"/>
                </a:spcBef>
                <a:spcAft>
                  <a:spcPct val="0"/>
                </a:spcAft>
                <a:buClr>
                  <a:srgbClr val="425C8F"/>
                </a:buClr>
                <a:buSzPct val="50000"/>
                <a:buFont typeface="Wingdings" pitchFamily="2" charset="2"/>
                <a:buChar char=""/>
                <a:defRPr>
                  <a:solidFill>
                    <a:schemeClr val="tx1"/>
                  </a:solidFill>
                  <a:latin typeface="+mn-lt"/>
                </a:defRPr>
              </a:lvl9pPr>
            </a:lstStyle>
            <a:p>
              <a:pPr>
                <a:buNone/>
              </a:pPr>
              <a:r>
                <a:rPr lang="en-US" sz="1400" b="1" noProof="1" smtClean="0">
                  <a:solidFill>
                    <a:srgbClr val="000000"/>
                  </a:solidFill>
                </a:rPr>
                <a:t>Generator (braking)</a:t>
              </a:r>
            </a:p>
            <a:p>
              <a:pPr marL="174625" indent="-174625"/>
              <a:r>
                <a:rPr lang="en-US" sz="1400" noProof="1" smtClean="0">
                  <a:solidFill>
                    <a:srgbClr val="000000"/>
                  </a:solidFill>
                </a:rPr>
                <a:t>energy flow: </a:t>
              </a:r>
              <a:br>
                <a:rPr lang="en-US" sz="1400" noProof="1" smtClean="0">
                  <a:solidFill>
                    <a:srgbClr val="000000"/>
                  </a:solidFill>
                </a:rPr>
              </a:br>
              <a:r>
                <a:rPr lang="en-US" sz="1400" noProof="1" smtClean="0">
                  <a:solidFill>
                    <a:srgbClr val="000000"/>
                  </a:solidFill>
                </a:rPr>
                <a:t>electric Machine </a:t>
              </a:r>
              <a:r>
                <a:rPr lang="en-US" sz="1400" noProof="1" smtClean="0">
                  <a:solidFill>
                    <a:srgbClr val="000000"/>
                  </a:solidFill>
                  <a:sym typeface="Wingdings" pitchFamily="2" charset="2"/>
                </a:rPr>
                <a:t> Battery</a:t>
              </a:r>
              <a:endParaRPr lang="en-US" sz="1400" noProof="1">
                <a:solidFill>
                  <a:srgbClr val="000000"/>
                </a:solidFill>
              </a:endParaRPr>
            </a:p>
          </p:txBody>
        </p:sp>
      </p:grpSp>
    </p:spTree>
    <p:extLst>
      <p:ext uri="{BB962C8B-B14F-4D97-AF65-F5344CB8AC3E}">
        <p14:creationId xmlns:p14="http://schemas.microsoft.com/office/powerpoint/2010/main" val="24589182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endParaRPr lang="en-US" dirty="0"/>
          </a:p>
        </p:txBody>
      </p:sp>
      <p:sp>
        <p:nvSpPr>
          <p:cNvPr id="3" name="Textplatzhalter 2"/>
          <p:cNvSpPr>
            <a:spLocks noGrp="1"/>
          </p:cNvSpPr>
          <p:nvPr>
            <p:ph type="body" idx="1"/>
          </p:nvPr>
        </p:nvSpPr>
        <p:spPr/>
        <p:txBody>
          <a:bodyPr/>
          <a:lstStyle/>
          <a:p>
            <a:endParaRPr lang="en-US" dirty="0"/>
          </a:p>
        </p:txBody>
      </p:sp>
      <p:sp>
        <p:nvSpPr>
          <p:cNvPr id="7" name="Foliennummernplatzhalter 6"/>
          <p:cNvSpPr>
            <a:spLocks noGrp="1"/>
          </p:cNvSpPr>
          <p:nvPr>
            <p:ph type="sldNum" sz="quarter" idx="12"/>
          </p:nvPr>
        </p:nvSpPr>
        <p:spPr/>
        <p:txBody>
          <a:bodyPr/>
          <a:lstStyle/>
          <a:p>
            <a:fld id="{32F36B79-3ACB-4ABE-9496-E272B2366BFF}" type="slidenum">
              <a:rPr lang="en-US" smtClean="0"/>
              <a:pPr/>
              <a:t>34</a:t>
            </a:fld>
            <a:endParaRPr lang="en-US" dirty="0"/>
          </a:p>
        </p:txBody>
      </p:sp>
      <p:grpSp>
        <p:nvGrpSpPr>
          <p:cNvPr id="8" name="Gruppieren 7"/>
          <p:cNvGrpSpPr/>
          <p:nvPr/>
        </p:nvGrpSpPr>
        <p:grpSpPr>
          <a:xfrm>
            <a:off x="723912" y="2121481"/>
            <a:ext cx="3593295" cy="3439297"/>
            <a:chOff x="8518642" y="1828731"/>
            <a:chExt cx="605118" cy="1828800"/>
          </a:xfrm>
        </p:grpSpPr>
        <p:cxnSp>
          <p:nvCxnSpPr>
            <p:cNvPr id="9" name="Gerader Verbinder 8"/>
            <p:cNvCxnSpPr/>
            <p:nvPr/>
          </p:nvCxnSpPr>
          <p:spPr>
            <a:xfrm>
              <a:off x="8518642" y="18287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8518642" y="19811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8518642" y="21335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8518642" y="22859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8518642" y="24383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a:xfrm>
              <a:off x="8518642" y="25907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a:off x="8518642" y="27431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a:off x="8518642" y="28955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8518642" y="30479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8518642" y="32003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a:xfrm>
              <a:off x="8518642" y="33527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a:off x="8518642" y="35051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p:nvCxnSpPr>
          <p:spPr>
            <a:xfrm>
              <a:off x="8518642" y="36575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uppieren 21"/>
          <p:cNvGrpSpPr/>
          <p:nvPr/>
        </p:nvGrpSpPr>
        <p:grpSpPr>
          <a:xfrm rot="16200000">
            <a:off x="788420" y="2108549"/>
            <a:ext cx="3593296" cy="3439298"/>
            <a:chOff x="8518642" y="1828731"/>
            <a:chExt cx="605118" cy="1828800"/>
          </a:xfrm>
        </p:grpSpPr>
        <p:cxnSp>
          <p:nvCxnSpPr>
            <p:cNvPr id="23" name="Gerader Verbinder 22"/>
            <p:cNvCxnSpPr/>
            <p:nvPr/>
          </p:nvCxnSpPr>
          <p:spPr>
            <a:xfrm>
              <a:off x="8518642" y="18287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p:nvCxnSpPr>
          <p:spPr>
            <a:xfrm>
              <a:off x="8518642" y="19811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p:cNvCxnSpPr/>
            <p:nvPr/>
          </p:nvCxnSpPr>
          <p:spPr>
            <a:xfrm>
              <a:off x="8518642" y="21335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p:nvCxnSpPr>
          <p:spPr>
            <a:xfrm>
              <a:off x="8518642" y="22859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a:xfrm>
              <a:off x="8518642" y="24383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a:xfrm>
              <a:off x="8518642" y="25907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a:off x="8518642" y="27431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a:xfrm>
              <a:off x="8518642" y="28955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a:off x="8518642" y="30479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a:off x="8518642" y="32003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a:xfrm>
              <a:off x="8518642" y="33527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8518642" y="35051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a:xfrm>
              <a:off x="8518642" y="36575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uppieren 35"/>
          <p:cNvGrpSpPr/>
          <p:nvPr/>
        </p:nvGrpSpPr>
        <p:grpSpPr>
          <a:xfrm rot="720000">
            <a:off x="1492276" y="2116263"/>
            <a:ext cx="2217828" cy="3585610"/>
            <a:chOff x="3550024" y="1231970"/>
            <a:chExt cx="3738282" cy="6043759"/>
          </a:xfrm>
        </p:grpSpPr>
        <p:sp>
          <p:nvSpPr>
            <p:cNvPr id="37" name="Stern mit 7 Zacken 36"/>
            <p:cNvSpPr/>
            <p:nvPr/>
          </p:nvSpPr>
          <p:spPr>
            <a:xfrm>
              <a:off x="3550024" y="2393576"/>
              <a:ext cx="3738282" cy="3738282"/>
            </a:xfrm>
            <a:prstGeom prst="star7">
              <a:avLst>
                <a:gd name="adj" fmla="val 49987"/>
                <a:gd name="hf" fmla="val 102572"/>
                <a:gd name="vf" fmla="val 105210"/>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uppieren 38"/>
            <p:cNvGrpSpPr/>
            <p:nvPr/>
          </p:nvGrpSpPr>
          <p:grpSpPr>
            <a:xfrm>
              <a:off x="4978874" y="1995279"/>
              <a:ext cx="940652" cy="2569997"/>
              <a:chOff x="830456" y="-1003414"/>
              <a:chExt cx="940652" cy="2569997"/>
            </a:xfrm>
          </p:grpSpPr>
          <p:cxnSp>
            <p:nvCxnSpPr>
              <p:cNvPr id="58" name="Gerader Verbinder 57"/>
              <p:cNvCxnSpPr/>
              <p:nvPr/>
            </p:nvCxnSpPr>
            <p:spPr>
              <a:xfrm>
                <a:off x="968188" y="1264024"/>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p:cNvCxnSpPr/>
              <p:nvPr/>
            </p:nvCxnSpPr>
            <p:spPr>
              <a:xfrm rot="16200000">
                <a:off x="968188" y="1264024"/>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Gerader Verbinder 112"/>
              <p:cNvCxnSpPr/>
              <p:nvPr/>
            </p:nvCxnSpPr>
            <p:spPr>
              <a:xfrm rot="20880000" flipH="1" flipV="1">
                <a:off x="1024910" y="-1003414"/>
                <a:ext cx="16948" cy="2292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Gerader Verbinder 113"/>
              <p:cNvCxnSpPr>
                <a:endCxn id="55" idx="6"/>
              </p:cNvCxnSpPr>
              <p:nvPr/>
            </p:nvCxnSpPr>
            <p:spPr>
              <a:xfrm rot="20880000" flipV="1">
                <a:off x="1025836" y="-898038"/>
                <a:ext cx="745272" cy="2103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Gerader Verbinder 115"/>
              <p:cNvCxnSpPr>
                <a:stCxn id="53" idx="5"/>
                <a:endCxn id="38" idx="0"/>
              </p:cNvCxnSpPr>
              <p:nvPr/>
            </p:nvCxnSpPr>
            <p:spPr>
              <a:xfrm rot="20880000" flipH="1">
                <a:off x="830456" y="-744060"/>
                <a:ext cx="611646" cy="35070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uppieren 39"/>
            <p:cNvGrpSpPr/>
            <p:nvPr/>
          </p:nvGrpSpPr>
          <p:grpSpPr>
            <a:xfrm rot="4395909">
              <a:off x="5120124" y="1433572"/>
              <a:ext cx="1070472" cy="667267"/>
              <a:chOff x="1406032" y="1504978"/>
              <a:chExt cx="1070472" cy="667267"/>
            </a:xfrm>
          </p:grpSpPr>
          <p:sp>
            <p:nvSpPr>
              <p:cNvPr id="53" name="Ellipse 52"/>
              <p:cNvSpPr/>
              <p:nvPr/>
            </p:nvSpPr>
            <p:spPr>
              <a:xfrm>
                <a:off x="1406032" y="1625699"/>
                <a:ext cx="1070472" cy="5148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Ellipse 53"/>
              <p:cNvSpPr/>
              <p:nvPr/>
            </p:nvSpPr>
            <p:spPr>
              <a:xfrm>
                <a:off x="1889720" y="1504978"/>
                <a:ext cx="103094" cy="3781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Ellipse 54"/>
              <p:cNvSpPr/>
              <p:nvPr/>
            </p:nvSpPr>
            <p:spPr>
              <a:xfrm>
                <a:off x="1640950" y="1594022"/>
                <a:ext cx="578223" cy="578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Ellipse 55"/>
              <p:cNvSpPr/>
              <p:nvPr/>
            </p:nvSpPr>
            <p:spPr>
              <a:xfrm>
                <a:off x="1833904" y="1663750"/>
                <a:ext cx="55817" cy="6060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7" name="Ellipse 56"/>
              <p:cNvSpPr/>
              <p:nvPr/>
            </p:nvSpPr>
            <p:spPr>
              <a:xfrm>
                <a:off x="1974990" y="1663750"/>
                <a:ext cx="55817" cy="6060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41" name="Gruppieren 40"/>
            <p:cNvGrpSpPr/>
            <p:nvPr/>
          </p:nvGrpSpPr>
          <p:grpSpPr>
            <a:xfrm rot="9795909">
              <a:off x="4669301" y="2863287"/>
              <a:ext cx="1070472" cy="667267"/>
              <a:chOff x="1338388" y="2304532"/>
              <a:chExt cx="1070472" cy="667267"/>
            </a:xfrm>
          </p:grpSpPr>
          <p:sp>
            <p:nvSpPr>
              <p:cNvPr id="48" name="Ellipse 47"/>
              <p:cNvSpPr/>
              <p:nvPr/>
            </p:nvSpPr>
            <p:spPr>
              <a:xfrm>
                <a:off x="1338388" y="2425253"/>
                <a:ext cx="1070472" cy="5148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Ellipse 48"/>
              <p:cNvSpPr/>
              <p:nvPr/>
            </p:nvSpPr>
            <p:spPr>
              <a:xfrm>
                <a:off x="1822077" y="2304532"/>
                <a:ext cx="103094" cy="3781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Ellipse 49"/>
              <p:cNvSpPr/>
              <p:nvPr/>
            </p:nvSpPr>
            <p:spPr>
              <a:xfrm>
                <a:off x="1573306" y="2393576"/>
                <a:ext cx="578223" cy="578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Ellipse 50"/>
              <p:cNvSpPr/>
              <p:nvPr/>
            </p:nvSpPr>
            <p:spPr>
              <a:xfrm>
                <a:off x="1766260" y="2463304"/>
                <a:ext cx="55817" cy="6061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2" name="Ellipse 51"/>
              <p:cNvSpPr/>
              <p:nvPr/>
            </p:nvSpPr>
            <p:spPr>
              <a:xfrm>
                <a:off x="1907347" y="2463304"/>
                <a:ext cx="55817" cy="6061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42" name="Gruppieren 41"/>
            <p:cNvGrpSpPr/>
            <p:nvPr/>
          </p:nvGrpSpPr>
          <p:grpSpPr>
            <a:xfrm rot="4395909">
              <a:off x="5660108" y="6406859"/>
              <a:ext cx="1070472" cy="667267"/>
              <a:chOff x="1338388" y="2304532"/>
              <a:chExt cx="1070472" cy="667267"/>
            </a:xfrm>
            <a:noFill/>
          </p:grpSpPr>
          <p:sp>
            <p:nvSpPr>
              <p:cNvPr id="43" name="Ellipse 42"/>
              <p:cNvSpPr/>
              <p:nvPr/>
            </p:nvSpPr>
            <p:spPr>
              <a:xfrm>
                <a:off x="1338388" y="2425253"/>
                <a:ext cx="1070472" cy="5148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Ellipse 43"/>
              <p:cNvSpPr/>
              <p:nvPr/>
            </p:nvSpPr>
            <p:spPr>
              <a:xfrm>
                <a:off x="1822077" y="2304532"/>
                <a:ext cx="103094" cy="3781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Ellipse 44"/>
              <p:cNvSpPr/>
              <p:nvPr/>
            </p:nvSpPr>
            <p:spPr>
              <a:xfrm>
                <a:off x="1573306" y="2393576"/>
                <a:ext cx="578223" cy="5782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Ellipse 45"/>
              <p:cNvSpPr/>
              <p:nvPr/>
            </p:nvSpPr>
            <p:spPr>
              <a:xfrm>
                <a:off x="1766260" y="2463304"/>
                <a:ext cx="55817" cy="60610"/>
              </a:xfrm>
              <a:prstGeom prst="ellipse">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7" name="Ellipse 46"/>
              <p:cNvSpPr/>
              <p:nvPr/>
            </p:nvSpPr>
            <p:spPr>
              <a:xfrm>
                <a:off x="1907347" y="2463304"/>
                <a:ext cx="55817" cy="60610"/>
              </a:xfrm>
              <a:prstGeom prst="ellipse">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38" name="Rechteck 37"/>
            <p:cNvSpPr/>
            <p:nvPr/>
          </p:nvSpPr>
          <p:spPr>
            <a:xfrm rot="20728834">
              <a:off x="4632107" y="2662518"/>
              <a:ext cx="820270" cy="161365"/>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uppieren 59"/>
          <p:cNvGrpSpPr/>
          <p:nvPr/>
        </p:nvGrpSpPr>
        <p:grpSpPr>
          <a:xfrm>
            <a:off x="5781686" y="2031550"/>
            <a:ext cx="3593295" cy="3593296"/>
            <a:chOff x="6716749" y="2031550"/>
            <a:chExt cx="3593295" cy="3593296"/>
          </a:xfrm>
        </p:grpSpPr>
        <p:grpSp>
          <p:nvGrpSpPr>
            <p:cNvPr id="61" name="Gruppieren 60"/>
            <p:cNvGrpSpPr/>
            <p:nvPr/>
          </p:nvGrpSpPr>
          <p:grpSpPr>
            <a:xfrm>
              <a:off x="6716749" y="2121481"/>
              <a:ext cx="3593295" cy="3439297"/>
              <a:chOff x="8518642" y="1828731"/>
              <a:chExt cx="605118" cy="1828800"/>
            </a:xfrm>
          </p:grpSpPr>
          <p:cxnSp>
            <p:nvCxnSpPr>
              <p:cNvPr id="76" name="Gerader Verbinder 75"/>
              <p:cNvCxnSpPr/>
              <p:nvPr/>
            </p:nvCxnSpPr>
            <p:spPr>
              <a:xfrm>
                <a:off x="8518642" y="18287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Gerader Verbinder 76"/>
              <p:cNvCxnSpPr/>
              <p:nvPr/>
            </p:nvCxnSpPr>
            <p:spPr>
              <a:xfrm>
                <a:off x="8518642" y="19811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Gerader Verbinder 77"/>
              <p:cNvCxnSpPr/>
              <p:nvPr/>
            </p:nvCxnSpPr>
            <p:spPr>
              <a:xfrm>
                <a:off x="8518642" y="21335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Gerader Verbinder 78"/>
              <p:cNvCxnSpPr/>
              <p:nvPr/>
            </p:nvCxnSpPr>
            <p:spPr>
              <a:xfrm>
                <a:off x="8518642" y="22859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p:nvCxnSpPr>
            <p:spPr>
              <a:xfrm>
                <a:off x="8518642" y="24383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r Verbinder 80"/>
              <p:cNvCxnSpPr/>
              <p:nvPr/>
            </p:nvCxnSpPr>
            <p:spPr>
              <a:xfrm>
                <a:off x="8518642" y="25907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r Verbinder 81"/>
              <p:cNvCxnSpPr/>
              <p:nvPr/>
            </p:nvCxnSpPr>
            <p:spPr>
              <a:xfrm>
                <a:off x="8518642" y="27431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r Verbinder 82"/>
              <p:cNvCxnSpPr/>
              <p:nvPr/>
            </p:nvCxnSpPr>
            <p:spPr>
              <a:xfrm>
                <a:off x="8518642" y="28955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r Verbinder 83"/>
              <p:cNvCxnSpPr/>
              <p:nvPr/>
            </p:nvCxnSpPr>
            <p:spPr>
              <a:xfrm>
                <a:off x="8518642" y="30479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r Verbinder 84"/>
              <p:cNvCxnSpPr/>
              <p:nvPr/>
            </p:nvCxnSpPr>
            <p:spPr>
              <a:xfrm>
                <a:off x="8518642" y="32003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r Verbinder 85"/>
              <p:cNvCxnSpPr/>
              <p:nvPr/>
            </p:nvCxnSpPr>
            <p:spPr>
              <a:xfrm>
                <a:off x="8518642" y="33527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r Verbinder 86"/>
              <p:cNvCxnSpPr/>
              <p:nvPr/>
            </p:nvCxnSpPr>
            <p:spPr>
              <a:xfrm>
                <a:off x="8518642" y="35051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8518642" y="36575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uppieren 61"/>
            <p:cNvGrpSpPr/>
            <p:nvPr/>
          </p:nvGrpSpPr>
          <p:grpSpPr>
            <a:xfrm rot="16200000">
              <a:off x="6781257" y="2108549"/>
              <a:ext cx="3593296" cy="3439298"/>
              <a:chOff x="8518642" y="1828731"/>
              <a:chExt cx="605118" cy="1828800"/>
            </a:xfrm>
          </p:grpSpPr>
          <p:cxnSp>
            <p:nvCxnSpPr>
              <p:cNvPr id="63" name="Gerader Verbinder 62"/>
              <p:cNvCxnSpPr/>
              <p:nvPr/>
            </p:nvCxnSpPr>
            <p:spPr>
              <a:xfrm>
                <a:off x="8518642" y="18287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r Verbinder 63"/>
              <p:cNvCxnSpPr/>
              <p:nvPr/>
            </p:nvCxnSpPr>
            <p:spPr>
              <a:xfrm>
                <a:off x="8518642" y="19811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r Verbinder 64"/>
              <p:cNvCxnSpPr/>
              <p:nvPr/>
            </p:nvCxnSpPr>
            <p:spPr>
              <a:xfrm>
                <a:off x="8518642" y="21335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r Verbinder 65"/>
              <p:cNvCxnSpPr/>
              <p:nvPr/>
            </p:nvCxnSpPr>
            <p:spPr>
              <a:xfrm>
                <a:off x="8518642" y="22859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r Verbinder 66"/>
              <p:cNvCxnSpPr/>
              <p:nvPr/>
            </p:nvCxnSpPr>
            <p:spPr>
              <a:xfrm>
                <a:off x="8518642" y="24383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r Verbinder 67"/>
              <p:cNvCxnSpPr/>
              <p:nvPr/>
            </p:nvCxnSpPr>
            <p:spPr>
              <a:xfrm>
                <a:off x="8518642" y="25907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r Verbinder 68"/>
              <p:cNvCxnSpPr/>
              <p:nvPr/>
            </p:nvCxnSpPr>
            <p:spPr>
              <a:xfrm>
                <a:off x="8518642" y="27431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r Verbinder 69"/>
              <p:cNvCxnSpPr/>
              <p:nvPr/>
            </p:nvCxnSpPr>
            <p:spPr>
              <a:xfrm>
                <a:off x="8518642" y="28955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r Verbinder 70"/>
              <p:cNvCxnSpPr/>
              <p:nvPr/>
            </p:nvCxnSpPr>
            <p:spPr>
              <a:xfrm>
                <a:off x="8518642" y="30479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r Verbinder 71"/>
              <p:cNvCxnSpPr/>
              <p:nvPr/>
            </p:nvCxnSpPr>
            <p:spPr>
              <a:xfrm>
                <a:off x="8518642" y="32003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r Verbinder 72"/>
              <p:cNvCxnSpPr/>
              <p:nvPr/>
            </p:nvCxnSpPr>
            <p:spPr>
              <a:xfrm>
                <a:off x="8518642" y="33527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r Verbinder 73"/>
              <p:cNvCxnSpPr/>
              <p:nvPr/>
            </p:nvCxnSpPr>
            <p:spPr>
              <a:xfrm>
                <a:off x="8518642" y="35051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Gerader Verbinder 74"/>
              <p:cNvCxnSpPr/>
              <p:nvPr/>
            </p:nvCxnSpPr>
            <p:spPr>
              <a:xfrm>
                <a:off x="8518642" y="3657531"/>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0" name="Stern mit 7 Zacken 89"/>
          <p:cNvSpPr/>
          <p:nvPr/>
        </p:nvSpPr>
        <p:spPr>
          <a:xfrm rot="720000">
            <a:off x="6548956" y="2805297"/>
            <a:ext cx="2217828" cy="2217828"/>
          </a:xfrm>
          <a:prstGeom prst="star7">
            <a:avLst>
              <a:gd name="adj" fmla="val 49987"/>
              <a:gd name="hf" fmla="val 102572"/>
              <a:gd name="vf" fmla="val 105210"/>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0" name="Gerader Verbinder 119"/>
          <p:cNvCxnSpPr/>
          <p:nvPr/>
        </p:nvCxnSpPr>
        <p:spPr>
          <a:xfrm flipH="1" flipV="1">
            <a:off x="7638637" y="2554252"/>
            <a:ext cx="19233" cy="13667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Gerader Verbinder 125"/>
          <p:cNvCxnSpPr>
            <a:stCxn id="91" idx="0"/>
            <a:endCxn id="106" idx="5"/>
          </p:cNvCxnSpPr>
          <p:nvPr/>
        </p:nvCxnSpPr>
        <p:spPr>
          <a:xfrm flipV="1">
            <a:off x="7624465" y="2708458"/>
            <a:ext cx="350827" cy="22964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Gerader Verbinder 122"/>
          <p:cNvCxnSpPr>
            <a:endCxn id="108" idx="6"/>
          </p:cNvCxnSpPr>
          <p:nvPr/>
        </p:nvCxnSpPr>
        <p:spPr>
          <a:xfrm flipV="1">
            <a:off x="7660091" y="2640085"/>
            <a:ext cx="417901" cy="12772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Rechteck 90"/>
          <p:cNvSpPr/>
          <p:nvPr/>
        </p:nvSpPr>
        <p:spPr>
          <a:xfrm rot="21448834">
            <a:off x="7383246" y="2938060"/>
            <a:ext cx="486645" cy="9573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2" name="Gruppieren 91"/>
          <p:cNvGrpSpPr/>
          <p:nvPr/>
        </p:nvGrpSpPr>
        <p:grpSpPr>
          <a:xfrm rot="720000">
            <a:off x="7478370" y="3734711"/>
            <a:ext cx="359001" cy="359001"/>
            <a:chOff x="968188" y="961465"/>
            <a:chExt cx="605118" cy="605118"/>
          </a:xfrm>
        </p:grpSpPr>
        <p:cxnSp>
          <p:nvCxnSpPr>
            <p:cNvPr id="111" name="Gerader Verbinder 110"/>
            <p:cNvCxnSpPr/>
            <p:nvPr/>
          </p:nvCxnSpPr>
          <p:spPr>
            <a:xfrm>
              <a:off x="968188" y="1264024"/>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Gerader Verbinder 111"/>
            <p:cNvCxnSpPr/>
            <p:nvPr/>
          </p:nvCxnSpPr>
          <p:spPr>
            <a:xfrm rot="16200000">
              <a:off x="968188" y="1264024"/>
              <a:ext cx="6051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Gruppieren 92"/>
          <p:cNvGrpSpPr/>
          <p:nvPr/>
        </p:nvGrpSpPr>
        <p:grpSpPr>
          <a:xfrm rot="5115909">
            <a:off x="7773165" y="2275657"/>
            <a:ext cx="635084" cy="395873"/>
            <a:chOff x="1368101" y="1522211"/>
            <a:chExt cx="1070472" cy="667267"/>
          </a:xfrm>
        </p:grpSpPr>
        <p:sp>
          <p:nvSpPr>
            <p:cNvPr id="106" name="Ellipse 105"/>
            <p:cNvSpPr/>
            <p:nvPr/>
          </p:nvSpPr>
          <p:spPr>
            <a:xfrm>
              <a:off x="1368101" y="1642931"/>
              <a:ext cx="1070472" cy="5148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Ellipse 106"/>
            <p:cNvSpPr/>
            <p:nvPr/>
          </p:nvSpPr>
          <p:spPr>
            <a:xfrm>
              <a:off x="1851789" y="1522211"/>
              <a:ext cx="103094" cy="3781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Ellipse 107"/>
            <p:cNvSpPr/>
            <p:nvPr/>
          </p:nvSpPr>
          <p:spPr>
            <a:xfrm>
              <a:off x="1603019" y="1611255"/>
              <a:ext cx="578223" cy="578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Ellipse 108"/>
            <p:cNvSpPr/>
            <p:nvPr/>
          </p:nvSpPr>
          <p:spPr>
            <a:xfrm>
              <a:off x="1795972" y="1680982"/>
              <a:ext cx="55817" cy="6060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0" name="Ellipse 109"/>
            <p:cNvSpPr/>
            <p:nvPr/>
          </p:nvSpPr>
          <p:spPr>
            <a:xfrm>
              <a:off x="1937059" y="1680982"/>
              <a:ext cx="55817" cy="60609"/>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94" name="Gruppieren 93"/>
          <p:cNvGrpSpPr/>
          <p:nvPr/>
        </p:nvGrpSpPr>
        <p:grpSpPr>
          <a:xfrm rot="10515909">
            <a:off x="7347242" y="3071308"/>
            <a:ext cx="635084" cy="395873"/>
            <a:chOff x="1338388" y="2304532"/>
            <a:chExt cx="1070472" cy="667267"/>
          </a:xfrm>
        </p:grpSpPr>
        <p:sp>
          <p:nvSpPr>
            <p:cNvPr id="101" name="Ellipse 100"/>
            <p:cNvSpPr/>
            <p:nvPr/>
          </p:nvSpPr>
          <p:spPr>
            <a:xfrm>
              <a:off x="1338388" y="2425253"/>
              <a:ext cx="1070472" cy="5148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Ellipse 101"/>
            <p:cNvSpPr/>
            <p:nvPr/>
          </p:nvSpPr>
          <p:spPr>
            <a:xfrm>
              <a:off x="1822077" y="2304532"/>
              <a:ext cx="103094" cy="3781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Ellipse 102"/>
            <p:cNvSpPr/>
            <p:nvPr/>
          </p:nvSpPr>
          <p:spPr>
            <a:xfrm>
              <a:off x="1573306" y="2393576"/>
              <a:ext cx="578223" cy="5782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Ellipse 103"/>
            <p:cNvSpPr/>
            <p:nvPr/>
          </p:nvSpPr>
          <p:spPr>
            <a:xfrm>
              <a:off x="1766260" y="2463304"/>
              <a:ext cx="55817" cy="6061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5" name="Ellipse 104"/>
            <p:cNvSpPr/>
            <p:nvPr/>
          </p:nvSpPr>
          <p:spPr>
            <a:xfrm>
              <a:off x="1907347" y="2463304"/>
              <a:ext cx="55817" cy="60610"/>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95" name="Gruppieren 94"/>
          <p:cNvGrpSpPr/>
          <p:nvPr/>
        </p:nvGrpSpPr>
        <p:grpSpPr>
          <a:xfrm rot="5115909">
            <a:off x="7485122" y="5249894"/>
            <a:ext cx="635084" cy="395873"/>
            <a:chOff x="1338388" y="2304532"/>
            <a:chExt cx="1070472" cy="667267"/>
          </a:xfrm>
          <a:noFill/>
        </p:grpSpPr>
        <p:sp>
          <p:nvSpPr>
            <p:cNvPr id="96" name="Ellipse 95"/>
            <p:cNvSpPr/>
            <p:nvPr/>
          </p:nvSpPr>
          <p:spPr>
            <a:xfrm>
              <a:off x="1338388" y="2425253"/>
              <a:ext cx="1070472" cy="5148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Ellipse 96"/>
            <p:cNvSpPr/>
            <p:nvPr/>
          </p:nvSpPr>
          <p:spPr>
            <a:xfrm>
              <a:off x="1822077" y="2304532"/>
              <a:ext cx="103094" cy="37815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Ellipse 97"/>
            <p:cNvSpPr/>
            <p:nvPr/>
          </p:nvSpPr>
          <p:spPr>
            <a:xfrm>
              <a:off x="1573306" y="2393576"/>
              <a:ext cx="578223" cy="5782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Ellipse 98"/>
            <p:cNvSpPr/>
            <p:nvPr/>
          </p:nvSpPr>
          <p:spPr>
            <a:xfrm>
              <a:off x="1766260" y="2463304"/>
              <a:ext cx="55817" cy="60610"/>
            </a:xfrm>
            <a:prstGeom prst="ellipse">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0" name="Ellipse 99"/>
            <p:cNvSpPr/>
            <p:nvPr/>
          </p:nvSpPr>
          <p:spPr>
            <a:xfrm>
              <a:off x="1907347" y="2463304"/>
              <a:ext cx="55817" cy="60610"/>
            </a:xfrm>
            <a:prstGeom prst="ellipse">
              <a:avLst/>
            </a:prstGeom>
            <a:gr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6818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0">
                                      <p:cBhvr>
                                        <p:cTn id="6" dur="30000" fill="hold"/>
                                        <p:tgtEl>
                                          <p:spTgt spid="3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repeatCount="indefinite" fill="hold" nodeType="clickEffect">
                                  <p:stCondLst>
                                    <p:cond delay="0"/>
                                  </p:stCondLst>
                                  <p:childTnLst>
                                    <p:animRot by="-216000000">
                                      <p:cBhvr>
                                        <p:cTn id="10" dur="30000" fill="hold"/>
                                        <p:tgtEl>
                                          <p:spTgt spid="6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Point of View</a:t>
            </a:r>
            <a:endParaRPr lang="en-US" dirty="0"/>
          </a:p>
        </p:txBody>
      </p:sp>
      <p:sp>
        <p:nvSpPr>
          <p:cNvPr id="3" name="Textplatzhalter 2"/>
          <p:cNvSpPr>
            <a:spLocks noGrp="1"/>
          </p:cNvSpPr>
          <p:nvPr>
            <p:ph type="body" idx="1"/>
          </p:nvPr>
        </p:nvSpPr>
        <p:spPr/>
        <p:txBody>
          <a:bodyPr/>
          <a:lstStyle/>
          <a:p>
            <a:r>
              <a:rPr lang="en-US" dirty="0" smtClean="0"/>
              <a:t>How to Control the AC values?</a:t>
            </a:r>
            <a:endParaRPr lang="en-US" dirty="0"/>
          </a:p>
        </p:txBody>
      </p:sp>
      <p:sp>
        <p:nvSpPr>
          <p:cNvPr id="7" name="Foliennummernplatzhalter 6"/>
          <p:cNvSpPr>
            <a:spLocks noGrp="1"/>
          </p:cNvSpPr>
          <p:nvPr>
            <p:ph type="sldNum" sz="quarter" idx="12"/>
          </p:nvPr>
        </p:nvSpPr>
        <p:spPr/>
        <p:txBody>
          <a:bodyPr/>
          <a:lstStyle/>
          <a:p>
            <a:fld id="{32F36B79-3ACB-4ABE-9496-E272B2366BFF}" type="slidenum">
              <a:rPr lang="en-US" smtClean="0"/>
              <a:pPr/>
              <a:t>4</a:t>
            </a:fld>
            <a:endParaRPr lang="en-US" dirty="0"/>
          </a:p>
        </p:txBody>
      </p:sp>
      <p:pic>
        <p:nvPicPr>
          <p:cNvPr id="8194" name="Picture 2" descr="Kugellabyrinth"/>
          <p:cNvPicPr>
            <a:picLocks noChangeAspect="1" noChangeArrowheads="1"/>
          </p:cNvPicPr>
          <p:nvPr/>
        </p:nvPicPr>
        <p:blipFill rotWithShape="1">
          <a:blip r:embed="rId3">
            <a:extLst>
              <a:ext uri="{28A0092B-C50C-407E-A947-70E740481C1C}">
                <a14:useLocalDpi xmlns:a14="http://schemas.microsoft.com/office/drawing/2010/main" val="0"/>
              </a:ext>
            </a:extLst>
          </a:blip>
          <a:srcRect t="4086" b="6754"/>
          <a:stretch/>
        </p:blipFill>
        <p:spPr bwMode="auto">
          <a:xfrm>
            <a:off x="451757" y="1843312"/>
            <a:ext cx="3906953" cy="3483429"/>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4785" y="1843312"/>
            <a:ext cx="5106879" cy="3483429"/>
          </a:xfrm>
          <a:prstGeom prst="rect">
            <a:avLst/>
          </a:prstGeom>
        </p:spPr>
      </p:pic>
      <p:sp>
        <p:nvSpPr>
          <p:cNvPr id="9" name="Textfeld 8"/>
          <p:cNvSpPr txBox="1"/>
          <p:nvPr/>
        </p:nvSpPr>
        <p:spPr>
          <a:xfrm>
            <a:off x="3162612" y="6157528"/>
            <a:ext cx="1196098" cy="276999"/>
          </a:xfrm>
          <a:prstGeom prst="rect">
            <a:avLst/>
          </a:prstGeom>
          <a:noFill/>
        </p:spPr>
        <p:txBody>
          <a:bodyPr wrap="none" rtlCol="0">
            <a:spAutoFit/>
          </a:bodyPr>
          <a:lstStyle/>
          <a:p>
            <a:pPr algn="r"/>
            <a:r>
              <a:rPr lang="en-US" sz="1200" dirty="0" smtClean="0"/>
              <a:t>Source: Biber.de</a:t>
            </a:r>
            <a:endParaRPr lang="en-US" sz="1200" dirty="0"/>
          </a:p>
        </p:txBody>
      </p:sp>
      <p:sp>
        <p:nvSpPr>
          <p:cNvPr id="10" name="Textfeld 9"/>
          <p:cNvSpPr txBox="1"/>
          <p:nvPr/>
        </p:nvSpPr>
        <p:spPr>
          <a:xfrm>
            <a:off x="7060551" y="6157528"/>
            <a:ext cx="2661113" cy="276999"/>
          </a:xfrm>
          <a:prstGeom prst="rect">
            <a:avLst/>
          </a:prstGeom>
          <a:noFill/>
        </p:spPr>
        <p:txBody>
          <a:bodyPr wrap="none" rtlCol="0">
            <a:spAutoFit/>
          </a:bodyPr>
          <a:lstStyle/>
          <a:p>
            <a:pPr algn="r"/>
            <a:r>
              <a:rPr lang="en-US" sz="1200" dirty="0" smtClean="0"/>
              <a:t>Source: crazynormalvids@youtube.com</a:t>
            </a:r>
            <a:endParaRPr lang="en-US" sz="1200" dirty="0"/>
          </a:p>
        </p:txBody>
      </p:sp>
    </p:spTree>
    <p:extLst>
      <p:ext uri="{BB962C8B-B14F-4D97-AF65-F5344CB8AC3E}">
        <p14:creationId xmlns:p14="http://schemas.microsoft.com/office/powerpoint/2010/main" val="288770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0" y="444500"/>
            <a:ext cx="9226253" cy="368300"/>
          </a:xfrm>
        </p:spPr>
        <p:txBody>
          <a:bodyPr>
            <a:normAutofit fontScale="90000"/>
          </a:bodyPr>
          <a:lstStyle/>
          <a:p>
            <a:r>
              <a:rPr lang="en-US" dirty="0" smtClean="0"/>
              <a:t>Field oriented Control</a:t>
            </a:r>
            <a:endParaRPr lang="en-US" dirty="0"/>
          </a:p>
        </p:txBody>
      </p:sp>
      <p:sp>
        <p:nvSpPr>
          <p:cNvPr id="8" name="Textplatzhalter 2"/>
          <p:cNvSpPr>
            <a:spLocks noGrp="1"/>
          </p:cNvSpPr>
          <p:nvPr>
            <p:ph type="body" idx="1"/>
          </p:nvPr>
        </p:nvSpPr>
        <p:spPr>
          <a:xfrm>
            <a:off x="0" y="1053306"/>
            <a:ext cx="9906000" cy="332584"/>
          </a:xfrm>
        </p:spPr>
        <p:txBody>
          <a:bodyPr/>
          <a:lstStyle/>
          <a:p>
            <a:r>
              <a:rPr lang="en-US" dirty="0" smtClean="0"/>
              <a:t>… from another angle</a:t>
            </a:r>
            <a:endParaRPr lang="en-US" dirty="0"/>
          </a:p>
        </p:txBody>
      </p:sp>
      <p:sp>
        <p:nvSpPr>
          <p:cNvPr id="2" name="Foliennummernplatzhalter 1"/>
          <p:cNvSpPr>
            <a:spLocks noGrp="1"/>
          </p:cNvSpPr>
          <p:nvPr>
            <p:ph type="sldNum" sz="quarter" idx="12"/>
          </p:nvPr>
        </p:nvSpPr>
        <p:spPr/>
        <p:txBody>
          <a:bodyPr/>
          <a:lstStyle/>
          <a:p>
            <a:fld id="{32F36B79-3ACB-4ABE-9496-E272B2366BFF}" type="slidenum">
              <a:rPr lang="en-US" smtClean="0"/>
              <a:pPr/>
              <a:t>5</a:t>
            </a:fld>
            <a:endParaRPr lang="en-US" dirty="0"/>
          </a:p>
        </p:txBody>
      </p:sp>
      <p:grpSp>
        <p:nvGrpSpPr>
          <p:cNvPr id="5" name="Gruppieren 4"/>
          <p:cNvGrpSpPr/>
          <p:nvPr/>
        </p:nvGrpSpPr>
        <p:grpSpPr>
          <a:xfrm>
            <a:off x="241747" y="2368604"/>
            <a:ext cx="2542980" cy="1999724"/>
            <a:chOff x="5889404" y="1011331"/>
            <a:chExt cx="2542980" cy="1999724"/>
          </a:xfrm>
        </p:grpSpPr>
        <p:grpSp>
          <p:nvGrpSpPr>
            <p:cNvPr id="19" name="Group 18"/>
            <p:cNvGrpSpPr>
              <a:grpSpLocks/>
            </p:cNvGrpSpPr>
            <p:nvPr/>
          </p:nvGrpSpPr>
          <p:grpSpPr bwMode="auto">
            <a:xfrm>
              <a:off x="6457424" y="1241242"/>
              <a:ext cx="1073150" cy="1304925"/>
              <a:chOff x="420" y="538"/>
              <a:chExt cx="2604" cy="3170"/>
            </a:xfrm>
          </p:grpSpPr>
          <p:sp>
            <p:nvSpPr>
              <p:cNvPr id="22" name="Oval 19"/>
              <p:cNvSpPr>
                <a:spLocks noChangeArrowheads="1"/>
              </p:cNvSpPr>
              <p:nvPr/>
            </p:nvSpPr>
            <p:spPr bwMode="auto">
              <a:xfrm>
                <a:off x="1463" y="1400"/>
                <a:ext cx="1452" cy="1452"/>
              </a:xfrm>
              <a:prstGeom prst="ellipse">
                <a:avLst/>
              </a:prstGeom>
              <a:noFill/>
              <a:ln w="9525">
                <a:solidFill>
                  <a:schemeClr val="tx1"/>
                </a:solidFill>
                <a:round/>
                <a:headEnd/>
                <a:tailEnd/>
              </a:ln>
              <a:effectLst/>
            </p:spPr>
            <p:txBody>
              <a:bodyPr wrap="none" anchor="ctr"/>
              <a:lstStyle/>
              <a:p>
                <a:endParaRPr lang="en-US" dirty="0"/>
              </a:p>
            </p:txBody>
          </p:sp>
          <p:grpSp>
            <p:nvGrpSpPr>
              <p:cNvPr id="23" name="Group 20"/>
              <p:cNvGrpSpPr>
                <a:grpSpLocks/>
              </p:cNvGrpSpPr>
              <p:nvPr/>
            </p:nvGrpSpPr>
            <p:grpSpPr bwMode="auto">
              <a:xfrm>
                <a:off x="420" y="1971"/>
                <a:ext cx="1084" cy="336"/>
                <a:chOff x="420" y="1971"/>
                <a:chExt cx="1084" cy="336"/>
              </a:xfrm>
            </p:grpSpPr>
            <p:sp>
              <p:nvSpPr>
                <p:cNvPr id="44" name="Rectangle 21"/>
                <p:cNvSpPr>
                  <a:spLocks noChangeArrowheads="1"/>
                </p:cNvSpPr>
                <p:nvPr/>
              </p:nvSpPr>
              <p:spPr bwMode="auto">
                <a:xfrm>
                  <a:off x="828" y="2035"/>
                  <a:ext cx="545" cy="227"/>
                </a:xfrm>
                <a:prstGeom prst="rect">
                  <a:avLst/>
                </a:prstGeom>
                <a:solidFill>
                  <a:srgbClr val="FFFFFF"/>
                </a:solidFill>
                <a:ln w="9525">
                  <a:solidFill>
                    <a:schemeClr val="tx1"/>
                  </a:solidFill>
                  <a:miter lim="800000"/>
                  <a:headEnd/>
                  <a:tailEnd/>
                </a:ln>
                <a:effectLst/>
              </p:spPr>
              <p:txBody>
                <a:bodyPr wrap="none" anchor="ctr"/>
                <a:lstStyle/>
                <a:p>
                  <a:endParaRPr lang="en-US" dirty="0"/>
                </a:p>
              </p:txBody>
            </p:sp>
            <p:sp>
              <p:nvSpPr>
                <p:cNvPr id="45" name="Line 22"/>
                <p:cNvSpPr>
                  <a:spLocks noChangeShapeType="1"/>
                </p:cNvSpPr>
                <p:nvPr/>
              </p:nvSpPr>
              <p:spPr bwMode="auto">
                <a:xfrm flipV="1">
                  <a:off x="874" y="1989"/>
                  <a:ext cx="136" cy="318"/>
                </a:xfrm>
                <a:prstGeom prst="line">
                  <a:avLst/>
                </a:prstGeom>
                <a:noFill/>
                <a:ln w="9525">
                  <a:solidFill>
                    <a:schemeClr val="tx1"/>
                  </a:solidFill>
                  <a:round/>
                  <a:headEnd/>
                  <a:tailEnd/>
                </a:ln>
                <a:effectLst/>
              </p:spPr>
              <p:txBody>
                <a:bodyPr/>
                <a:lstStyle/>
                <a:p>
                  <a:endParaRPr lang="en-US" dirty="0"/>
                </a:p>
              </p:txBody>
            </p:sp>
            <p:sp>
              <p:nvSpPr>
                <p:cNvPr id="46" name="Line 23"/>
                <p:cNvSpPr>
                  <a:spLocks noChangeShapeType="1"/>
                </p:cNvSpPr>
                <p:nvPr/>
              </p:nvSpPr>
              <p:spPr bwMode="auto">
                <a:xfrm flipV="1">
                  <a:off x="964" y="1989"/>
                  <a:ext cx="136" cy="318"/>
                </a:xfrm>
                <a:prstGeom prst="line">
                  <a:avLst/>
                </a:prstGeom>
                <a:noFill/>
                <a:ln w="9525">
                  <a:solidFill>
                    <a:schemeClr val="tx1"/>
                  </a:solidFill>
                  <a:round/>
                  <a:headEnd/>
                  <a:tailEnd/>
                </a:ln>
                <a:effectLst/>
              </p:spPr>
              <p:txBody>
                <a:bodyPr/>
                <a:lstStyle/>
                <a:p>
                  <a:endParaRPr lang="en-US" dirty="0"/>
                </a:p>
              </p:txBody>
            </p:sp>
            <p:sp>
              <p:nvSpPr>
                <p:cNvPr id="47" name="Line 24"/>
                <p:cNvSpPr>
                  <a:spLocks noChangeShapeType="1"/>
                </p:cNvSpPr>
                <p:nvPr/>
              </p:nvSpPr>
              <p:spPr bwMode="auto">
                <a:xfrm flipV="1">
                  <a:off x="1055" y="1989"/>
                  <a:ext cx="136" cy="318"/>
                </a:xfrm>
                <a:prstGeom prst="line">
                  <a:avLst/>
                </a:prstGeom>
                <a:noFill/>
                <a:ln w="9525">
                  <a:solidFill>
                    <a:schemeClr val="tx1"/>
                  </a:solidFill>
                  <a:round/>
                  <a:headEnd/>
                  <a:tailEnd/>
                </a:ln>
                <a:effectLst/>
              </p:spPr>
              <p:txBody>
                <a:bodyPr/>
                <a:lstStyle/>
                <a:p>
                  <a:endParaRPr lang="en-US" dirty="0"/>
                </a:p>
              </p:txBody>
            </p:sp>
            <p:sp>
              <p:nvSpPr>
                <p:cNvPr id="48" name="Line 25"/>
                <p:cNvSpPr>
                  <a:spLocks noChangeShapeType="1"/>
                </p:cNvSpPr>
                <p:nvPr/>
              </p:nvSpPr>
              <p:spPr bwMode="auto">
                <a:xfrm flipV="1">
                  <a:off x="1146" y="1989"/>
                  <a:ext cx="136" cy="318"/>
                </a:xfrm>
                <a:prstGeom prst="line">
                  <a:avLst/>
                </a:prstGeom>
                <a:noFill/>
                <a:ln w="9525">
                  <a:solidFill>
                    <a:schemeClr val="tx1"/>
                  </a:solidFill>
                  <a:round/>
                  <a:headEnd/>
                  <a:tailEnd/>
                </a:ln>
                <a:effectLst/>
              </p:spPr>
              <p:txBody>
                <a:bodyPr/>
                <a:lstStyle/>
                <a:p>
                  <a:endParaRPr lang="en-US" dirty="0"/>
                </a:p>
              </p:txBody>
            </p:sp>
            <p:sp>
              <p:nvSpPr>
                <p:cNvPr id="49" name="Line 26"/>
                <p:cNvSpPr>
                  <a:spLocks noChangeShapeType="1"/>
                </p:cNvSpPr>
                <p:nvPr/>
              </p:nvSpPr>
              <p:spPr bwMode="auto">
                <a:xfrm>
                  <a:off x="465" y="2149"/>
                  <a:ext cx="363" cy="0"/>
                </a:xfrm>
                <a:prstGeom prst="line">
                  <a:avLst/>
                </a:prstGeom>
                <a:noFill/>
                <a:ln w="9525">
                  <a:solidFill>
                    <a:schemeClr val="tx1"/>
                  </a:solidFill>
                  <a:round/>
                  <a:headEnd/>
                  <a:tailEnd/>
                </a:ln>
                <a:effectLst/>
              </p:spPr>
              <p:txBody>
                <a:bodyPr/>
                <a:lstStyle/>
                <a:p>
                  <a:endParaRPr lang="en-US" dirty="0"/>
                </a:p>
              </p:txBody>
            </p:sp>
            <p:sp>
              <p:nvSpPr>
                <p:cNvPr id="50" name="Oval 27"/>
                <p:cNvSpPr>
                  <a:spLocks noChangeArrowheads="1"/>
                </p:cNvSpPr>
                <p:nvPr/>
              </p:nvSpPr>
              <p:spPr bwMode="auto">
                <a:xfrm>
                  <a:off x="420" y="2125"/>
                  <a:ext cx="45" cy="45"/>
                </a:xfrm>
                <a:prstGeom prst="ellipse">
                  <a:avLst/>
                </a:prstGeom>
                <a:solidFill>
                  <a:srgbClr val="FFFFFF"/>
                </a:solidFill>
                <a:ln w="9525">
                  <a:solidFill>
                    <a:schemeClr val="tx1"/>
                  </a:solidFill>
                  <a:round/>
                  <a:headEnd/>
                  <a:tailEnd/>
                </a:ln>
                <a:effectLst/>
              </p:spPr>
              <p:txBody>
                <a:bodyPr wrap="none" anchor="ctr"/>
                <a:lstStyle/>
                <a:p>
                  <a:endParaRPr lang="en-US" dirty="0"/>
                </a:p>
              </p:txBody>
            </p:sp>
            <p:sp>
              <p:nvSpPr>
                <p:cNvPr id="51" name="Line 28"/>
                <p:cNvSpPr>
                  <a:spLocks noChangeShapeType="1"/>
                </p:cNvSpPr>
                <p:nvPr/>
              </p:nvSpPr>
              <p:spPr bwMode="auto">
                <a:xfrm>
                  <a:off x="1282" y="1989"/>
                  <a:ext cx="181" cy="0"/>
                </a:xfrm>
                <a:prstGeom prst="line">
                  <a:avLst/>
                </a:prstGeom>
                <a:noFill/>
                <a:ln w="9525">
                  <a:solidFill>
                    <a:schemeClr val="tx1"/>
                  </a:solidFill>
                  <a:round/>
                  <a:headEnd/>
                  <a:tailEnd/>
                </a:ln>
                <a:effectLst/>
              </p:spPr>
              <p:txBody>
                <a:bodyPr/>
                <a:lstStyle/>
                <a:p>
                  <a:endParaRPr lang="en-US" dirty="0"/>
                </a:p>
              </p:txBody>
            </p:sp>
            <p:sp>
              <p:nvSpPr>
                <p:cNvPr id="52" name="Oval 29"/>
                <p:cNvSpPr>
                  <a:spLocks noChangeArrowheads="1"/>
                </p:cNvSpPr>
                <p:nvPr/>
              </p:nvSpPr>
              <p:spPr bwMode="auto">
                <a:xfrm>
                  <a:off x="1459" y="1971"/>
                  <a:ext cx="45" cy="45"/>
                </a:xfrm>
                <a:prstGeom prst="ellipse">
                  <a:avLst/>
                </a:prstGeom>
                <a:solidFill>
                  <a:srgbClr val="FFFFFF"/>
                </a:solidFill>
                <a:ln w="9525">
                  <a:solidFill>
                    <a:schemeClr val="tx1"/>
                  </a:solidFill>
                  <a:round/>
                  <a:headEnd/>
                  <a:tailEnd/>
                </a:ln>
                <a:effectLst/>
              </p:spPr>
              <p:txBody>
                <a:bodyPr wrap="none" anchor="ctr"/>
                <a:lstStyle/>
                <a:p>
                  <a:endParaRPr lang="en-US" dirty="0"/>
                </a:p>
              </p:txBody>
            </p:sp>
          </p:grpSp>
          <p:grpSp>
            <p:nvGrpSpPr>
              <p:cNvPr id="24" name="Group 30"/>
              <p:cNvGrpSpPr>
                <a:grpSpLocks/>
              </p:cNvGrpSpPr>
              <p:nvPr/>
            </p:nvGrpSpPr>
            <p:grpSpPr bwMode="auto">
              <a:xfrm rot="7200000">
                <a:off x="2269" y="912"/>
                <a:ext cx="1084" cy="336"/>
                <a:chOff x="420" y="1971"/>
                <a:chExt cx="1084" cy="336"/>
              </a:xfrm>
            </p:grpSpPr>
            <p:sp>
              <p:nvSpPr>
                <p:cNvPr id="35" name="Rectangle 31"/>
                <p:cNvSpPr>
                  <a:spLocks noChangeArrowheads="1"/>
                </p:cNvSpPr>
                <p:nvPr/>
              </p:nvSpPr>
              <p:spPr bwMode="auto">
                <a:xfrm>
                  <a:off x="828" y="2035"/>
                  <a:ext cx="545" cy="227"/>
                </a:xfrm>
                <a:prstGeom prst="rect">
                  <a:avLst/>
                </a:prstGeom>
                <a:solidFill>
                  <a:srgbClr val="FFFFFF"/>
                </a:solidFill>
                <a:ln w="9525">
                  <a:solidFill>
                    <a:schemeClr val="tx1"/>
                  </a:solidFill>
                  <a:miter lim="800000"/>
                  <a:headEnd/>
                  <a:tailEnd/>
                </a:ln>
                <a:effectLst/>
              </p:spPr>
              <p:txBody>
                <a:bodyPr wrap="none" anchor="ctr"/>
                <a:lstStyle/>
                <a:p>
                  <a:endParaRPr lang="en-US" dirty="0"/>
                </a:p>
              </p:txBody>
            </p:sp>
            <p:sp>
              <p:nvSpPr>
                <p:cNvPr id="36" name="Line 32"/>
                <p:cNvSpPr>
                  <a:spLocks noChangeShapeType="1"/>
                </p:cNvSpPr>
                <p:nvPr/>
              </p:nvSpPr>
              <p:spPr bwMode="auto">
                <a:xfrm flipV="1">
                  <a:off x="874" y="1989"/>
                  <a:ext cx="136" cy="318"/>
                </a:xfrm>
                <a:prstGeom prst="line">
                  <a:avLst/>
                </a:prstGeom>
                <a:noFill/>
                <a:ln w="9525">
                  <a:solidFill>
                    <a:schemeClr val="tx1"/>
                  </a:solidFill>
                  <a:round/>
                  <a:headEnd/>
                  <a:tailEnd/>
                </a:ln>
                <a:effectLst/>
              </p:spPr>
              <p:txBody>
                <a:bodyPr/>
                <a:lstStyle/>
                <a:p>
                  <a:endParaRPr lang="en-US" dirty="0"/>
                </a:p>
              </p:txBody>
            </p:sp>
            <p:sp>
              <p:nvSpPr>
                <p:cNvPr id="37" name="Line 33"/>
                <p:cNvSpPr>
                  <a:spLocks noChangeShapeType="1"/>
                </p:cNvSpPr>
                <p:nvPr/>
              </p:nvSpPr>
              <p:spPr bwMode="auto">
                <a:xfrm flipV="1">
                  <a:off x="964" y="1989"/>
                  <a:ext cx="136" cy="318"/>
                </a:xfrm>
                <a:prstGeom prst="line">
                  <a:avLst/>
                </a:prstGeom>
                <a:noFill/>
                <a:ln w="9525">
                  <a:solidFill>
                    <a:schemeClr val="tx1"/>
                  </a:solidFill>
                  <a:round/>
                  <a:headEnd/>
                  <a:tailEnd/>
                </a:ln>
                <a:effectLst/>
              </p:spPr>
              <p:txBody>
                <a:bodyPr/>
                <a:lstStyle/>
                <a:p>
                  <a:endParaRPr lang="en-US" dirty="0"/>
                </a:p>
              </p:txBody>
            </p:sp>
            <p:sp>
              <p:nvSpPr>
                <p:cNvPr id="38" name="Line 34"/>
                <p:cNvSpPr>
                  <a:spLocks noChangeShapeType="1"/>
                </p:cNvSpPr>
                <p:nvPr/>
              </p:nvSpPr>
              <p:spPr bwMode="auto">
                <a:xfrm flipV="1">
                  <a:off x="1055" y="1989"/>
                  <a:ext cx="136" cy="318"/>
                </a:xfrm>
                <a:prstGeom prst="line">
                  <a:avLst/>
                </a:prstGeom>
                <a:noFill/>
                <a:ln w="9525">
                  <a:solidFill>
                    <a:schemeClr val="tx1"/>
                  </a:solidFill>
                  <a:round/>
                  <a:headEnd/>
                  <a:tailEnd/>
                </a:ln>
                <a:effectLst/>
              </p:spPr>
              <p:txBody>
                <a:bodyPr/>
                <a:lstStyle/>
                <a:p>
                  <a:endParaRPr lang="en-US" dirty="0"/>
                </a:p>
              </p:txBody>
            </p:sp>
            <p:sp>
              <p:nvSpPr>
                <p:cNvPr id="39" name="Line 35"/>
                <p:cNvSpPr>
                  <a:spLocks noChangeShapeType="1"/>
                </p:cNvSpPr>
                <p:nvPr/>
              </p:nvSpPr>
              <p:spPr bwMode="auto">
                <a:xfrm flipV="1">
                  <a:off x="1146" y="1989"/>
                  <a:ext cx="136" cy="318"/>
                </a:xfrm>
                <a:prstGeom prst="line">
                  <a:avLst/>
                </a:prstGeom>
                <a:noFill/>
                <a:ln w="9525">
                  <a:solidFill>
                    <a:schemeClr val="tx1"/>
                  </a:solidFill>
                  <a:round/>
                  <a:headEnd/>
                  <a:tailEnd/>
                </a:ln>
                <a:effectLst/>
              </p:spPr>
              <p:txBody>
                <a:bodyPr/>
                <a:lstStyle/>
                <a:p>
                  <a:endParaRPr lang="en-US" dirty="0"/>
                </a:p>
              </p:txBody>
            </p:sp>
            <p:sp>
              <p:nvSpPr>
                <p:cNvPr id="40" name="Line 36"/>
                <p:cNvSpPr>
                  <a:spLocks noChangeShapeType="1"/>
                </p:cNvSpPr>
                <p:nvPr/>
              </p:nvSpPr>
              <p:spPr bwMode="auto">
                <a:xfrm>
                  <a:off x="465" y="2149"/>
                  <a:ext cx="363" cy="0"/>
                </a:xfrm>
                <a:prstGeom prst="line">
                  <a:avLst/>
                </a:prstGeom>
                <a:noFill/>
                <a:ln w="9525">
                  <a:solidFill>
                    <a:schemeClr val="tx1"/>
                  </a:solidFill>
                  <a:round/>
                  <a:headEnd/>
                  <a:tailEnd/>
                </a:ln>
                <a:effectLst/>
              </p:spPr>
              <p:txBody>
                <a:bodyPr/>
                <a:lstStyle/>
                <a:p>
                  <a:endParaRPr lang="en-US" dirty="0"/>
                </a:p>
              </p:txBody>
            </p:sp>
            <p:sp>
              <p:nvSpPr>
                <p:cNvPr id="41" name="Oval 37"/>
                <p:cNvSpPr>
                  <a:spLocks noChangeArrowheads="1"/>
                </p:cNvSpPr>
                <p:nvPr/>
              </p:nvSpPr>
              <p:spPr bwMode="auto">
                <a:xfrm>
                  <a:off x="420" y="2125"/>
                  <a:ext cx="45" cy="45"/>
                </a:xfrm>
                <a:prstGeom prst="ellipse">
                  <a:avLst/>
                </a:prstGeom>
                <a:solidFill>
                  <a:srgbClr val="FFFFFF"/>
                </a:solidFill>
                <a:ln w="9525">
                  <a:solidFill>
                    <a:schemeClr val="tx1"/>
                  </a:solidFill>
                  <a:round/>
                  <a:headEnd/>
                  <a:tailEnd/>
                </a:ln>
                <a:effectLst/>
              </p:spPr>
              <p:txBody>
                <a:bodyPr wrap="none" anchor="ctr"/>
                <a:lstStyle/>
                <a:p>
                  <a:endParaRPr lang="en-US" dirty="0"/>
                </a:p>
              </p:txBody>
            </p:sp>
            <p:sp>
              <p:nvSpPr>
                <p:cNvPr id="42" name="Line 38"/>
                <p:cNvSpPr>
                  <a:spLocks noChangeShapeType="1"/>
                </p:cNvSpPr>
                <p:nvPr/>
              </p:nvSpPr>
              <p:spPr bwMode="auto">
                <a:xfrm>
                  <a:off x="1282" y="1989"/>
                  <a:ext cx="181" cy="0"/>
                </a:xfrm>
                <a:prstGeom prst="line">
                  <a:avLst/>
                </a:prstGeom>
                <a:noFill/>
                <a:ln w="9525">
                  <a:solidFill>
                    <a:schemeClr val="tx1"/>
                  </a:solidFill>
                  <a:round/>
                  <a:headEnd/>
                  <a:tailEnd/>
                </a:ln>
                <a:effectLst/>
              </p:spPr>
              <p:txBody>
                <a:bodyPr/>
                <a:lstStyle/>
                <a:p>
                  <a:endParaRPr lang="en-US" dirty="0"/>
                </a:p>
              </p:txBody>
            </p:sp>
            <p:sp>
              <p:nvSpPr>
                <p:cNvPr id="43" name="Oval 39"/>
                <p:cNvSpPr>
                  <a:spLocks noChangeArrowheads="1"/>
                </p:cNvSpPr>
                <p:nvPr/>
              </p:nvSpPr>
              <p:spPr bwMode="auto">
                <a:xfrm>
                  <a:off x="1459" y="1971"/>
                  <a:ext cx="45" cy="45"/>
                </a:xfrm>
                <a:prstGeom prst="ellipse">
                  <a:avLst/>
                </a:prstGeom>
                <a:solidFill>
                  <a:srgbClr val="FFFFFF"/>
                </a:solidFill>
                <a:ln w="9525">
                  <a:solidFill>
                    <a:schemeClr val="tx1"/>
                  </a:solidFill>
                  <a:round/>
                  <a:headEnd/>
                  <a:tailEnd/>
                </a:ln>
                <a:effectLst/>
              </p:spPr>
              <p:txBody>
                <a:bodyPr wrap="none" anchor="ctr"/>
                <a:lstStyle/>
                <a:p>
                  <a:endParaRPr lang="en-US" dirty="0"/>
                </a:p>
              </p:txBody>
            </p:sp>
          </p:grpSp>
          <p:grpSp>
            <p:nvGrpSpPr>
              <p:cNvPr id="25" name="Group 40"/>
              <p:cNvGrpSpPr>
                <a:grpSpLocks/>
              </p:cNvGrpSpPr>
              <p:nvPr/>
            </p:nvGrpSpPr>
            <p:grpSpPr bwMode="auto">
              <a:xfrm rot="14400000">
                <a:off x="2314" y="2998"/>
                <a:ext cx="1084" cy="336"/>
                <a:chOff x="420" y="1971"/>
                <a:chExt cx="1084" cy="336"/>
              </a:xfrm>
            </p:grpSpPr>
            <p:sp>
              <p:nvSpPr>
                <p:cNvPr id="26" name="Rectangle 41"/>
                <p:cNvSpPr>
                  <a:spLocks noChangeArrowheads="1"/>
                </p:cNvSpPr>
                <p:nvPr/>
              </p:nvSpPr>
              <p:spPr bwMode="auto">
                <a:xfrm>
                  <a:off x="828" y="2035"/>
                  <a:ext cx="545" cy="227"/>
                </a:xfrm>
                <a:prstGeom prst="rect">
                  <a:avLst/>
                </a:prstGeom>
                <a:solidFill>
                  <a:srgbClr val="FFFFFF"/>
                </a:solidFill>
                <a:ln w="9525">
                  <a:solidFill>
                    <a:schemeClr val="tx1"/>
                  </a:solidFill>
                  <a:miter lim="800000"/>
                  <a:headEnd/>
                  <a:tailEnd/>
                </a:ln>
                <a:effectLst/>
              </p:spPr>
              <p:txBody>
                <a:bodyPr wrap="none" anchor="ctr"/>
                <a:lstStyle/>
                <a:p>
                  <a:endParaRPr lang="en-US" dirty="0"/>
                </a:p>
              </p:txBody>
            </p:sp>
            <p:sp>
              <p:nvSpPr>
                <p:cNvPr id="27" name="Line 42"/>
                <p:cNvSpPr>
                  <a:spLocks noChangeShapeType="1"/>
                </p:cNvSpPr>
                <p:nvPr/>
              </p:nvSpPr>
              <p:spPr bwMode="auto">
                <a:xfrm flipV="1">
                  <a:off x="874" y="1989"/>
                  <a:ext cx="136" cy="318"/>
                </a:xfrm>
                <a:prstGeom prst="line">
                  <a:avLst/>
                </a:prstGeom>
                <a:noFill/>
                <a:ln w="9525">
                  <a:solidFill>
                    <a:schemeClr val="tx1"/>
                  </a:solidFill>
                  <a:round/>
                  <a:headEnd/>
                  <a:tailEnd/>
                </a:ln>
                <a:effectLst/>
              </p:spPr>
              <p:txBody>
                <a:bodyPr/>
                <a:lstStyle/>
                <a:p>
                  <a:endParaRPr lang="en-US" dirty="0"/>
                </a:p>
              </p:txBody>
            </p:sp>
            <p:sp>
              <p:nvSpPr>
                <p:cNvPr id="28" name="Line 43"/>
                <p:cNvSpPr>
                  <a:spLocks noChangeShapeType="1"/>
                </p:cNvSpPr>
                <p:nvPr/>
              </p:nvSpPr>
              <p:spPr bwMode="auto">
                <a:xfrm flipV="1">
                  <a:off x="964" y="1989"/>
                  <a:ext cx="136" cy="318"/>
                </a:xfrm>
                <a:prstGeom prst="line">
                  <a:avLst/>
                </a:prstGeom>
                <a:noFill/>
                <a:ln w="9525">
                  <a:solidFill>
                    <a:schemeClr val="tx1"/>
                  </a:solidFill>
                  <a:round/>
                  <a:headEnd/>
                  <a:tailEnd/>
                </a:ln>
                <a:effectLst/>
              </p:spPr>
              <p:txBody>
                <a:bodyPr/>
                <a:lstStyle/>
                <a:p>
                  <a:endParaRPr lang="en-US" dirty="0"/>
                </a:p>
              </p:txBody>
            </p:sp>
            <p:sp>
              <p:nvSpPr>
                <p:cNvPr id="29" name="Line 44"/>
                <p:cNvSpPr>
                  <a:spLocks noChangeShapeType="1"/>
                </p:cNvSpPr>
                <p:nvPr/>
              </p:nvSpPr>
              <p:spPr bwMode="auto">
                <a:xfrm flipV="1">
                  <a:off x="1055" y="1989"/>
                  <a:ext cx="136" cy="318"/>
                </a:xfrm>
                <a:prstGeom prst="line">
                  <a:avLst/>
                </a:prstGeom>
                <a:noFill/>
                <a:ln w="9525">
                  <a:solidFill>
                    <a:schemeClr val="tx1"/>
                  </a:solidFill>
                  <a:round/>
                  <a:headEnd/>
                  <a:tailEnd/>
                </a:ln>
                <a:effectLst/>
              </p:spPr>
              <p:txBody>
                <a:bodyPr/>
                <a:lstStyle/>
                <a:p>
                  <a:endParaRPr lang="en-US" dirty="0"/>
                </a:p>
              </p:txBody>
            </p:sp>
            <p:sp>
              <p:nvSpPr>
                <p:cNvPr id="30" name="Line 45"/>
                <p:cNvSpPr>
                  <a:spLocks noChangeShapeType="1"/>
                </p:cNvSpPr>
                <p:nvPr/>
              </p:nvSpPr>
              <p:spPr bwMode="auto">
                <a:xfrm flipV="1">
                  <a:off x="1146" y="1989"/>
                  <a:ext cx="136" cy="318"/>
                </a:xfrm>
                <a:prstGeom prst="line">
                  <a:avLst/>
                </a:prstGeom>
                <a:noFill/>
                <a:ln w="9525">
                  <a:solidFill>
                    <a:schemeClr val="tx1"/>
                  </a:solidFill>
                  <a:round/>
                  <a:headEnd/>
                  <a:tailEnd/>
                </a:ln>
                <a:effectLst/>
              </p:spPr>
              <p:txBody>
                <a:bodyPr/>
                <a:lstStyle/>
                <a:p>
                  <a:endParaRPr lang="en-US" dirty="0"/>
                </a:p>
              </p:txBody>
            </p:sp>
            <p:sp>
              <p:nvSpPr>
                <p:cNvPr id="31" name="Line 46"/>
                <p:cNvSpPr>
                  <a:spLocks noChangeShapeType="1"/>
                </p:cNvSpPr>
                <p:nvPr/>
              </p:nvSpPr>
              <p:spPr bwMode="auto">
                <a:xfrm>
                  <a:off x="465" y="2149"/>
                  <a:ext cx="363" cy="0"/>
                </a:xfrm>
                <a:prstGeom prst="line">
                  <a:avLst/>
                </a:prstGeom>
                <a:noFill/>
                <a:ln w="9525">
                  <a:solidFill>
                    <a:schemeClr val="tx1"/>
                  </a:solidFill>
                  <a:round/>
                  <a:headEnd/>
                  <a:tailEnd/>
                </a:ln>
                <a:effectLst/>
              </p:spPr>
              <p:txBody>
                <a:bodyPr/>
                <a:lstStyle/>
                <a:p>
                  <a:endParaRPr lang="en-US" dirty="0"/>
                </a:p>
              </p:txBody>
            </p:sp>
            <p:sp>
              <p:nvSpPr>
                <p:cNvPr id="32" name="Oval 47"/>
                <p:cNvSpPr>
                  <a:spLocks noChangeArrowheads="1"/>
                </p:cNvSpPr>
                <p:nvPr/>
              </p:nvSpPr>
              <p:spPr bwMode="auto">
                <a:xfrm>
                  <a:off x="420" y="2125"/>
                  <a:ext cx="45" cy="45"/>
                </a:xfrm>
                <a:prstGeom prst="ellipse">
                  <a:avLst/>
                </a:prstGeom>
                <a:solidFill>
                  <a:srgbClr val="FFFFFF"/>
                </a:solidFill>
                <a:ln w="9525">
                  <a:solidFill>
                    <a:schemeClr val="tx1"/>
                  </a:solidFill>
                  <a:round/>
                  <a:headEnd/>
                  <a:tailEnd/>
                </a:ln>
                <a:effectLst/>
              </p:spPr>
              <p:txBody>
                <a:bodyPr wrap="none" anchor="ctr"/>
                <a:lstStyle/>
                <a:p>
                  <a:endParaRPr lang="en-US" dirty="0"/>
                </a:p>
              </p:txBody>
            </p:sp>
            <p:sp>
              <p:nvSpPr>
                <p:cNvPr id="33" name="Line 48"/>
                <p:cNvSpPr>
                  <a:spLocks noChangeShapeType="1"/>
                </p:cNvSpPr>
                <p:nvPr/>
              </p:nvSpPr>
              <p:spPr bwMode="auto">
                <a:xfrm>
                  <a:off x="1282" y="1989"/>
                  <a:ext cx="181" cy="0"/>
                </a:xfrm>
                <a:prstGeom prst="line">
                  <a:avLst/>
                </a:prstGeom>
                <a:noFill/>
                <a:ln w="9525">
                  <a:solidFill>
                    <a:schemeClr val="tx1"/>
                  </a:solidFill>
                  <a:round/>
                  <a:headEnd/>
                  <a:tailEnd/>
                </a:ln>
                <a:effectLst/>
              </p:spPr>
              <p:txBody>
                <a:bodyPr/>
                <a:lstStyle/>
                <a:p>
                  <a:endParaRPr lang="en-US" dirty="0"/>
                </a:p>
              </p:txBody>
            </p:sp>
            <p:sp>
              <p:nvSpPr>
                <p:cNvPr id="34" name="Oval 49"/>
                <p:cNvSpPr>
                  <a:spLocks noChangeArrowheads="1"/>
                </p:cNvSpPr>
                <p:nvPr/>
              </p:nvSpPr>
              <p:spPr bwMode="auto">
                <a:xfrm>
                  <a:off x="1459" y="1971"/>
                  <a:ext cx="45" cy="45"/>
                </a:xfrm>
                <a:prstGeom prst="ellipse">
                  <a:avLst/>
                </a:prstGeom>
                <a:solidFill>
                  <a:srgbClr val="FFFFFF"/>
                </a:solidFill>
                <a:ln w="9525">
                  <a:solidFill>
                    <a:schemeClr val="tx1"/>
                  </a:solidFill>
                  <a:round/>
                  <a:headEnd/>
                  <a:tailEnd/>
                </a:ln>
                <a:effectLst/>
              </p:spPr>
              <p:txBody>
                <a:bodyPr wrap="none" anchor="ctr"/>
                <a:lstStyle/>
                <a:p>
                  <a:endParaRPr lang="en-US" dirty="0"/>
                </a:p>
              </p:txBody>
            </p:sp>
          </p:grpSp>
        </p:grpSp>
        <p:sp>
          <p:nvSpPr>
            <p:cNvPr id="73" name="Textfeld 72"/>
            <p:cNvSpPr txBox="1"/>
            <p:nvPr/>
          </p:nvSpPr>
          <p:spPr>
            <a:xfrm>
              <a:off x="7683999" y="1011331"/>
              <a:ext cx="295274" cy="369332"/>
            </a:xfrm>
            <a:prstGeom prst="rect">
              <a:avLst/>
            </a:prstGeom>
            <a:noFill/>
          </p:spPr>
          <p:txBody>
            <a:bodyPr wrap="none" rtlCol="0">
              <a:spAutoFit/>
            </a:bodyPr>
            <a:lstStyle/>
            <a:p>
              <a:r>
                <a:rPr lang="en-US" dirty="0" smtClean="0">
                  <a:ln>
                    <a:solidFill>
                      <a:srgbClr val="0070C0"/>
                    </a:solidFill>
                  </a:ln>
                  <a:solidFill>
                    <a:srgbClr val="0070C0"/>
                  </a:solidFill>
                </a:rPr>
                <a:t>a</a:t>
              </a:r>
              <a:endParaRPr lang="en-US" dirty="0">
                <a:ln>
                  <a:solidFill>
                    <a:srgbClr val="0070C0"/>
                  </a:solidFill>
                </a:ln>
                <a:solidFill>
                  <a:srgbClr val="0070C0"/>
                </a:solidFill>
              </a:endParaRPr>
            </a:p>
          </p:txBody>
        </p:sp>
        <p:sp>
          <p:nvSpPr>
            <p:cNvPr id="74" name="Textfeld 73"/>
            <p:cNvSpPr txBox="1"/>
            <p:nvPr/>
          </p:nvSpPr>
          <p:spPr>
            <a:xfrm>
              <a:off x="5889404" y="1576760"/>
              <a:ext cx="311304" cy="369332"/>
            </a:xfrm>
            <a:prstGeom prst="rect">
              <a:avLst/>
            </a:prstGeom>
            <a:noFill/>
          </p:spPr>
          <p:txBody>
            <a:bodyPr wrap="none" rtlCol="0">
              <a:spAutoFit/>
            </a:bodyPr>
            <a:lstStyle/>
            <a:p>
              <a:r>
                <a:rPr lang="en-US" dirty="0" smtClean="0">
                  <a:ln>
                    <a:solidFill>
                      <a:srgbClr val="0070C0"/>
                    </a:solidFill>
                  </a:ln>
                  <a:solidFill>
                    <a:srgbClr val="0070C0"/>
                  </a:solidFill>
                </a:rPr>
                <a:t>b</a:t>
              </a:r>
              <a:endParaRPr lang="en-US" dirty="0">
                <a:ln>
                  <a:solidFill>
                    <a:srgbClr val="0070C0"/>
                  </a:solidFill>
                </a:ln>
                <a:solidFill>
                  <a:srgbClr val="0070C0"/>
                </a:solidFill>
              </a:endParaRPr>
            </a:p>
          </p:txBody>
        </p:sp>
        <p:sp>
          <p:nvSpPr>
            <p:cNvPr id="75" name="Textfeld 74"/>
            <p:cNvSpPr txBox="1"/>
            <p:nvPr/>
          </p:nvSpPr>
          <p:spPr>
            <a:xfrm>
              <a:off x="7794369" y="2641723"/>
              <a:ext cx="282450" cy="369332"/>
            </a:xfrm>
            <a:prstGeom prst="rect">
              <a:avLst/>
            </a:prstGeom>
            <a:noFill/>
          </p:spPr>
          <p:txBody>
            <a:bodyPr wrap="none" rtlCol="0">
              <a:spAutoFit/>
            </a:bodyPr>
            <a:lstStyle/>
            <a:p>
              <a:r>
                <a:rPr lang="en-US" dirty="0" smtClean="0">
                  <a:ln>
                    <a:solidFill>
                      <a:srgbClr val="0070C0"/>
                    </a:solidFill>
                  </a:ln>
                  <a:solidFill>
                    <a:srgbClr val="0070C0"/>
                  </a:solidFill>
                </a:rPr>
                <a:t>c</a:t>
              </a:r>
              <a:endParaRPr lang="en-US" dirty="0">
                <a:ln>
                  <a:solidFill>
                    <a:srgbClr val="0070C0"/>
                  </a:solidFill>
                </a:ln>
                <a:solidFill>
                  <a:srgbClr val="0070C0"/>
                </a:solidFill>
              </a:endParaRPr>
            </a:p>
          </p:txBody>
        </p:sp>
        <p:grpSp>
          <p:nvGrpSpPr>
            <p:cNvPr id="94" name="Gruppieren 93"/>
            <p:cNvGrpSpPr/>
            <p:nvPr/>
          </p:nvGrpSpPr>
          <p:grpSpPr>
            <a:xfrm rot="3600000">
              <a:off x="6730097" y="1223785"/>
              <a:ext cx="1367805" cy="2036768"/>
              <a:chOff x="6640440" y="957945"/>
              <a:chExt cx="1367805" cy="2036768"/>
            </a:xfrm>
          </p:grpSpPr>
          <p:cxnSp>
            <p:nvCxnSpPr>
              <p:cNvPr id="4" name="Gerade Verbindung mit Pfeil 3"/>
              <p:cNvCxnSpPr/>
              <p:nvPr/>
            </p:nvCxnSpPr>
            <p:spPr>
              <a:xfrm>
                <a:off x="6917035" y="1971935"/>
                <a:ext cx="10912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Gerade Verbindung mit Pfeil 87"/>
              <p:cNvCxnSpPr/>
              <p:nvPr/>
            </p:nvCxnSpPr>
            <p:spPr>
              <a:xfrm rot="7200000">
                <a:off x="6098465" y="2449108"/>
                <a:ext cx="10912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Gerade Verbindung mit Pfeil 88"/>
              <p:cNvCxnSpPr/>
              <p:nvPr/>
            </p:nvCxnSpPr>
            <p:spPr>
              <a:xfrm rot="14400000">
                <a:off x="6094835" y="1503550"/>
                <a:ext cx="10912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09" name="Textfeld 108"/>
            <p:cNvSpPr txBox="1"/>
            <p:nvPr/>
          </p:nvSpPr>
          <p:spPr>
            <a:xfrm>
              <a:off x="7506691" y="1322145"/>
              <a:ext cx="308098" cy="369332"/>
            </a:xfrm>
            <a:prstGeom prst="rect">
              <a:avLst/>
            </a:prstGeom>
            <a:noFill/>
          </p:spPr>
          <p:txBody>
            <a:bodyPr wrap="none" rtlCol="0">
              <a:spAutoFit/>
            </a:bodyPr>
            <a:lstStyle/>
            <a:p>
              <a:r>
                <a:rPr lang="en-US" i="1" dirty="0" smtClean="0">
                  <a:latin typeface="Cambria Math" panose="02040503050406030204" pitchFamily="18" charset="0"/>
                  <a:ea typeface="Cambria Math" panose="02040503050406030204" pitchFamily="18" charset="0"/>
                </a:rPr>
                <a:t>L</a:t>
              </a:r>
              <a:endParaRPr lang="en-US" i="1" dirty="0">
                <a:latin typeface="Cambria Math" panose="02040503050406030204" pitchFamily="18" charset="0"/>
                <a:ea typeface="Cambria Math" panose="02040503050406030204" pitchFamily="18" charset="0"/>
              </a:endParaRPr>
            </a:p>
          </p:txBody>
        </p:sp>
      </p:grpSp>
      <p:sp>
        <p:nvSpPr>
          <p:cNvPr id="91" name="Textfeld 90"/>
          <p:cNvSpPr txBox="1"/>
          <p:nvPr/>
        </p:nvSpPr>
        <p:spPr>
          <a:xfrm>
            <a:off x="935885" y="1662924"/>
            <a:ext cx="938014" cy="461665"/>
          </a:xfrm>
          <a:prstGeom prst="rect">
            <a:avLst/>
          </a:prstGeom>
          <a:noFill/>
        </p:spPr>
        <p:txBody>
          <a:bodyPr wrap="none" rtlCol="0">
            <a:spAutoFit/>
          </a:bodyPr>
          <a:lstStyle/>
          <a:p>
            <a:r>
              <a:rPr lang="en-US" sz="2400" dirty="0" smtClean="0"/>
              <a:t>Stator</a:t>
            </a:r>
            <a:endParaRPr lang="en-US" sz="2400" dirty="0"/>
          </a:p>
        </p:txBody>
      </p:sp>
      <p:sp>
        <p:nvSpPr>
          <p:cNvPr id="154" name="Textfeld 153"/>
          <p:cNvSpPr txBox="1"/>
          <p:nvPr/>
        </p:nvSpPr>
        <p:spPr>
          <a:xfrm>
            <a:off x="4533726" y="1661949"/>
            <a:ext cx="875881" cy="461665"/>
          </a:xfrm>
          <a:prstGeom prst="rect">
            <a:avLst/>
          </a:prstGeom>
          <a:noFill/>
        </p:spPr>
        <p:txBody>
          <a:bodyPr wrap="none" rtlCol="0">
            <a:spAutoFit/>
          </a:bodyPr>
          <a:lstStyle/>
          <a:p>
            <a:r>
              <a:rPr lang="en-US" sz="2400" dirty="0" smtClean="0"/>
              <a:t>Rotor</a:t>
            </a:r>
            <a:endParaRPr lang="en-US" sz="2400" dirty="0"/>
          </a:p>
        </p:txBody>
      </p:sp>
      <p:grpSp>
        <p:nvGrpSpPr>
          <p:cNvPr id="10" name="Gruppieren 9"/>
          <p:cNvGrpSpPr/>
          <p:nvPr/>
        </p:nvGrpSpPr>
        <p:grpSpPr>
          <a:xfrm>
            <a:off x="407000" y="4949839"/>
            <a:ext cx="1934247" cy="1292440"/>
            <a:chOff x="762780" y="2352462"/>
            <a:chExt cx="1934247" cy="1292440"/>
          </a:xfrm>
        </p:grpSpPr>
        <mc:AlternateContent xmlns:mc="http://schemas.openxmlformats.org/markup-compatibility/2006" xmlns:a14="http://schemas.microsoft.com/office/drawing/2010/main">
          <mc:Choice Requires="a14">
            <p:sp>
              <p:nvSpPr>
                <p:cNvPr id="153" name="Textfeld 152"/>
                <p:cNvSpPr txBox="1"/>
                <p:nvPr/>
              </p:nvSpPr>
              <p:spPr>
                <a:xfrm>
                  <a:off x="762780" y="2352462"/>
                  <a:ext cx="1934247" cy="5259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𝑢</m:t>
                            </m:r>
                          </m:e>
                          <m:sub>
                            <m:r>
                              <a:rPr lang="en-US" b="0" i="1" smtClean="0">
                                <a:solidFill>
                                  <a:srgbClr val="0070C0"/>
                                </a:solidFill>
                                <a:latin typeface="Cambria Math" panose="02040503050406030204" pitchFamily="18" charset="0"/>
                              </a:rPr>
                              <m:t>𝑎</m:t>
                            </m:r>
                          </m:sub>
                        </m:sSub>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m:t>
                        </m:r>
                        <m:sSub>
                          <m:sSubPr>
                            <m:ctrlPr>
                              <a:rPr lang="en-US" b="0" i="1" smtClean="0">
                                <a:solidFill>
                                  <a:srgbClr val="0070C0"/>
                                </a:solidFill>
                                <a:latin typeface="Cambria Math" panose="02040503050406030204" pitchFamily="18" charset="0"/>
                              </a:rPr>
                            </m:ctrlPr>
                          </m:sSubPr>
                          <m:e>
                            <m:r>
                              <a:rPr lang="en-US" i="1" smtClean="0">
                                <a:solidFill>
                                  <a:srgbClr val="0070C0"/>
                                </a:solidFill>
                                <a:latin typeface="Cambria Math" panose="02040503050406030204" pitchFamily="18" charset="0"/>
                              </a:rPr>
                              <m:t>𝑖</m:t>
                            </m:r>
                          </m:e>
                          <m:sub>
                            <m:r>
                              <a:rPr lang="en-US" b="0" i="1" smtClean="0">
                                <a:solidFill>
                                  <a:srgbClr val="0070C0"/>
                                </a:solidFill>
                                <a:latin typeface="Cambria Math" panose="02040503050406030204" pitchFamily="18" charset="0"/>
                              </a:rPr>
                              <m:t>𝑎</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𝑑𝑡</m:t>
                            </m:r>
                          </m:den>
                        </m:f>
                        <m:sSub>
                          <m:sSubPr>
                            <m:ctrlPr>
                              <a:rPr lang="en-US" i="1" smtClean="0">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ea typeface="Cambria Math" panose="02040503050406030204" pitchFamily="18" charset="0"/>
                              </a:rPr>
                              <m:t>𝜙</m:t>
                            </m:r>
                          </m:e>
                          <m:sub>
                            <m:r>
                              <a:rPr lang="en-US" i="1">
                                <a:solidFill>
                                  <a:srgbClr val="0070C0"/>
                                </a:solidFill>
                                <a:latin typeface="Cambria Math" panose="02040503050406030204" pitchFamily="18" charset="0"/>
                                <a:ea typeface="Cambria Math" panose="02040503050406030204" pitchFamily="18" charset="0"/>
                              </a:rPr>
                              <m:t>𝑎</m:t>
                            </m:r>
                          </m:sub>
                        </m:sSub>
                      </m:oMath>
                    </m:oMathPara>
                  </a14:m>
                  <a:endParaRPr lang="en-US" dirty="0"/>
                </a:p>
              </p:txBody>
            </p:sp>
          </mc:Choice>
          <mc:Fallback xmlns="">
            <p:sp>
              <p:nvSpPr>
                <p:cNvPr id="153" name="Textfeld 152"/>
                <p:cNvSpPr txBox="1">
                  <a:spLocks noRot="1" noChangeAspect="1" noMove="1" noResize="1" noEditPoints="1" noAdjustHandles="1" noChangeArrowheads="1" noChangeShapeType="1" noTextEdit="1"/>
                </p:cNvSpPr>
                <p:nvPr/>
              </p:nvSpPr>
              <p:spPr>
                <a:xfrm>
                  <a:off x="762780" y="2352462"/>
                  <a:ext cx="1934247" cy="52591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1" name="Textfeld 220"/>
                <p:cNvSpPr txBox="1"/>
                <p:nvPr/>
              </p:nvSpPr>
              <p:spPr>
                <a:xfrm>
                  <a:off x="762780" y="2949205"/>
                  <a:ext cx="7995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𝑢</m:t>
                            </m:r>
                          </m:e>
                          <m:sub>
                            <m:r>
                              <a:rPr lang="en-US" b="0" i="1" smtClean="0">
                                <a:solidFill>
                                  <a:srgbClr val="0070C0"/>
                                </a:solidFill>
                                <a:latin typeface="Cambria Math" panose="02040503050406030204" pitchFamily="18" charset="0"/>
                              </a:rPr>
                              <m:t>𝑏</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21" name="Textfeld 220"/>
                <p:cNvSpPr txBox="1">
                  <a:spLocks noRot="1" noChangeAspect="1" noMove="1" noResize="1" noEditPoints="1" noAdjustHandles="1" noChangeArrowheads="1" noChangeShapeType="1" noTextEdit="1"/>
                </p:cNvSpPr>
                <p:nvPr/>
              </p:nvSpPr>
              <p:spPr>
                <a:xfrm>
                  <a:off x="762780" y="2949205"/>
                  <a:ext cx="799513" cy="276999"/>
                </a:xfrm>
                <a:prstGeom prst="rect">
                  <a:avLst/>
                </a:prstGeom>
                <a:blipFill rotWithShape="0">
                  <a:blip r:embed="rId10"/>
                  <a:stretch>
                    <a:fillRect l="-3817" r="-2290"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2" name="Textfeld 221"/>
                <p:cNvSpPr txBox="1"/>
                <p:nvPr/>
              </p:nvSpPr>
              <p:spPr>
                <a:xfrm>
                  <a:off x="762780" y="3367903"/>
                  <a:ext cx="78431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70C0"/>
                                </a:solidFill>
                                <a:latin typeface="Cambria Math" panose="02040503050406030204" pitchFamily="18" charset="0"/>
                              </a:rPr>
                            </m:ctrlPr>
                          </m:sSubPr>
                          <m:e>
                            <m:r>
                              <a:rPr lang="en-US" b="0" i="1" smtClean="0">
                                <a:solidFill>
                                  <a:srgbClr val="0070C0"/>
                                </a:solidFill>
                                <a:latin typeface="Cambria Math" panose="02040503050406030204" pitchFamily="18" charset="0"/>
                              </a:rPr>
                              <m:t>𝑢</m:t>
                            </m:r>
                          </m:e>
                          <m:sub>
                            <m:r>
                              <a:rPr lang="en-US" b="0" i="1" smtClean="0">
                                <a:solidFill>
                                  <a:srgbClr val="0070C0"/>
                                </a:solidFill>
                                <a:latin typeface="Cambria Math" panose="02040503050406030204" pitchFamily="18" charset="0"/>
                              </a:rPr>
                              <m:t>𝑐</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22" name="Textfeld 221"/>
                <p:cNvSpPr txBox="1">
                  <a:spLocks noRot="1" noChangeAspect="1" noMove="1" noResize="1" noEditPoints="1" noAdjustHandles="1" noChangeArrowheads="1" noChangeShapeType="1" noTextEdit="1"/>
                </p:cNvSpPr>
                <p:nvPr/>
              </p:nvSpPr>
              <p:spPr>
                <a:xfrm>
                  <a:off x="762780" y="3367903"/>
                  <a:ext cx="784317" cy="276999"/>
                </a:xfrm>
                <a:prstGeom prst="rect">
                  <a:avLst/>
                </a:prstGeom>
                <a:blipFill rotWithShape="0">
                  <a:blip r:embed="rId11"/>
                  <a:stretch>
                    <a:fillRect l="-3876" r="-2326" b="-10870"/>
                  </a:stretch>
                </a:blipFill>
              </p:spPr>
              <p:txBody>
                <a:bodyPr/>
                <a:lstStyle/>
                <a:p>
                  <a:r>
                    <a:rPr lang="en-US">
                      <a:noFill/>
                    </a:rPr>
                    <a:t> </a:t>
                  </a:r>
                </a:p>
              </p:txBody>
            </p:sp>
          </mc:Fallback>
        </mc:AlternateContent>
      </p:grpSp>
      <p:grpSp>
        <p:nvGrpSpPr>
          <p:cNvPr id="14" name="Gruppieren 13"/>
          <p:cNvGrpSpPr/>
          <p:nvPr/>
        </p:nvGrpSpPr>
        <p:grpSpPr>
          <a:xfrm>
            <a:off x="2177723" y="4962964"/>
            <a:ext cx="3682741" cy="1353256"/>
            <a:chOff x="1517471" y="2365587"/>
            <a:chExt cx="3682741" cy="1353256"/>
          </a:xfrm>
        </p:grpSpPr>
        <mc:AlternateContent xmlns:mc="http://schemas.openxmlformats.org/markup-compatibility/2006" xmlns:a14="http://schemas.microsoft.com/office/drawing/2010/main">
          <mc:Choice Requires="a14">
            <p:sp>
              <p:nvSpPr>
                <p:cNvPr id="95" name="Rechteck 94"/>
                <p:cNvSpPr/>
                <p:nvPr/>
              </p:nvSpPr>
              <p:spPr>
                <a:xfrm>
                  <a:off x="1517471" y="2365587"/>
                  <a:ext cx="1934825" cy="13532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mr>
                              <m:mr>
                                <m:e>
                                  <m:m>
                                    <m:mPr>
                                      <m:mcs>
                                        <m:mc>
                                          <m:mcPr>
                                            <m:count m:val="1"/>
                                            <m:mcJc m:val="center"/>
                                          </m:mcPr>
                                        </m:mc>
                                      </m:mcs>
                                      <m:ctrlPr>
                                        <a:rPr lang="en-US" i="1" smtClean="0">
                                          <a:latin typeface="Cambria Math" panose="02040503050406030204" pitchFamily="18" charset="0"/>
                                        </a:rPr>
                                      </m:ctrlPr>
                                    </m:mPr>
                                    <m:mr>
                                      <m:e/>
                                    </m:mr>
                                    <m:mr>
                                      <m:e/>
                                    </m:mr>
                                    <m:mr>
                                      <m:e/>
                                    </m:mr>
                                  </m:m>
                                </m:e>
                              </m:mr>
                              <m:mr>
                                <m:e/>
                              </m:mr>
                            </m:m>
                          </m:e>
                        </m:d>
                        <m:r>
                          <a:rPr lang="en-US" b="0" i="1" smtClean="0">
                            <a:latin typeface="Cambria Math" panose="02040503050406030204" pitchFamily="18" charset="0"/>
                          </a:rPr>
                          <m:t>  </m:t>
                        </m:r>
                        <m:groupChr>
                          <m:groupChrPr>
                            <m:chr m:val="→"/>
                            <m:vertJc m:val="bot"/>
                            <m:ctrlPr>
                              <a:rPr lang="en-US" i="1" smtClean="0">
                                <a:latin typeface="Cambria Math" panose="02040503050406030204" pitchFamily="18" charset="0"/>
                              </a:rPr>
                            </m:ctrlPr>
                          </m:groupChrPr>
                          <m:e>
                            <m:r>
                              <m:rPr>
                                <m:brk m:alnAt="2"/>
                              </m:rPr>
                              <a:rPr lang="en-US" i="1">
                                <a:latin typeface="Cambria Math" panose="02040503050406030204" pitchFamily="18" charset="0"/>
                              </a:rPr>
                              <m:t> </m:t>
                            </m:r>
                            <m:r>
                              <a:rPr lang="en-US" i="1">
                                <a:latin typeface="Cambria Math" panose="02040503050406030204" pitchFamily="18" charset="0"/>
                              </a:rPr>
                              <m:t>  </m:t>
                            </m:r>
                            <m:r>
                              <a:rPr lang="de-DE" b="0" i="1" smtClean="0">
                                <a:latin typeface="Cambria Math" panose="02040503050406030204" pitchFamily="18" charset="0"/>
                              </a:rPr>
                              <m:t>𝑃𝑎𝑟𝑘</m:t>
                            </m:r>
                            <m:r>
                              <a:rPr lang="de-DE" b="0" i="1" smtClean="0">
                                <a:latin typeface="Cambria Math" panose="02040503050406030204" pitchFamily="18" charset="0"/>
                              </a:rPr>
                              <m:t>,</m:t>
                            </m:r>
                            <m:r>
                              <a:rPr lang="de-DE" b="0" i="1" smtClean="0">
                                <a:latin typeface="Cambria Math" panose="02040503050406030204" pitchFamily="18" charset="0"/>
                              </a:rPr>
                              <m:t>𝐶𝑙𝑎𝑟𝑘𝑒</m:t>
                            </m:r>
                            <m:r>
                              <a:rPr lang="en-US" b="0" i="1">
                                <a:latin typeface="Cambria Math" panose="02040503050406030204" pitchFamily="18" charset="0"/>
                              </a:rPr>
                              <m:t> </m:t>
                            </m:r>
                            <m:r>
                              <a:rPr lang="en-US" b="0" i="1" smtClean="0">
                                <a:latin typeface="Cambria Math" panose="02040503050406030204" pitchFamily="18" charset="0"/>
                              </a:rPr>
                              <m:t>  </m:t>
                            </m:r>
                          </m:e>
                        </m:groupChr>
                      </m:oMath>
                    </m:oMathPara>
                  </a14:m>
                  <a:endParaRPr lang="en-US" dirty="0"/>
                </a:p>
              </p:txBody>
            </p:sp>
          </mc:Choice>
          <mc:Fallback xmlns="">
            <p:sp>
              <p:nvSpPr>
                <p:cNvPr id="95" name="Rechteck 94"/>
                <p:cNvSpPr>
                  <a:spLocks noRot="1" noChangeAspect="1" noMove="1" noResize="1" noEditPoints="1" noAdjustHandles="1" noChangeArrowheads="1" noChangeShapeType="1" noTextEdit="1"/>
                </p:cNvSpPr>
                <p:nvPr/>
              </p:nvSpPr>
              <p:spPr>
                <a:xfrm>
                  <a:off x="1517471" y="2365587"/>
                  <a:ext cx="1934825" cy="1353256"/>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3" name="Textfeld 222"/>
                <p:cNvSpPr txBox="1"/>
                <p:nvPr/>
              </p:nvSpPr>
              <p:spPr>
                <a:xfrm>
                  <a:off x="3519624" y="2646855"/>
                  <a:ext cx="1680588" cy="3181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𝑢</m:t>
                            </m:r>
                          </m:e>
                          <m:sub>
                            <m:r>
                              <a:rPr lang="en-US" b="0" i="1" smtClean="0">
                                <a:solidFill>
                                  <a:srgbClr val="7030A0"/>
                                </a:solidFill>
                                <a:latin typeface="Cambria Math" panose="02040503050406030204" pitchFamily="18" charset="0"/>
                              </a:rPr>
                              <m:t>𝑑</m:t>
                            </m:r>
                          </m:sub>
                        </m:sSub>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𝑖</m:t>
                                </m:r>
                              </m:e>
                              <m:sub>
                                <m:r>
                                  <a:rPr lang="en-US" b="0" i="1" smtClean="0">
                                    <a:solidFill>
                                      <a:srgbClr val="7030A0"/>
                                    </a:solidFill>
                                    <a:latin typeface="Cambria Math" panose="02040503050406030204" pitchFamily="18" charset="0"/>
                                  </a:rPr>
                                  <m:t>𝑑</m:t>
                                </m:r>
                              </m:sub>
                            </m:sSub>
                            <m:r>
                              <a:rPr lang="en-US" b="0" i="1" smtClean="0">
                                <a:solidFill>
                                  <a:srgbClr val="7030A0"/>
                                </a:solidFill>
                                <a:latin typeface="Cambria Math" panose="02040503050406030204" pitchFamily="18" charset="0"/>
                              </a:rPr>
                              <m:t>,</m:t>
                            </m:r>
                            <m:r>
                              <a:rPr lang="en-US" b="0" i="1" smtClean="0">
                                <a:latin typeface="Cambria Math" panose="02040503050406030204" pitchFamily="18" charset="0"/>
                              </a:rPr>
                              <m:t> </m:t>
                            </m:r>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𝑖</m:t>
                                </m:r>
                              </m:e>
                              <m:sub>
                                <m:r>
                                  <a:rPr lang="en-US" b="0" i="1" smtClean="0">
                                    <a:solidFill>
                                      <a:srgbClr val="7030A0"/>
                                    </a:solidFill>
                                    <a:latin typeface="Cambria Math" panose="02040503050406030204" pitchFamily="18" charset="0"/>
                                  </a:rPr>
                                  <m:t>𝑞</m:t>
                                </m:r>
                              </m:sub>
                            </m:sSub>
                            <m:r>
                              <a:rPr lang="en-US" b="0" i="1" smtClean="0">
                                <a:solidFill>
                                  <a:srgbClr val="7030A0"/>
                                </a:solidFill>
                                <a:latin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𝜔</m:t>
                            </m:r>
                          </m:e>
                        </m:d>
                      </m:oMath>
                    </m:oMathPara>
                  </a14:m>
                  <a:endParaRPr lang="en-US" dirty="0"/>
                </a:p>
              </p:txBody>
            </p:sp>
          </mc:Choice>
          <mc:Fallback xmlns="">
            <p:sp>
              <p:nvSpPr>
                <p:cNvPr id="223" name="Textfeld 222"/>
                <p:cNvSpPr txBox="1">
                  <a:spLocks noRot="1" noChangeAspect="1" noMove="1" noResize="1" noEditPoints="1" noAdjustHandles="1" noChangeArrowheads="1" noChangeShapeType="1" noTextEdit="1"/>
                </p:cNvSpPr>
                <p:nvPr/>
              </p:nvSpPr>
              <p:spPr>
                <a:xfrm>
                  <a:off x="3519624" y="2646855"/>
                  <a:ext cx="1680588" cy="318164"/>
                </a:xfrm>
                <a:prstGeom prst="rect">
                  <a:avLst/>
                </a:prstGeom>
                <a:blipFill rotWithShape="0">
                  <a:blip r:embed="rId13"/>
                  <a:stretch>
                    <a:fillRect l="-1455"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4" name="Textfeld 223"/>
                <p:cNvSpPr txBox="1"/>
                <p:nvPr/>
              </p:nvSpPr>
              <p:spPr>
                <a:xfrm>
                  <a:off x="3519624" y="3052658"/>
                  <a:ext cx="1673920" cy="3181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𝑢</m:t>
                            </m:r>
                          </m:e>
                          <m:sub>
                            <m:r>
                              <a:rPr lang="en-US" b="0" i="1" smtClean="0">
                                <a:solidFill>
                                  <a:srgbClr val="7030A0"/>
                                </a:solidFill>
                                <a:latin typeface="Cambria Math" panose="02040503050406030204" pitchFamily="18" charset="0"/>
                              </a:rPr>
                              <m:t>𝑞</m:t>
                            </m:r>
                          </m:sub>
                        </m:sSub>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𝑖</m:t>
                                </m:r>
                              </m:e>
                              <m:sub>
                                <m:r>
                                  <a:rPr lang="en-US" b="0" i="1" smtClean="0">
                                    <a:solidFill>
                                      <a:srgbClr val="7030A0"/>
                                    </a:solidFill>
                                    <a:latin typeface="Cambria Math" panose="02040503050406030204" pitchFamily="18" charset="0"/>
                                  </a:rPr>
                                  <m:t>𝑑</m:t>
                                </m:r>
                              </m:sub>
                            </m:sSub>
                            <m:r>
                              <a:rPr lang="en-US" b="0" i="1" smtClean="0">
                                <a:latin typeface="Cambria Math" panose="02040503050406030204" pitchFamily="18" charset="0"/>
                              </a:rPr>
                              <m:t>, </m:t>
                            </m:r>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𝑖</m:t>
                                </m:r>
                              </m:e>
                              <m:sub>
                                <m:r>
                                  <a:rPr lang="en-US" b="0" i="1" smtClean="0">
                                    <a:solidFill>
                                      <a:srgbClr val="7030A0"/>
                                    </a:solidFill>
                                    <a:latin typeface="Cambria Math" panose="02040503050406030204" pitchFamily="18" charset="0"/>
                                  </a:rPr>
                                  <m:t>𝑞</m:t>
                                </m:r>
                              </m:sub>
                            </m:sSub>
                            <m:r>
                              <a:rPr lang="en-US" b="0" i="1" smtClean="0">
                                <a:latin typeface="Cambria Math" panose="02040503050406030204" pitchFamily="18" charset="0"/>
                              </a:rPr>
                              <m:t>, </m:t>
                            </m:r>
                            <m:r>
                              <a:rPr lang="en-US" b="0" i="1" smtClean="0">
                                <a:latin typeface="Cambria Math" panose="02040503050406030204" pitchFamily="18" charset="0"/>
                              </a:rPr>
                              <m:t>𝜔</m:t>
                            </m:r>
                          </m:e>
                        </m:d>
                      </m:oMath>
                    </m:oMathPara>
                  </a14:m>
                  <a:endParaRPr lang="en-US" dirty="0"/>
                </a:p>
              </p:txBody>
            </p:sp>
          </mc:Choice>
          <mc:Fallback xmlns="">
            <p:sp>
              <p:nvSpPr>
                <p:cNvPr id="224" name="Textfeld 223"/>
                <p:cNvSpPr txBox="1">
                  <a:spLocks noRot="1" noChangeAspect="1" noMove="1" noResize="1" noEditPoints="1" noAdjustHandles="1" noChangeArrowheads="1" noChangeShapeType="1" noTextEdit="1"/>
                </p:cNvSpPr>
                <p:nvPr/>
              </p:nvSpPr>
              <p:spPr>
                <a:xfrm>
                  <a:off x="3519624" y="3052658"/>
                  <a:ext cx="1673920" cy="318164"/>
                </a:xfrm>
                <a:prstGeom prst="rect">
                  <a:avLst/>
                </a:prstGeom>
                <a:blipFill rotWithShape="0">
                  <a:blip r:embed="rId14"/>
                  <a:stretch>
                    <a:fillRect l="-1460" b="-25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 name="Rechteck 16"/>
              <p:cNvSpPr/>
              <p:nvPr/>
            </p:nvSpPr>
            <p:spPr>
              <a:xfrm>
                <a:off x="2649327" y="2912137"/>
                <a:ext cx="1462643" cy="4701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groupChr>
                        <m:groupChrPr>
                          <m:chr m:val="→"/>
                          <m:vertJc m:val="bot"/>
                          <m:ctrlPr>
                            <a:rPr lang="en-US" i="1">
                              <a:latin typeface="Cambria Math" panose="02040503050406030204" pitchFamily="18" charset="0"/>
                            </a:rPr>
                          </m:ctrlPr>
                        </m:groupChrPr>
                        <m:e>
                          <m:r>
                            <m:rPr>
                              <m:brk m:alnAt="2"/>
                            </m:rPr>
                            <a:rPr lang="en-US" i="1">
                              <a:latin typeface="Cambria Math" panose="02040503050406030204" pitchFamily="18" charset="0"/>
                            </a:rPr>
                            <m:t> </m:t>
                          </m:r>
                          <m:r>
                            <a:rPr lang="en-US" i="1">
                              <a:latin typeface="Cambria Math" panose="02040503050406030204" pitchFamily="18" charset="0"/>
                            </a:rPr>
                            <m:t>  </m:t>
                          </m:r>
                          <m:r>
                            <a:rPr lang="de-DE" i="1" smtClean="0">
                              <a:solidFill>
                                <a:schemeClr val="bg1"/>
                              </a:solidFill>
                              <a:latin typeface="Cambria Math" panose="02040503050406030204" pitchFamily="18" charset="0"/>
                            </a:rPr>
                            <m:t>𝑃𝑎𝑟𝑘</m:t>
                          </m:r>
                          <m:r>
                            <a:rPr lang="de-DE" i="1" smtClean="0">
                              <a:solidFill>
                                <a:schemeClr val="bg1"/>
                              </a:solidFill>
                              <a:latin typeface="Cambria Math" panose="02040503050406030204" pitchFamily="18" charset="0"/>
                            </a:rPr>
                            <m:t>,</m:t>
                          </m:r>
                          <m:r>
                            <a:rPr lang="de-DE" i="1" smtClean="0">
                              <a:solidFill>
                                <a:schemeClr val="bg1"/>
                              </a:solidFill>
                              <a:latin typeface="Cambria Math" panose="02040503050406030204" pitchFamily="18" charset="0"/>
                            </a:rPr>
                            <m:t>𝐶𝑙𝑎𝑟𝑘𝑒</m:t>
                          </m:r>
                          <m:r>
                            <a:rPr lang="en-US" i="1">
                              <a:solidFill>
                                <a:schemeClr val="bg1"/>
                              </a:solidFill>
                              <a:latin typeface="Cambria Math" panose="02040503050406030204" pitchFamily="18" charset="0"/>
                            </a:rPr>
                            <m:t>   </m:t>
                          </m:r>
                        </m:e>
                      </m:groupChr>
                    </m:oMath>
                  </m:oMathPara>
                </a14:m>
                <a:endParaRPr lang="en-US" dirty="0"/>
              </a:p>
            </p:txBody>
          </p:sp>
        </mc:Choice>
        <mc:Fallback xmlns="">
          <p:sp>
            <p:nvSpPr>
              <p:cNvPr id="17" name="Rechteck 16"/>
              <p:cNvSpPr>
                <a:spLocks noRot="1" noChangeAspect="1" noMove="1" noResize="1" noEditPoints="1" noAdjustHandles="1" noChangeArrowheads="1" noChangeShapeType="1" noTextEdit="1"/>
              </p:cNvSpPr>
              <p:nvPr/>
            </p:nvSpPr>
            <p:spPr>
              <a:xfrm>
                <a:off x="2649327" y="2912137"/>
                <a:ext cx="1462643" cy="470129"/>
              </a:xfrm>
              <a:prstGeom prst="rect">
                <a:avLst/>
              </a:prstGeom>
              <a:blipFill rotWithShape="0">
                <a:blip r:embed="rId15"/>
                <a:stretch>
                  <a:fillRect/>
                </a:stretch>
              </a:blipFill>
            </p:spPr>
            <p:txBody>
              <a:bodyPr/>
              <a:lstStyle/>
              <a:p>
                <a:r>
                  <a:rPr lang="en-US">
                    <a:noFill/>
                  </a:rPr>
                  <a:t> </a:t>
                </a:r>
              </a:p>
            </p:txBody>
          </p:sp>
        </mc:Fallback>
      </mc:AlternateContent>
      <p:grpSp>
        <p:nvGrpSpPr>
          <p:cNvPr id="84" name="Gruppieren 83"/>
          <p:cNvGrpSpPr/>
          <p:nvPr/>
        </p:nvGrpSpPr>
        <p:grpSpPr>
          <a:xfrm rot="19800000">
            <a:off x="3943942" y="2448154"/>
            <a:ext cx="1461424" cy="1442144"/>
            <a:chOff x="7682941" y="4828628"/>
            <a:chExt cx="1461424" cy="1442144"/>
          </a:xfrm>
        </p:grpSpPr>
        <p:grpSp>
          <p:nvGrpSpPr>
            <p:cNvPr id="85" name="Gruppieren 84"/>
            <p:cNvGrpSpPr/>
            <p:nvPr/>
          </p:nvGrpSpPr>
          <p:grpSpPr>
            <a:xfrm rot="18000000">
              <a:off x="8105837" y="5431500"/>
              <a:ext cx="429277" cy="429277"/>
              <a:chOff x="7195361" y="4728335"/>
              <a:chExt cx="527712" cy="527712"/>
            </a:xfrm>
          </p:grpSpPr>
          <p:sp>
            <p:nvSpPr>
              <p:cNvPr id="131" name="Bogen 130"/>
              <p:cNvSpPr/>
              <p:nvPr/>
            </p:nvSpPr>
            <p:spPr>
              <a:xfrm>
                <a:off x="7234934" y="4767907"/>
                <a:ext cx="448566" cy="448566"/>
              </a:xfrm>
              <a:prstGeom prst="arc">
                <a:avLst>
                  <a:gd name="adj1" fmla="val 16200000"/>
                  <a:gd name="adj2" fmla="val 203199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2" name="Bogen 131"/>
              <p:cNvSpPr/>
              <p:nvPr/>
            </p:nvSpPr>
            <p:spPr>
              <a:xfrm>
                <a:off x="7266618" y="4799591"/>
                <a:ext cx="385198" cy="385198"/>
              </a:xfrm>
              <a:prstGeom prst="arc">
                <a:avLst>
                  <a:gd name="adj1" fmla="val 16200000"/>
                  <a:gd name="adj2" fmla="val 1956982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3" name="Bogen 132"/>
              <p:cNvSpPr/>
              <p:nvPr/>
            </p:nvSpPr>
            <p:spPr>
              <a:xfrm>
                <a:off x="7195361" y="4728335"/>
                <a:ext cx="527712" cy="52771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86" name="Gruppieren 85"/>
            <p:cNvGrpSpPr/>
            <p:nvPr/>
          </p:nvGrpSpPr>
          <p:grpSpPr>
            <a:xfrm rot="7200000">
              <a:off x="8086856" y="5438580"/>
              <a:ext cx="429277" cy="429277"/>
              <a:chOff x="7195361" y="4728335"/>
              <a:chExt cx="527712" cy="527712"/>
            </a:xfrm>
          </p:grpSpPr>
          <p:sp>
            <p:nvSpPr>
              <p:cNvPr id="128" name="Bogen 127"/>
              <p:cNvSpPr/>
              <p:nvPr/>
            </p:nvSpPr>
            <p:spPr>
              <a:xfrm>
                <a:off x="7234934" y="4767909"/>
                <a:ext cx="448566" cy="448566"/>
              </a:xfrm>
              <a:prstGeom prst="arc">
                <a:avLst>
                  <a:gd name="adj1" fmla="val 16200000"/>
                  <a:gd name="adj2" fmla="val 2044442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9" name="Bogen 128"/>
              <p:cNvSpPr/>
              <p:nvPr/>
            </p:nvSpPr>
            <p:spPr>
              <a:xfrm>
                <a:off x="7266618" y="4799593"/>
                <a:ext cx="385198" cy="385198"/>
              </a:xfrm>
              <a:prstGeom prst="arc">
                <a:avLst>
                  <a:gd name="adj1" fmla="val 16200000"/>
                  <a:gd name="adj2" fmla="val 1889565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0" name="Bogen 129"/>
              <p:cNvSpPr/>
              <p:nvPr/>
            </p:nvSpPr>
            <p:spPr>
              <a:xfrm>
                <a:off x="7195361" y="4728335"/>
                <a:ext cx="527712" cy="52771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0" name="Group 11"/>
            <p:cNvGrpSpPr>
              <a:grpSpLocks/>
            </p:cNvGrpSpPr>
            <p:nvPr/>
          </p:nvGrpSpPr>
          <p:grpSpPr bwMode="auto">
            <a:xfrm rot="1800000">
              <a:off x="8086908" y="5546653"/>
              <a:ext cx="449262" cy="187325"/>
              <a:chOff x="2869" y="2125"/>
              <a:chExt cx="283" cy="118"/>
            </a:xfrm>
          </p:grpSpPr>
          <p:sp>
            <p:nvSpPr>
              <p:cNvPr id="111" name="Rectangle 12"/>
              <p:cNvSpPr>
                <a:spLocks noChangeArrowheads="1"/>
              </p:cNvSpPr>
              <p:nvPr/>
            </p:nvSpPr>
            <p:spPr bwMode="auto">
              <a:xfrm>
                <a:off x="2869" y="2125"/>
                <a:ext cx="283" cy="118"/>
              </a:xfrm>
              <a:prstGeom prst="rect">
                <a:avLst/>
              </a:prstGeom>
              <a:gradFill rotWithShape="1">
                <a:gsLst>
                  <a:gs pos="0">
                    <a:srgbClr val="00B050"/>
                  </a:gs>
                  <a:gs pos="100000">
                    <a:srgbClr val="FF0000"/>
                  </a:gs>
                </a:gsLst>
                <a:lin ang="0" scaled="1"/>
              </a:gradFill>
              <a:ln w="9525">
                <a:solidFill>
                  <a:schemeClr val="tx1"/>
                </a:solidFill>
                <a:miter lim="800000"/>
                <a:headEnd/>
                <a:tailEnd/>
              </a:ln>
              <a:effectLst/>
            </p:spPr>
            <p:txBody>
              <a:bodyPr wrap="none" anchor="ctr"/>
              <a:lstStyle/>
              <a:p>
                <a:endParaRPr lang="en-US" dirty="0"/>
              </a:p>
            </p:txBody>
          </p:sp>
          <p:sp>
            <p:nvSpPr>
              <p:cNvPr id="112" name="Text Box 13"/>
              <p:cNvSpPr txBox="1">
                <a:spLocks noChangeArrowheads="1"/>
              </p:cNvSpPr>
              <p:nvPr/>
            </p:nvSpPr>
            <p:spPr bwMode="auto">
              <a:xfrm>
                <a:off x="3098" y="2139"/>
                <a:ext cx="42" cy="78"/>
              </a:xfrm>
              <a:prstGeom prst="rect">
                <a:avLst/>
              </a:prstGeom>
              <a:noFill/>
              <a:ln w="9525">
                <a:noFill/>
                <a:miter lim="800000"/>
                <a:headEnd/>
                <a:tailEnd/>
              </a:ln>
              <a:effectLst/>
            </p:spPr>
            <p:txBody>
              <a:bodyPr wrap="none" lIns="0" tIns="0" rIns="0" bIns="0">
                <a:spAutoFit/>
              </a:bodyPr>
              <a:lstStyle/>
              <a:p>
                <a:pPr eaLnBrk="0" hangingPunct="0"/>
                <a:r>
                  <a:rPr lang="en-US" altLang="ja-JP" sz="800" b="1" dirty="0" smtClean="0">
                    <a:solidFill>
                      <a:schemeClr val="tx1">
                        <a:lumMod val="95000"/>
                        <a:lumOff val="5000"/>
                      </a:schemeClr>
                    </a:solidFill>
                    <a:ea typeface="MS PGothic" pitchFamily="34" charset="-128"/>
                  </a:rPr>
                  <a:t>N</a:t>
                </a:r>
                <a:endParaRPr lang="en-US" sz="800" b="1" dirty="0">
                  <a:solidFill>
                    <a:schemeClr val="tx1">
                      <a:lumMod val="95000"/>
                      <a:lumOff val="5000"/>
                    </a:schemeClr>
                  </a:solidFill>
                </a:endParaRPr>
              </a:p>
            </p:txBody>
          </p:sp>
          <p:sp>
            <p:nvSpPr>
              <p:cNvPr id="113" name="Text Box 14"/>
              <p:cNvSpPr txBox="1">
                <a:spLocks noChangeArrowheads="1"/>
              </p:cNvSpPr>
              <p:nvPr/>
            </p:nvSpPr>
            <p:spPr bwMode="auto">
              <a:xfrm>
                <a:off x="2887" y="2139"/>
                <a:ext cx="30" cy="78"/>
              </a:xfrm>
              <a:prstGeom prst="rect">
                <a:avLst/>
              </a:prstGeom>
              <a:noFill/>
              <a:ln w="9525">
                <a:noFill/>
                <a:miter lim="800000"/>
                <a:headEnd/>
                <a:tailEnd/>
              </a:ln>
              <a:effectLst/>
            </p:spPr>
            <p:txBody>
              <a:bodyPr wrap="none" lIns="0" tIns="0" rIns="0" bIns="0">
                <a:spAutoFit/>
              </a:bodyPr>
              <a:lstStyle/>
              <a:p>
                <a:pPr eaLnBrk="0" hangingPunct="0"/>
                <a:r>
                  <a:rPr lang="en-US" altLang="ja-JP" sz="800" b="1" dirty="0" smtClean="0">
                    <a:solidFill>
                      <a:schemeClr val="tx1">
                        <a:lumMod val="95000"/>
                        <a:lumOff val="5000"/>
                      </a:schemeClr>
                    </a:solidFill>
                    <a:ea typeface="MS PGothic" pitchFamily="34" charset="-128"/>
                  </a:rPr>
                  <a:t>S</a:t>
                </a:r>
                <a:endParaRPr lang="en-US" sz="800" b="1" dirty="0">
                  <a:solidFill>
                    <a:schemeClr val="tx1">
                      <a:lumMod val="95000"/>
                      <a:lumOff val="5000"/>
                    </a:schemeClr>
                  </a:solidFill>
                </a:endParaRPr>
              </a:p>
            </p:txBody>
          </p:sp>
        </p:grpSp>
        <p:sp>
          <p:nvSpPr>
            <p:cNvPr id="92" name="Textfeld 91"/>
            <p:cNvSpPr txBox="1"/>
            <p:nvPr/>
          </p:nvSpPr>
          <p:spPr>
            <a:xfrm rot="1800000">
              <a:off x="8824113" y="5901440"/>
              <a:ext cx="306494" cy="369332"/>
            </a:xfrm>
            <a:prstGeom prst="rect">
              <a:avLst/>
            </a:prstGeom>
            <a:noFill/>
          </p:spPr>
          <p:txBody>
            <a:bodyPr wrap="none" rtlCol="0">
              <a:spAutoFit/>
            </a:bodyPr>
            <a:lstStyle/>
            <a:p>
              <a:r>
                <a:rPr lang="en-US" dirty="0" smtClean="0">
                  <a:ln>
                    <a:solidFill>
                      <a:srgbClr val="7030A0"/>
                    </a:solidFill>
                  </a:ln>
                  <a:solidFill>
                    <a:srgbClr val="7030A0"/>
                  </a:solidFill>
                </a:rPr>
                <a:t>d</a:t>
              </a:r>
              <a:endParaRPr lang="en-US" dirty="0">
                <a:ln>
                  <a:solidFill>
                    <a:srgbClr val="7030A0"/>
                  </a:solidFill>
                </a:ln>
                <a:solidFill>
                  <a:srgbClr val="7030A0"/>
                </a:solidFill>
              </a:endParaRPr>
            </a:p>
          </p:txBody>
        </p:sp>
        <p:sp>
          <p:nvSpPr>
            <p:cNvPr id="93" name="Textfeld 92"/>
            <p:cNvSpPr txBox="1"/>
            <p:nvPr/>
          </p:nvSpPr>
          <p:spPr>
            <a:xfrm rot="1800000">
              <a:off x="8644192" y="4828628"/>
              <a:ext cx="306494" cy="369332"/>
            </a:xfrm>
            <a:prstGeom prst="rect">
              <a:avLst/>
            </a:prstGeom>
            <a:noFill/>
          </p:spPr>
          <p:txBody>
            <a:bodyPr wrap="none" rtlCol="0">
              <a:spAutoFit/>
            </a:bodyPr>
            <a:lstStyle/>
            <a:p>
              <a:r>
                <a:rPr lang="en-US" dirty="0" smtClean="0">
                  <a:ln>
                    <a:solidFill>
                      <a:srgbClr val="7030A0"/>
                    </a:solidFill>
                  </a:ln>
                  <a:solidFill>
                    <a:srgbClr val="7030A0"/>
                  </a:solidFill>
                </a:rPr>
                <a:t>q</a:t>
              </a:r>
              <a:endParaRPr lang="en-US" dirty="0">
                <a:ln>
                  <a:solidFill>
                    <a:srgbClr val="7030A0"/>
                  </a:solidFill>
                </a:ln>
                <a:solidFill>
                  <a:srgbClr val="7030A0"/>
                </a:solidFill>
              </a:endParaRPr>
            </a:p>
          </p:txBody>
        </p:sp>
        <p:grpSp>
          <p:nvGrpSpPr>
            <p:cNvPr id="96" name="Gruppieren 95"/>
            <p:cNvGrpSpPr/>
            <p:nvPr/>
          </p:nvGrpSpPr>
          <p:grpSpPr>
            <a:xfrm rot="1800000">
              <a:off x="8417165" y="5146425"/>
              <a:ext cx="727200" cy="727200"/>
              <a:chOff x="8283254" y="1429617"/>
              <a:chExt cx="727200" cy="727200"/>
            </a:xfrm>
          </p:grpSpPr>
          <p:cxnSp>
            <p:nvCxnSpPr>
              <p:cNvPr id="108" name="Gerade Verbindung mit Pfeil 107"/>
              <p:cNvCxnSpPr/>
              <p:nvPr/>
            </p:nvCxnSpPr>
            <p:spPr>
              <a:xfrm>
                <a:off x="8283254" y="2151275"/>
                <a:ext cx="727200" cy="0"/>
              </a:xfrm>
              <a:prstGeom prst="straightConnector1">
                <a:avLst/>
              </a:prstGeom>
              <a:ln w="635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0" name="Gerade Verbindung mit Pfeil 109"/>
              <p:cNvCxnSpPr/>
              <p:nvPr/>
            </p:nvCxnSpPr>
            <p:spPr>
              <a:xfrm rot="-5400000">
                <a:off x="7921921" y="1793217"/>
                <a:ext cx="727200" cy="0"/>
              </a:xfrm>
              <a:prstGeom prst="straightConnector1">
                <a:avLst/>
              </a:prstGeom>
              <a:ln w="635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97" name="Gruppieren 96"/>
            <p:cNvGrpSpPr/>
            <p:nvPr/>
          </p:nvGrpSpPr>
          <p:grpSpPr>
            <a:xfrm rot="7200000">
              <a:off x="7690497" y="5042460"/>
              <a:ext cx="1212595" cy="1212590"/>
              <a:chOff x="7220973" y="4753947"/>
              <a:chExt cx="476487" cy="476487"/>
            </a:xfrm>
          </p:grpSpPr>
          <p:sp>
            <p:nvSpPr>
              <p:cNvPr id="102" name="Bogen 101"/>
              <p:cNvSpPr/>
              <p:nvPr/>
            </p:nvSpPr>
            <p:spPr>
              <a:xfrm>
                <a:off x="7234934" y="4765217"/>
                <a:ext cx="451259" cy="451259"/>
              </a:xfrm>
              <a:prstGeom prst="arc">
                <a:avLst>
                  <a:gd name="adj1" fmla="val 16200000"/>
                  <a:gd name="adj2" fmla="val 16797578"/>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3" name="Bogen 102"/>
              <p:cNvSpPr/>
              <p:nvPr/>
            </p:nvSpPr>
            <p:spPr>
              <a:xfrm>
                <a:off x="7243565" y="4776540"/>
                <a:ext cx="431304" cy="431303"/>
              </a:xfrm>
              <a:prstGeom prst="arc">
                <a:avLst>
                  <a:gd name="adj1" fmla="val 16200000"/>
                  <a:gd name="adj2" fmla="val 16519019"/>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4" name="Bogen 103"/>
              <p:cNvSpPr/>
              <p:nvPr/>
            </p:nvSpPr>
            <p:spPr>
              <a:xfrm>
                <a:off x="7220973" y="4753947"/>
                <a:ext cx="476487" cy="476487"/>
              </a:xfrm>
              <a:prstGeom prst="arc">
                <a:avLst>
                  <a:gd name="adj1" fmla="val 16200000"/>
                  <a:gd name="adj2" fmla="val 17061572"/>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8" name="Gruppieren 97"/>
            <p:cNvGrpSpPr/>
            <p:nvPr/>
          </p:nvGrpSpPr>
          <p:grpSpPr>
            <a:xfrm rot="1800000">
              <a:off x="7682941" y="5038003"/>
              <a:ext cx="1212595" cy="1212590"/>
              <a:chOff x="7220973" y="4753947"/>
              <a:chExt cx="476487" cy="476487"/>
            </a:xfrm>
          </p:grpSpPr>
          <p:sp>
            <p:nvSpPr>
              <p:cNvPr id="99" name="Bogen 98"/>
              <p:cNvSpPr/>
              <p:nvPr/>
            </p:nvSpPr>
            <p:spPr>
              <a:xfrm>
                <a:off x="7234934" y="4765217"/>
                <a:ext cx="451259" cy="451259"/>
              </a:xfrm>
              <a:prstGeom prst="arc">
                <a:avLst>
                  <a:gd name="adj1" fmla="val 16200000"/>
                  <a:gd name="adj2" fmla="val 16797578"/>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0" name="Bogen 99"/>
              <p:cNvSpPr/>
              <p:nvPr/>
            </p:nvSpPr>
            <p:spPr>
              <a:xfrm>
                <a:off x="7243565" y="4776540"/>
                <a:ext cx="431304" cy="431303"/>
              </a:xfrm>
              <a:prstGeom prst="arc">
                <a:avLst>
                  <a:gd name="adj1" fmla="val 16200000"/>
                  <a:gd name="adj2" fmla="val 16519019"/>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1" name="Bogen 100"/>
              <p:cNvSpPr/>
              <p:nvPr/>
            </p:nvSpPr>
            <p:spPr>
              <a:xfrm>
                <a:off x="7220973" y="4753947"/>
                <a:ext cx="476487" cy="476487"/>
              </a:xfrm>
              <a:prstGeom prst="arc">
                <a:avLst>
                  <a:gd name="adj1" fmla="val 16200000"/>
                  <a:gd name="adj2" fmla="val 17061572"/>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spTree>
    <p:extLst>
      <p:ext uri="{BB962C8B-B14F-4D97-AF65-F5344CB8AC3E}">
        <p14:creationId xmlns:p14="http://schemas.microsoft.com/office/powerpoint/2010/main" val="139420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4"/>
                                        </p:tgtEl>
                                        <p:attrNameLst>
                                          <p:attrName>style.visibility</p:attrName>
                                        </p:attrNameLst>
                                      </p:cBhvr>
                                      <p:to>
                                        <p:strVal val="visible"/>
                                      </p:to>
                                    </p:set>
                                    <p:animEffect transition="in" filter="fade">
                                      <p:cBhvr>
                                        <p:cTn id="16" dur="500"/>
                                        <p:tgtEl>
                                          <p:spTgt spid="154"/>
                                        </p:tgtEl>
                                      </p:cBhvr>
                                    </p:animEffect>
                                  </p:childTnLst>
                                </p:cTn>
                              </p:par>
                              <p:par>
                                <p:cTn id="17" presetID="10" presetClass="entr" presetSubtype="0"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fade">
                                      <p:cBhvr>
                                        <p:cTn id="19" dur="500"/>
                                        <p:tgtEl>
                                          <p:spTgt spid="8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154"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Pfeil nach oben 128"/>
          <p:cNvSpPr/>
          <p:nvPr/>
        </p:nvSpPr>
        <p:spPr>
          <a:xfrm rot="5400000">
            <a:off x="6764943" y="1508124"/>
            <a:ext cx="465551" cy="1692017"/>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7" name="Titel 1"/>
          <p:cNvSpPr>
            <a:spLocks noGrp="1"/>
          </p:cNvSpPr>
          <p:nvPr>
            <p:ph type="title"/>
          </p:nvPr>
        </p:nvSpPr>
        <p:spPr>
          <a:xfrm>
            <a:off x="0" y="444500"/>
            <a:ext cx="9226253" cy="368300"/>
          </a:xfrm>
        </p:spPr>
        <p:txBody>
          <a:bodyPr>
            <a:normAutofit fontScale="90000"/>
          </a:bodyPr>
          <a:lstStyle/>
          <a:p>
            <a:r>
              <a:rPr lang="en-US" dirty="0" smtClean="0"/>
              <a:t>Field oriented Control</a:t>
            </a:r>
            <a:endParaRPr lang="en-US" dirty="0"/>
          </a:p>
        </p:txBody>
      </p:sp>
      <p:sp>
        <p:nvSpPr>
          <p:cNvPr id="8" name="Textplatzhalter 2"/>
          <p:cNvSpPr>
            <a:spLocks noGrp="1"/>
          </p:cNvSpPr>
          <p:nvPr>
            <p:ph type="body" idx="1"/>
          </p:nvPr>
        </p:nvSpPr>
        <p:spPr>
          <a:xfrm>
            <a:off x="0" y="1053306"/>
            <a:ext cx="9906000" cy="332584"/>
          </a:xfrm>
        </p:spPr>
        <p:txBody>
          <a:bodyPr/>
          <a:lstStyle/>
          <a:p>
            <a:r>
              <a:rPr lang="en-US" dirty="0" smtClean="0"/>
              <a:t>… from another Angle</a:t>
            </a:r>
            <a:endParaRPr lang="en-US" dirty="0"/>
          </a:p>
        </p:txBody>
      </p:sp>
      <p:sp>
        <p:nvSpPr>
          <p:cNvPr id="2" name="Foliennummernplatzhalter 1"/>
          <p:cNvSpPr>
            <a:spLocks noGrp="1"/>
          </p:cNvSpPr>
          <p:nvPr>
            <p:ph type="sldNum" sz="quarter" idx="12"/>
          </p:nvPr>
        </p:nvSpPr>
        <p:spPr/>
        <p:txBody>
          <a:bodyPr/>
          <a:lstStyle/>
          <a:p>
            <a:fld id="{32F36B79-3ACB-4ABE-9496-E272B2366BFF}" type="slidenum">
              <a:rPr lang="en-US" smtClean="0"/>
              <a:pPr/>
              <a:t>6</a:t>
            </a:fld>
            <a:endParaRPr lang="en-US" dirty="0"/>
          </a:p>
        </p:txBody>
      </p:sp>
      <mc:AlternateContent xmlns:mc="http://schemas.openxmlformats.org/markup-compatibility/2006" xmlns:a14="http://schemas.microsoft.com/office/drawing/2010/main">
        <mc:Choice Requires="a14">
          <p:sp>
            <p:nvSpPr>
              <p:cNvPr id="76" name="Rechteck 75"/>
              <p:cNvSpPr/>
              <p:nvPr/>
            </p:nvSpPr>
            <p:spPr>
              <a:xfrm>
                <a:off x="8413944" y="2469383"/>
                <a:ext cx="1426416"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𝐿</m:t>
                              </m:r>
                            </m:sub>
                          </m:sSub>
                          <m:r>
                            <a:rPr lang="en-US" i="1">
                              <a:latin typeface="Cambria Math" panose="02040503050406030204" pitchFamily="18" charset="0"/>
                              <a:ea typeface="Cambria Math" panose="02040503050406030204" pitchFamily="18" charset="0"/>
                            </a:rPr>
                            <m:t>~</m:t>
                          </m:r>
                          <m:r>
                            <a:rPr lang="en-US" i="1" smtClean="0">
                              <a:solidFill>
                                <a:srgbClr val="7030A0"/>
                              </a:solidFill>
                              <a:latin typeface="Cambria Math" panose="02040503050406030204" pitchFamily="18" charset="0"/>
                            </a:rPr>
                            <m:t>𝑖</m:t>
                          </m:r>
                        </m:e>
                        <m:sub>
                          <m:r>
                            <a:rPr lang="en-US" i="1" smtClean="0">
                              <a:solidFill>
                                <a:srgbClr val="7030A0"/>
                              </a:solidFill>
                              <a:latin typeface="Cambria Math" panose="02040503050406030204" pitchFamily="18" charset="0"/>
                            </a:rPr>
                            <m:t>𝑞</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brk m:alnAt="7"/>
                            </m:rP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𝑀</m:t>
                          </m:r>
                        </m:sub>
                      </m:sSub>
                    </m:oMath>
                  </m:oMathPara>
                </a14:m>
                <a:endParaRPr lang="en-US" dirty="0"/>
              </a:p>
            </p:txBody>
          </p:sp>
        </mc:Choice>
        <mc:Fallback xmlns="">
          <p:sp>
            <p:nvSpPr>
              <p:cNvPr id="76" name="Rechteck 75"/>
              <p:cNvSpPr>
                <a:spLocks noRot="1" noChangeAspect="1" noMove="1" noResize="1" noEditPoints="1" noAdjustHandles="1" noChangeArrowheads="1" noChangeShapeType="1" noTextEdit="1"/>
              </p:cNvSpPr>
              <p:nvPr/>
            </p:nvSpPr>
            <p:spPr>
              <a:xfrm>
                <a:off x="8413944" y="2469383"/>
                <a:ext cx="1426416" cy="390748"/>
              </a:xfrm>
              <a:prstGeom prst="rect">
                <a:avLst/>
              </a:prstGeom>
              <a:blipFill rotWithShape="0">
                <a:blip r:embed="rId3"/>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Rechteck 76"/>
              <p:cNvSpPr/>
              <p:nvPr/>
            </p:nvSpPr>
            <p:spPr>
              <a:xfrm>
                <a:off x="7610325" y="4648218"/>
                <a:ext cx="2282228" cy="4104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𝐹</m:t>
                          </m:r>
                        </m:e>
                        <m:sub>
                          <m:r>
                            <a:rPr lang="en-US" i="1">
                              <a:latin typeface="Cambria Math" panose="02040503050406030204" pitchFamily="18" charset="0"/>
                              <a:ea typeface="Cambria Math" panose="02040503050406030204" pitchFamily="18" charset="0"/>
                            </a:rPr>
                            <m:t>𝑅</m:t>
                          </m:r>
                        </m:sub>
                      </m:sSub>
                      <m:r>
                        <a:rPr lang="en-US" i="1">
                          <a:latin typeface="Cambria Math" panose="02040503050406030204" pitchFamily="18" charset="0"/>
                          <a:ea typeface="Cambria Math" panose="02040503050406030204" pitchFamily="18" charset="0"/>
                        </a:rPr>
                        <m:t>~</m:t>
                      </m:r>
                      <m:sSub>
                        <m:sSubPr>
                          <m:ctrlPr>
                            <a:rPr lang="en-US" i="1" smtClean="0">
                              <a:solidFill>
                                <a:srgbClr val="7030A0"/>
                              </a:solidFill>
                              <a:latin typeface="Cambria Math" panose="02040503050406030204" pitchFamily="18" charset="0"/>
                              <a:ea typeface="Cambria Math" panose="02040503050406030204" pitchFamily="18" charset="0"/>
                            </a:rPr>
                          </m:ctrlPr>
                        </m:sSubPr>
                        <m:e>
                          <m:r>
                            <a:rPr lang="en-US" i="1">
                              <a:solidFill>
                                <a:srgbClr val="7030A0"/>
                              </a:solidFill>
                              <a:latin typeface="Cambria Math" panose="02040503050406030204" pitchFamily="18" charset="0"/>
                              <a:ea typeface="Cambria Math" panose="02040503050406030204" pitchFamily="18" charset="0"/>
                            </a:rPr>
                            <m:t>𝑖</m:t>
                          </m:r>
                        </m:e>
                        <m:sub>
                          <m:r>
                            <a:rPr lang="en-US" i="1">
                              <a:solidFill>
                                <a:srgbClr val="7030A0"/>
                              </a:solidFill>
                              <a:latin typeface="Cambria Math" panose="02040503050406030204" pitchFamily="18" charset="0"/>
                              <a:ea typeface="Cambria Math" panose="02040503050406030204" pitchFamily="18" charset="0"/>
                            </a:rPr>
                            <m:t>𝑞</m:t>
                          </m:r>
                        </m:sub>
                      </m:sSub>
                      <m:r>
                        <a:rPr lang="en-US" i="1">
                          <a:latin typeface="Cambria Math" panose="02040503050406030204" pitchFamily="18" charset="0"/>
                          <a:ea typeface="Cambria Math" panose="02040503050406030204" pitchFamily="18" charset="0"/>
                        </a:rPr>
                        <m:t>∙</m:t>
                      </m:r>
                      <m:sSub>
                        <m:sSubPr>
                          <m:ctrlPr>
                            <a:rPr lang="en-US" i="1" smtClean="0">
                              <a:solidFill>
                                <a:srgbClr val="7030A0"/>
                              </a:solidFill>
                              <a:latin typeface="Cambria Math" panose="02040503050406030204" pitchFamily="18" charset="0"/>
                              <a:ea typeface="Cambria Math" panose="02040503050406030204" pitchFamily="18" charset="0"/>
                            </a:rPr>
                          </m:ctrlPr>
                        </m:sSubPr>
                        <m:e>
                          <m:r>
                            <a:rPr lang="en-US" i="1">
                              <a:solidFill>
                                <a:srgbClr val="7030A0"/>
                              </a:solidFill>
                              <a:latin typeface="Cambria Math" panose="02040503050406030204" pitchFamily="18" charset="0"/>
                              <a:ea typeface="Cambria Math" panose="02040503050406030204" pitchFamily="18" charset="0"/>
                            </a:rPr>
                            <m:t>𝑖</m:t>
                          </m:r>
                        </m:e>
                        <m:sub>
                          <m:r>
                            <a:rPr lang="en-US" i="1">
                              <a:solidFill>
                                <a:srgbClr val="7030A0"/>
                              </a:solidFill>
                              <a:latin typeface="Cambria Math" panose="02040503050406030204" pitchFamily="18" charset="0"/>
                              <a:ea typeface="Cambria Math" panose="02040503050406030204" pitchFamily="18" charset="0"/>
                            </a:rPr>
                            <m:t>𝑑</m:t>
                          </m:r>
                        </m:sub>
                      </m:sSub>
                      <m:r>
                        <a:rPr lang="en-US" i="1">
                          <a:latin typeface="Cambria Math" panose="02040503050406030204" pitchFamily="18" charset="0"/>
                          <a:ea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𝐿</m:t>
                              </m:r>
                            </m:e>
                            <m:sub>
                              <m:r>
                                <a:rPr lang="en-US" i="1">
                                  <a:latin typeface="Cambria Math" panose="02040503050406030204" pitchFamily="18" charset="0"/>
                                  <a:ea typeface="Cambria Math" panose="02040503050406030204" pitchFamily="18" charset="0"/>
                                </a:rPr>
                                <m:t>𝑑</m:t>
                              </m:r>
                            </m:sub>
                          </m:sSub>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𝐿</m:t>
                              </m:r>
                            </m:e>
                            <m:sub>
                              <m:r>
                                <m:rPr>
                                  <m:brk m:alnAt="7"/>
                                </m:rPr>
                                <a:rPr lang="en-US" i="1">
                                  <a:latin typeface="Cambria Math" panose="02040503050406030204" pitchFamily="18" charset="0"/>
                                  <a:ea typeface="Cambria Math" panose="02040503050406030204" pitchFamily="18" charset="0"/>
                                </a:rPr>
                                <m:t>𝑞</m:t>
                              </m:r>
                            </m:sub>
                          </m:sSub>
                        </m:e>
                      </m:d>
                    </m:oMath>
                  </m:oMathPara>
                </a14:m>
                <a:endParaRPr lang="en-US" dirty="0"/>
              </a:p>
            </p:txBody>
          </p:sp>
        </mc:Choice>
        <mc:Fallback xmlns="">
          <p:sp>
            <p:nvSpPr>
              <p:cNvPr id="77" name="Rechteck 76"/>
              <p:cNvSpPr>
                <a:spLocks noRot="1" noChangeAspect="1" noMove="1" noResize="1" noEditPoints="1" noAdjustHandles="1" noChangeArrowheads="1" noChangeShapeType="1" noTextEdit="1"/>
              </p:cNvSpPr>
              <p:nvPr/>
            </p:nvSpPr>
            <p:spPr>
              <a:xfrm>
                <a:off x="7610325" y="4648218"/>
                <a:ext cx="2282228" cy="410497"/>
              </a:xfrm>
              <a:prstGeom prst="rect">
                <a:avLst/>
              </a:prstGeom>
              <a:blipFill rotWithShape="0">
                <a:blip r:embed="rId4"/>
                <a:stretch>
                  <a:fillRect b="-2985"/>
                </a:stretch>
              </a:blipFill>
            </p:spPr>
            <p:txBody>
              <a:bodyPr/>
              <a:lstStyle/>
              <a:p>
                <a:r>
                  <a:rPr lang="en-US">
                    <a:noFill/>
                  </a:rPr>
                  <a:t> </a:t>
                </a:r>
              </a:p>
            </p:txBody>
          </p:sp>
        </mc:Fallback>
      </mc:AlternateContent>
      <p:grpSp>
        <p:nvGrpSpPr>
          <p:cNvPr id="143" name="Gruppieren 142"/>
          <p:cNvGrpSpPr/>
          <p:nvPr/>
        </p:nvGrpSpPr>
        <p:grpSpPr>
          <a:xfrm rot="5400000">
            <a:off x="6308943" y="1719505"/>
            <a:ext cx="1256214" cy="1256213"/>
            <a:chOff x="5486401" y="1396999"/>
            <a:chExt cx="1442454" cy="1442454"/>
          </a:xfrm>
        </p:grpSpPr>
        <p:grpSp>
          <p:nvGrpSpPr>
            <p:cNvPr id="144" name="Gruppieren 143"/>
            <p:cNvGrpSpPr/>
            <p:nvPr/>
          </p:nvGrpSpPr>
          <p:grpSpPr>
            <a:xfrm>
              <a:off x="5486401" y="1396999"/>
              <a:ext cx="1442454" cy="1442454"/>
              <a:chOff x="-1892968" y="2550695"/>
              <a:chExt cx="1828800" cy="1828800"/>
            </a:xfrm>
          </p:grpSpPr>
          <p:sp>
            <p:nvSpPr>
              <p:cNvPr id="147" name="Ellipse 146"/>
              <p:cNvSpPr/>
              <p:nvPr/>
            </p:nvSpPr>
            <p:spPr>
              <a:xfrm>
                <a:off x="-1892968" y="2550695"/>
                <a:ext cx="1828800" cy="1828800"/>
              </a:xfrm>
              <a:prstGeom prst="ellipse">
                <a:avLst/>
              </a:prstGeom>
              <a:no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hteck 147"/>
              <p:cNvSpPr/>
              <p:nvPr/>
            </p:nvSpPr>
            <p:spPr>
              <a:xfrm>
                <a:off x="-1475874" y="2792936"/>
                <a:ext cx="994611" cy="352927"/>
              </a:xfrm>
              <a:prstGeom prst="rect">
                <a:avLst/>
              </a:prstGeom>
              <a:gradFill>
                <a:gsLst>
                  <a:gs pos="0">
                    <a:srgbClr val="FF0000"/>
                  </a:gs>
                  <a:gs pos="100000">
                    <a:srgbClr val="00B050"/>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hteck 148"/>
              <p:cNvSpPr/>
              <p:nvPr/>
            </p:nvSpPr>
            <p:spPr>
              <a:xfrm>
                <a:off x="-1475874" y="3779525"/>
                <a:ext cx="994611" cy="352927"/>
              </a:xfrm>
              <a:prstGeom prst="rect">
                <a:avLst/>
              </a:prstGeom>
              <a:gradFill>
                <a:gsLst>
                  <a:gs pos="0">
                    <a:srgbClr val="FF0000"/>
                  </a:gs>
                  <a:gs pos="100000">
                    <a:srgbClr val="00B050"/>
                  </a:gs>
                </a:gsLst>
                <a:lin ang="5400000" scaled="1"/>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5" name="Textfeld 144"/>
            <p:cNvSpPr txBox="1"/>
            <p:nvPr/>
          </p:nvSpPr>
          <p:spPr>
            <a:xfrm rot="16200000">
              <a:off x="6036860" y="2302800"/>
              <a:ext cx="337208" cy="424087"/>
            </a:xfrm>
            <a:prstGeom prst="rect">
              <a:avLst/>
            </a:prstGeom>
            <a:noFill/>
          </p:spPr>
          <p:txBody>
            <a:bodyPr wrap="none" rtlCol="0">
              <a:spAutoFit/>
            </a:bodyPr>
            <a:lstStyle/>
            <a:p>
              <a:r>
                <a:rPr lang="en-US" b="1" dirty="0" smtClean="0">
                  <a:solidFill>
                    <a:schemeClr val="bg1">
                      <a:lumMod val="95000"/>
                    </a:schemeClr>
                  </a:solidFill>
                </a:rPr>
                <a:t>S</a:t>
              </a:r>
              <a:endParaRPr lang="en-US" b="1" dirty="0">
                <a:solidFill>
                  <a:schemeClr val="bg1">
                    <a:lumMod val="95000"/>
                  </a:schemeClr>
                </a:solidFill>
              </a:endParaRPr>
            </a:p>
          </p:txBody>
        </p:sp>
        <p:sp>
          <p:nvSpPr>
            <p:cNvPr id="146" name="Textfeld 145"/>
            <p:cNvSpPr txBox="1"/>
            <p:nvPr/>
          </p:nvSpPr>
          <p:spPr>
            <a:xfrm rot="16200000">
              <a:off x="6012871" y="1514059"/>
              <a:ext cx="386907" cy="424087"/>
            </a:xfrm>
            <a:prstGeom prst="rect">
              <a:avLst/>
            </a:prstGeom>
            <a:noFill/>
          </p:spPr>
          <p:txBody>
            <a:bodyPr wrap="none" rtlCol="0">
              <a:spAutoFit/>
            </a:bodyPr>
            <a:lstStyle/>
            <a:p>
              <a:r>
                <a:rPr lang="en-US" b="1" dirty="0" smtClean="0">
                  <a:solidFill>
                    <a:schemeClr val="bg1">
                      <a:lumMod val="95000"/>
                    </a:schemeClr>
                  </a:solidFill>
                </a:rPr>
                <a:t>N</a:t>
              </a:r>
              <a:endParaRPr lang="en-US" b="1" dirty="0">
                <a:solidFill>
                  <a:schemeClr val="bg1">
                    <a:lumMod val="95000"/>
                  </a:schemeClr>
                </a:solidFill>
              </a:endParaRPr>
            </a:p>
          </p:txBody>
        </p:sp>
      </p:grpSp>
      <p:grpSp>
        <p:nvGrpSpPr>
          <p:cNvPr id="139" name="Gruppieren 138"/>
          <p:cNvGrpSpPr/>
          <p:nvPr/>
        </p:nvGrpSpPr>
        <p:grpSpPr>
          <a:xfrm rot="5400000">
            <a:off x="6376854" y="3713846"/>
            <a:ext cx="1256214" cy="1256213"/>
            <a:chOff x="-1892968" y="2550695"/>
            <a:chExt cx="1828800" cy="1828800"/>
          </a:xfrm>
        </p:grpSpPr>
        <p:sp>
          <p:nvSpPr>
            <p:cNvPr id="140" name="Ellipse 139"/>
            <p:cNvSpPr/>
            <p:nvPr/>
          </p:nvSpPr>
          <p:spPr>
            <a:xfrm>
              <a:off x="-1892968" y="2550695"/>
              <a:ext cx="1828800" cy="1828800"/>
            </a:xfrm>
            <a:prstGeom prst="ellipse">
              <a:avLst/>
            </a:prstGeom>
            <a:solidFill>
              <a:schemeClr val="bg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hteck 140"/>
            <p:cNvSpPr/>
            <p:nvPr/>
          </p:nvSpPr>
          <p:spPr>
            <a:xfrm>
              <a:off x="-1475874" y="2792936"/>
              <a:ext cx="994611" cy="35292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hteck 141"/>
            <p:cNvSpPr/>
            <p:nvPr/>
          </p:nvSpPr>
          <p:spPr>
            <a:xfrm>
              <a:off x="-1475874" y="3779525"/>
              <a:ext cx="994611" cy="352927"/>
            </a:xfrm>
            <a:prstGeom prst="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4" name="Textfeld 153"/>
          <p:cNvSpPr txBox="1"/>
          <p:nvPr/>
        </p:nvSpPr>
        <p:spPr>
          <a:xfrm>
            <a:off x="4533726" y="1661949"/>
            <a:ext cx="875881" cy="461665"/>
          </a:xfrm>
          <a:prstGeom prst="rect">
            <a:avLst/>
          </a:prstGeom>
          <a:noFill/>
        </p:spPr>
        <p:txBody>
          <a:bodyPr wrap="none" rtlCol="0">
            <a:spAutoFit/>
          </a:bodyPr>
          <a:lstStyle/>
          <a:p>
            <a:r>
              <a:rPr lang="en-US" sz="2400" dirty="0" smtClean="0"/>
              <a:t>Rotor</a:t>
            </a:r>
            <a:endParaRPr lang="en-US" sz="2400" dirty="0"/>
          </a:p>
        </p:txBody>
      </p:sp>
      <mc:AlternateContent xmlns:mc="http://schemas.openxmlformats.org/markup-compatibility/2006" xmlns:a14="http://schemas.microsoft.com/office/drawing/2010/main">
        <mc:Choice Requires="a14">
          <p:sp>
            <p:nvSpPr>
              <p:cNvPr id="108" name="Rechteck 107"/>
              <p:cNvSpPr/>
              <p:nvPr/>
            </p:nvSpPr>
            <p:spPr>
              <a:xfrm>
                <a:off x="6272523" y="5834364"/>
                <a:ext cx="3620030" cy="410497"/>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rPr>
                      <m:t>𝑀</m:t>
                    </m:r>
                    <m:r>
                      <a:rPr lang="en-US" b="0" i="1" smtClean="0">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smtClean="0">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𝑖</m:t>
                            </m:r>
                          </m:e>
                          <m:sub>
                            <m:r>
                              <a:rPr lang="en-US" i="1">
                                <a:solidFill>
                                  <a:srgbClr val="7030A0"/>
                                </a:solidFill>
                                <a:latin typeface="Cambria Math" panose="02040503050406030204" pitchFamily="18" charset="0"/>
                              </a:rPr>
                              <m:t>𝑑</m:t>
                            </m:r>
                          </m:sub>
                        </m:sSub>
                        <m:r>
                          <a:rPr lang="en-US" i="1">
                            <a:latin typeface="Cambria Math" panose="02040503050406030204" pitchFamily="18" charset="0"/>
                          </a:rPr>
                          <m:t>, </m:t>
                        </m:r>
                        <m:sSub>
                          <m:sSubPr>
                            <m:ctrlPr>
                              <a:rPr lang="en-US" i="1" smtClean="0">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𝑖</m:t>
                            </m:r>
                          </m:e>
                          <m:sub>
                            <m:r>
                              <a:rPr lang="en-US" i="1">
                                <a:solidFill>
                                  <a:srgbClr val="7030A0"/>
                                </a:solidFill>
                                <a:latin typeface="Cambria Math" panose="02040503050406030204" pitchFamily="18" charset="0"/>
                              </a:rPr>
                              <m:t>𝑞</m:t>
                            </m:r>
                          </m:sub>
                        </m:sSub>
                      </m:e>
                    </m:d>
                    <m:r>
                      <a:rPr lang="en-US" b="0" i="1"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𝐿</m:t>
                        </m:r>
                      </m:sub>
                    </m:sSub>
                    <m:d>
                      <m:dPr>
                        <m:ctrlPr>
                          <a:rPr lang="en-US" b="0" i="1" smtClean="0">
                            <a:latin typeface="Cambria Math" panose="02040503050406030204" pitchFamily="18" charset="0"/>
                          </a:rPr>
                        </m:ctrlPr>
                      </m:dPr>
                      <m:e>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𝑖</m:t>
                            </m:r>
                          </m:e>
                          <m:sub>
                            <m:r>
                              <a:rPr lang="en-US" b="0" i="1" smtClean="0">
                                <a:solidFill>
                                  <a:srgbClr val="7030A0"/>
                                </a:solidFill>
                                <a:latin typeface="Cambria Math" panose="02040503050406030204" pitchFamily="18" charset="0"/>
                              </a:rPr>
                              <m:t>𝑞</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𝑅</m:t>
                        </m:r>
                      </m:sub>
                    </m:sSub>
                    <m:d>
                      <m:dPr>
                        <m:ctrlPr>
                          <a:rPr lang="en-US" i="1">
                            <a:latin typeface="Cambria Math" panose="02040503050406030204" pitchFamily="18" charset="0"/>
                          </a:rPr>
                        </m:ctrlPr>
                      </m:dPr>
                      <m:e>
                        <m:sSub>
                          <m:sSubPr>
                            <m:ctrlPr>
                              <a:rPr lang="en-US" i="1" smtClean="0">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𝑖</m:t>
                            </m:r>
                          </m:e>
                          <m:sub>
                            <m:r>
                              <a:rPr lang="en-US" i="1">
                                <a:solidFill>
                                  <a:srgbClr val="7030A0"/>
                                </a:solidFill>
                                <a:latin typeface="Cambria Math" panose="02040503050406030204" pitchFamily="18" charset="0"/>
                              </a:rPr>
                              <m:t>𝑞</m:t>
                            </m:r>
                          </m:sub>
                        </m:sSub>
                        <m:r>
                          <a:rPr lang="en-US" b="0" i="1" smtClean="0">
                            <a:latin typeface="Cambria Math" panose="02040503050406030204" pitchFamily="18" charset="0"/>
                          </a:rPr>
                          <m:t>,</m:t>
                        </m:r>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𝑖</m:t>
                            </m:r>
                          </m:e>
                          <m:sub>
                            <m:r>
                              <a:rPr lang="en-US" b="0" i="1" smtClean="0">
                                <a:solidFill>
                                  <a:srgbClr val="7030A0"/>
                                </a:solidFill>
                                <a:latin typeface="Cambria Math" panose="02040503050406030204" pitchFamily="18" charset="0"/>
                              </a:rPr>
                              <m:t>𝑑</m:t>
                            </m:r>
                          </m:sub>
                        </m:sSub>
                      </m:e>
                    </m:d>
                  </m:oMath>
                </a14:m>
                <a:endParaRPr lang="en-US" dirty="0"/>
              </a:p>
            </p:txBody>
          </p:sp>
        </mc:Choice>
        <mc:Fallback xmlns="">
          <p:sp>
            <p:nvSpPr>
              <p:cNvPr id="108" name="Rechteck 107"/>
              <p:cNvSpPr>
                <a:spLocks noRot="1" noChangeAspect="1" noMove="1" noResize="1" noEditPoints="1" noAdjustHandles="1" noChangeArrowheads="1" noChangeShapeType="1" noTextEdit="1"/>
              </p:cNvSpPr>
              <p:nvPr/>
            </p:nvSpPr>
            <p:spPr>
              <a:xfrm>
                <a:off x="6272523" y="5834364"/>
                <a:ext cx="3620030" cy="410497"/>
              </a:xfrm>
              <a:prstGeom prst="rect">
                <a:avLst/>
              </a:prstGeom>
              <a:blipFill rotWithShape="0">
                <a:blip r:embed="rId5"/>
                <a:stretch>
                  <a:fillRect b="-8955"/>
                </a:stretch>
              </a:blipFill>
            </p:spPr>
            <p:txBody>
              <a:bodyPr/>
              <a:lstStyle/>
              <a:p>
                <a:r>
                  <a:rPr lang="en-US">
                    <a:noFill/>
                  </a:rPr>
                  <a:t> </a:t>
                </a:r>
              </a:p>
            </p:txBody>
          </p:sp>
        </mc:Fallback>
      </mc:AlternateContent>
      <p:sp>
        <p:nvSpPr>
          <p:cNvPr id="111" name="Textfeld 110"/>
          <p:cNvSpPr txBox="1"/>
          <p:nvPr/>
        </p:nvSpPr>
        <p:spPr>
          <a:xfrm>
            <a:off x="8723259" y="2100724"/>
            <a:ext cx="1117101" cy="461665"/>
          </a:xfrm>
          <a:prstGeom prst="rect">
            <a:avLst/>
          </a:prstGeom>
          <a:noFill/>
        </p:spPr>
        <p:txBody>
          <a:bodyPr wrap="none" rtlCol="0">
            <a:spAutoFit/>
          </a:bodyPr>
          <a:lstStyle/>
          <a:p>
            <a:r>
              <a:rPr lang="en-US" sz="2400" dirty="0" smtClean="0"/>
              <a:t>Lorentz</a:t>
            </a:r>
            <a:endParaRPr lang="en-US" sz="2400" dirty="0"/>
          </a:p>
        </p:txBody>
      </p:sp>
      <p:sp>
        <p:nvSpPr>
          <p:cNvPr id="112" name="Textfeld 111"/>
          <p:cNvSpPr txBox="1"/>
          <p:nvPr/>
        </p:nvSpPr>
        <p:spPr>
          <a:xfrm>
            <a:off x="8286280" y="4248586"/>
            <a:ext cx="1554080" cy="461665"/>
          </a:xfrm>
          <a:prstGeom prst="rect">
            <a:avLst/>
          </a:prstGeom>
          <a:noFill/>
        </p:spPr>
        <p:txBody>
          <a:bodyPr wrap="none" rtlCol="0">
            <a:spAutoFit/>
          </a:bodyPr>
          <a:lstStyle/>
          <a:p>
            <a:r>
              <a:rPr lang="en-US" sz="2400" dirty="0" smtClean="0"/>
              <a:t>Reluctance</a:t>
            </a:r>
            <a:endParaRPr lang="en-US" sz="2400" dirty="0"/>
          </a:p>
        </p:txBody>
      </p:sp>
      <mc:AlternateContent xmlns:mc="http://schemas.openxmlformats.org/markup-compatibility/2006" xmlns:a14="http://schemas.microsoft.com/office/drawing/2010/main">
        <mc:Choice Requires="a14">
          <p:sp>
            <p:nvSpPr>
              <p:cNvPr id="110" name="Textfeld 109"/>
              <p:cNvSpPr txBox="1"/>
              <p:nvPr/>
            </p:nvSpPr>
            <p:spPr>
              <a:xfrm>
                <a:off x="4179876" y="5244232"/>
                <a:ext cx="1680588" cy="3181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𝑢</m:t>
                          </m:r>
                        </m:e>
                        <m:sub>
                          <m:r>
                            <a:rPr lang="en-US" b="0" i="1" smtClean="0">
                              <a:solidFill>
                                <a:srgbClr val="7030A0"/>
                              </a:solidFill>
                              <a:latin typeface="Cambria Math" panose="02040503050406030204" pitchFamily="18" charset="0"/>
                            </a:rPr>
                            <m:t>𝑑</m:t>
                          </m:r>
                        </m:sub>
                      </m:sSub>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𝑖</m:t>
                              </m:r>
                            </m:e>
                            <m:sub>
                              <m:r>
                                <a:rPr lang="en-US" b="0" i="1" smtClean="0">
                                  <a:solidFill>
                                    <a:srgbClr val="7030A0"/>
                                  </a:solidFill>
                                  <a:latin typeface="Cambria Math" panose="02040503050406030204" pitchFamily="18" charset="0"/>
                                </a:rPr>
                                <m:t>𝑑</m:t>
                              </m:r>
                            </m:sub>
                          </m:sSub>
                          <m:r>
                            <a:rPr lang="en-US" b="0" i="1" smtClean="0">
                              <a:solidFill>
                                <a:srgbClr val="7030A0"/>
                              </a:solidFill>
                              <a:latin typeface="Cambria Math" panose="02040503050406030204" pitchFamily="18" charset="0"/>
                            </a:rPr>
                            <m:t>,</m:t>
                          </m:r>
                          <m:r>
                            <a:rPr lang="en-US" b="0" i="1" smtClean="0">
                              <a:latin typeface="Cambria Math" panose="02040503050406030204" pitchFamily="18" charset="0"/>
                            </a:rPr>
                            <m:t> </m:t>
                          </m:r>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𝑖</m:t>
                              </m:r>
                            </m:e>
                            <m:sub>
                              <m:r>
                                <a:rPr lang="en-US" b="0" i="1" smtClean="0">
                                  <a:solidFill>
                                    <a:srgbClr val="7030A0"/>
                                  </a:solidFill>
                                  <a:latin typeface="Cambria Math" panose="02040503050406030204" pitchFamily="18" charset="0"/>
                                </a:rPr>
                                <m:t>𝑞</m:t>
                              </m:r>
                            </m:sub>
                          </m:sSub>
                          <m:r>
                            <a:rPr lang="en-US" b="0" i="1" smtClean="0">
                              <a:solidFill>
                                <a:srgbClr val="7030A0"/>
                              </a:solidFill>
                              <a:latin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𝜔</m:t>
                          </m:r>
                        </m:e>
                      </m:d>
                    </m:oMath>
                  </m:oMathPara>
                </a14:m>
                <a:endParaRPr lang="en-US" dirty="0"/>
              </a:p>
            </p:txBody>
          </p:sp>
        </mc:Choice>
        <mc:Fallback xmlns="">
          <p:sp>
            <p:nvSpPr>
              <p:cNvPr id="110" name="Textfeld 109"/>
              <p:cNvSpPr txBox="1">
                <a:spLocks noRot="1" noChangeAspect="1" noMove="1" noResize="1" noEditPoints="1" noAdjustHandles="1" noChangeArrowheads="1" noChangeShapeType="1" noTextEdit="1"/>
              </p:cNvSpPr>
              <p:nvPr/>
            </p:nvSpPr>
            <p:spPr>
              <a:xfrm>
                <a:off x="4179876" y="5244232"/>
                <a:ext cx="1680588" cy="318164"/>
              </a:xfrm>
              <a:prstGeom prst="rect">
                <a:avLst/>
              </a:prstGeom>
              <a:blipFill rotWithShape="0">
                <a:blip r:embed="rId6"/>
                <a:stretch>
                  <a:fillRect l="-1455"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feld 112"/>
              <p:cNvSpPr txBox="1"/>
              <p:nvPr/>
            </p:nvSpPr>
            <p:spPr>
              <a:xfrm>
                <a:off x="4179876" y="5650035"/>
                <a:ext cx="1673920" cy="3181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𝑢</m:t>
                          </m:r>
                        </m:e>
                        <m:sub>
                          <m:r>
                            <a:rPr lang="en-US" b="0" i="1" smtClean="0">
                              <a:solidFill>
                                <a:srgbClr val="7030A0"/>
                              </a:solidFill>
                              <a:latin typeface="Cambria Math" panose="02040503050406030204" pitchFamily="18" charset="0"/>
                            </a:rPr>
                            <m:t>𝑞</m:t>
                          </m:r>
                        </m:sub>
                      </m:sSub>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𝑖</m:t>
                              </m:r>
                            </m:e>
                            <m:sub>
                              <m:r>
                                <a:rPr lang="en-US" b="0" i="1" smtClean="0">
                                  <a:solidFill>
                                    <a:srgbClr val="7030A0"/>
                                  </a:solidFill>
                                  <a:latin typeface="Cambria Math" panose="02040503050406030204" pitchFamily="18" charset="0"/>
                                </a:rPr>
                                <m:t>𝑑</m:t>
                              </m:r>
                            </m:sub>
                          </m:sSub>
                          <m:r>
                            <a:rPr lang="en-US" b="0" i="1" smtClean="0">
                              <a:latin typeface="Cambria Math" panose="02040503050406030204" pitchFamily="18" charset="0"/>
                            </a:rPr>
                            <m:t>, </m:t>
                          </m:r>
                          <m:sSub>
                            <m:sSubPr>
                              <m:ctrlPr>
                                <a:rPr lang="en-US" b="0" i="1" smtClean="0">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𝑖</m:t>
                              </m:r>
                            </m:e>
                            <m:sub>
                              <m:r>
                                <a:rPr lang="en-US" b="0" i="1" smtClean="0">
                                  <a:solidFill>
                                    <a:srgbClr val="7030A0"/>
                                  </a:solidFill>
                                  <a:latin typeface="Cambria Math" panose="02040503050406030204" pitchFamily="18" charset="0"/>
                                </a:rPr>
                                <m:t>𝑞</m:t>
                              </m:r>
                            </m:sub>
                          </m:sSub>
                          <m:r>
                            <a:rPr lang="en-US" b="0" i="1" smtClean="0">
                              <a:latin typeface="Cambria Math" panose="02040503050406030204" pitchFamily="18" charset="0"/>
                            </a:rPr>
                            <m:t>, </m:t>
                          </m:r>
                          <m:r>
                            <a:rPr lang="en-US" b="0" i="1" smtClean="0">
                              <a:latin typeface="Cambria Math" panose="02040503050406030204" pitchFamily="18" charset="0"/>
                            </a:rPr>
                            <m:t>𝜔</m:t>
                          </m:r>
                        </m:e>
                      </m:d>
                    </m:oMath>
                  </m:oMathPara>
                </a14:m>
                <a:endParaRPr lang="en-US" dirty="0"/>
              </a:p>
            </p:txBody>
          </p:sp>
        </mc:Choice>
        <mc:Fallback xmlns="">
          <p:sp>
            <p:nvSpPr>
              <p:cNvPr id="113" name="Textfeld 112"/>
              <p:cNvSpPr txBox="1">
                <a:spLocks noRot="1" noChangeAspect="1" noMove="1" noResize="1" noEditPoints="1" noAdjustHandles="1" noChangeArrowheads="1" noChangeShapeType="1" noTextEdit="1"/>
              </p:cNvSpPr>
              <p:nvPr/>
            </p:nvSpPr>
            <p:spPr>
              <a:xfrm>
                <a:off x="4179876" y="5650035"/>
                <a:ext cx="1673920" cy="318164"/>
              </a:xfrm>
              <a:prstGeom prst="rect">
                <a:avLst/>
              </a:prstGeom>
              <a:blipFill rotWithShape="0">
                <a:blip r:embed="rId7"/>
                <a:stretch>
                  <a:fillRect l="-1460" b="-25000"/>
                </a:stretch>
              </a:blipFill>
            </p:spPr>
            <p:txBody>
              <a:bodyPr/>
              <a:lstStyle/>
              <a:p>
                <a:r>
                  <a:rPr lang="en-US">
                    <a:noFill/>
                  </a:rPr>
                  <a:t> </a:t>
                </a:r>
              </a:p>
            </p:txBody>
          </p:sp>
        </mc:Fallback>
      </mc:AlternateContent>
      <p:sp>
        <p:nvSpPr>
          <p:cNvPr id="128" name="Textfeld 127"/>
          <p:cNvSpPr txBox="1"/>
          <p:nvPr/>
        </p:nvSpPr>
        <p:spPr>
          <a:xfrm>
            <a:off x="8776176" y="5458347"/>
            <a:ext cx="1050737" cy="461665"/>
          </a:xfrm>
          <a:prstGeom prst="rect">
            <a:avLst/>
          </a:prstGeom>
          <a:noFill/>
        </p:spPr>
        <p:txBody>
          <a:bodyPr wrap="none" rtlCol="0">
            <a:spAutoFit/>
          </a:bodyPr>
          <a:lstStyle/>
          <a:p>
            <a:r>
              <a:rPr lang="en-US" sz="2400" dirty="0" smtClean="0"/>
              <a:t>Torque</a:t>
            </a:r>
            <a:endParaRPr lang="en-US" sz="2400" dirty="0"/>
          </a:p>
        </p:txBody>
      </p:sp>
      <p:grpSp>
        <p:nvGrpSpPr>
          <p:cNvPr id="53" name="Gruppieren 52"/>
          <p:cNvGrpSpPr/>
          <p:nvPr/>
        </p:nvGrpSpPr>
        <p:grpSpPr>
          <a:xfrm rot="19800000">
            <a:off x="3943942" y="2448154"/>
            <a:ext cx="1461424" cy="1442144"/>
            <a:chOff x="7682941" y="4828628"/>
            <a:chExt cx="1461424" cy="1442144"/>
          </a:xfrm>
        </p:grpSpPr>
        <p:grpSp>
          <p:nvGrpSpPr>
            <p:cNvPr id="54" name="Gruppieren 53"/>
            <p:cNvGrpSpPr/>
            <p:nvPr/>
          </p:nvGrpSpPr>
          <p:grpSpPr>
            <a:xfrm rot="18000000">
              <a:off x="8105837" y="5431500"/>
              <a:ext cx="429277" cy="429277"/>
              <a:chOff x="7195361" y="4728335"/>
              <a:chExt cx="527712" cy="527712"/>
            </a:xfrm>
          </p:grpSpPr>
          <p:sp>
            <p:nvSpPr>
              <p:cNvPr id="84" name="Bogen 83"/>
              <p:cNvSpPr/>
              <p:nvPr/>
            </p:nvSpPr>
            <p:spPr>
              <a:xfrm>
                <a:off x="7234934" y="4767907"/>
                <a:ext cx="448566" cy="448566"/>
              </a:xfrm>
              <a:prstGeom prst="arc">
                <a:avLst>
                  <a:gd name="adj1" fmla="val 16200000"/>
                  <a:gd name="adj2" fmla="val 203199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5" name="Bogen 84"/>
              <p:cNvSpPr/>
              <p:nvPr/>
            </p:nvSpPr>
            <p:spPr>
              <a:xfrm>
                <a:off x="7266618" y="4799591"/>
                <a:ext cx="385198" cy="385198"/>
              </a:xfrm>
              <a:prstGeom prst="arc">
                <a:avLst>
                  <a:gd name="adj1" fmla="val 16200000"/>
                  <a:gd name="adj2" fmla="val 1956982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6" name="Bogen 85"/>
              <p:cNvSpPr/>
              <p:nvPr/>
            </p:nvSpPr>
            <p:spPr>
              <a:xfrm>
                <a:off x="7195361" y="4728335"/>
                <a:ext cx="527712" cy="52771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55" name="Gruppieren 54"/>
            <p:cNvGrpSpPr/>
            <p:nvPr/>
          </p:nvGrpSpPr>
          <p:grpSpPr>
            <a:xfrm rot="7200000">
              <a:off x="8086856" y="5438580"/>
              <a:ext cx="429277" cy="429277"/>
              <a:chOff x="7195361" y="4728335"/>
              <a:chExt cx="527712" cy="527712"/>
            </a:xfrm>
          </p:grpSpPr>
          <p:sp>
            <p:nvSpPr>
              <p:cNvPr id="74" name="Bogen 73"/>
              <p:cNvSpPr/>
              <p:nvPr/>
            </p:nvSpPr>
            <p:spPr>
              <a:xfrm>
                <a:off x="7234934" y="4767909"/>
                <a:ext cx="448566" cy="448566"/>
              </a:xfrm>
              <a:prstGeom prst="arc">
                <a:avLst>
                  <a:gd name="adj1" fmla="val 16200000"/>
                  <a:gd name="adj2" fmla="val 2044442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5" name="Bogen 74"/>
              <p:cNvSpPr/>
              <p:nvPr/>
            </p:nvSpPr>
            <p:spPr>
              <a:xfrm>
                <a:off x="7266618" y="4799593"/>
                <a:ext cx="385198" cy="385198"/>
              </a:xfrm>
              <a:prstGeom prst="arc">
                <a:avLst>
                  <a:gd name="adj1" fmla="val 16200000"/>
                  <a:gd name="adj2" fmla="val 1889565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2" name="Bogen 81"/>
              <p:cNvSpPr/>
              <p:nvPr/>
            </p:nvSpPr>
            <p:spPr>
              <a:xfrm>
                <a:off x="7195361" y="4728335"/>
                <a:ext cx="527712" cy="527712"/>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56" name="Group 11"/>
            <p:cNvGrpSpPr>
              <a:grpSpLocks/>
            </p:cNvGrpSpPr>
            <p:nvPr/>
          </p:nvGrpSpPr>
          <p:grpSpPr bwMode="auto">
            <a:xfrm rot="1800000">
              <a:off x="8086908" y="5546653"/>
              <a:ext cx="449262" cy="187325"/>
              <a:chOff x="2869" y="2125"/>
              <a:chExt cx="283" cy="118"/>
            </a:xfrm>
          </p:grpSpPr>
          <p:sp>
            <p:nvSpPr>
              <p:cNvPr id="71" name="Rectangle 12"/>
              <p:cNvSpPr>
                <a:spLocks noChangeArrowheads="1"/>
              </p:cNvSpPr>
              <p:nvPr/>
            </p:nvSpPr>
            <p:spPr bwMode="auto">
              <a:xfrm>
                <a:off x="2869" y="2125"/>
                <a:ext cx="283" cy="118"/>
              </a:xfrm>
              <a:prstGeom prst="rect">
                <a:avLst/>
              </a:prstGeom>
              <a:gradFill rotWithShape="1">
                <a:gsLst>
                  <a:gs pos="0">
                    <a:srgbClr val="00B050"/>
                  </a:gs>
                  <a:gs pos="100000">
                    <a:srgbClr val="FF0000"/>
                  </a:gs>
                </a:gsLst>
                <a:lin ang="0" scaled="1"/>
              </a:gradFill>
              <a:ln w="9525">
                <a:solidFill>
                  <a:schemeClr val="tx1"/>
                </a:solidFill>
                <a:miter lim="800000"/>
                <a:headEnd/>
                <a:tailEnd/>
              </a:ln>
              <a:effectLst/>
            </p:spPr>
            <p:txBody>
              <a:bodyPr wrap="none" anchor="ctr"/>
              <a:lstStyle/>
              <a:p>
                <a:endParaRPr lang="en-US" dirty="0"/>
              </a:p>
            </p:txBody>
          </p:sp>
          <p:sp>
            <p:nvSpPr>
              <p:cNvPr id="72" name="Text Box 13"/>
              <p:cNvSpPr txBox="1">
                <a:spLocks noChangeArrowheads="1"/>
              </p:cNvSpPr>
              <p:nvPr/>
            </p:nvSpPr>
            <p:spPr bwMode="auto">
              <a:xfrm>
                <a:off x="3098" y="2139"/>
                <a:ext cx="42" cy="78"/>
              </a:xfrm>
              <a:prstGeom prst="rect">
                <a:avLst/>
              </a:prstGeom>
              <a:noFill/>
              <a:ln w="9525">
                <a:noFill/>
                <a:miter lim="800000"/>
                <a:headEnd/>
                <a:tailEnd/>
              </a:ln>
              <a:effectLst/>
            </p:spPr>
            <p:txBody>
              <a:bodyPr wrap="none" lIns="0" tIns="0" rIns="0" bIns="0">
                <a:spAutoFit/>
              </a:bodyPr>
              <a:lstStyle/>
              <a:p>
                <a:pPr eaLnBrk="0" hangingPunct="0"/>
                <a:r>
                  <a:rPr lang="en-US" altLang="ja-JP" sz="800" b="1" dirty="0" smtClean="0">
                    <a:solidFill>
                      <a:schemeClr val="tx1">
                        <a:lumMod val="95000"/>
                        <a:lumOff val="5000"/>
                      </a:schemeClr>
                    </a:solidFill>
                    <a:ea typeface="MS PGothic" pitchFamily="34" charset="-128"/>
                  </a:rPr>
                  <a:t>N</a:t>
                </a:r>
                <a:endParaRPr lang="en-US" sz="800" b="1" dirty="0">
                  <a:solidFill>
                    <a:schemeClr val="tx1">
                      <a:lumMod val="95000"/>
                      <a:lumOff val="5000"/>
                    </a:schemeClr>
                  </a:solidFill>
                </a:endParaRPr>
              </a:p>
            </p:txBody>
          </p:sp>
          <p:sp>
            <p:nvSpPr>
              <p:cNvPr id="73" name="Text Box 14"/>
              <p:cNvSpPr txBox="1">
                <a:spLocks noChangeArrowheads="1"/>
              </p:cNvSpPr>
              <p:nvPr/>
            </p:nvSpPr>
            <p:spPr bwMode="auto">
              <a:xfrm>
                <a:off x="2887" y="2139"/>
                <a:ext cx="30" cy="78"/>
              </a:xfrm>
              <a:prstGeom prst="rect">
                <a:avLst/>
              </a:prstGeom>
              <a:noFill/>
              <a:ln w="9525">
                <a:noFill/>
                <a:miter lim="800000"/>
                <a:headEnd/>
                <a:tailEnd/>
              </a:ln>
              <a:effectLst/>
            </p:spPr>
            <p:txBody>
              <a:bodyPr wrap="none" lIns="0" tIns="0" rIns="0" bIns="0">
                <a:spAutoFit/>
              </a:bodyPr>
              <a:lstStyle/>
              <a:p>
                <a:pPr eaLnBrk="0" hangingPunct="0"/>
                <a:r>
                  <a:rPr lang="en-US" altLang="ja-JP" sz="800" b="1" dirty="0" smtClean="0">
                    <a:solidFill>
                      <a:schemeClr val="tx1">
                        <a:lumMod val="95000"/>
                        <a:lumOff val="5000"/>
                      </a:schemeClr>
                    </a:solidFill>
                    <a:ea typeface="MS PGothic" pitchFamily="34" charset="-128"/>
                  </a:rPr>
                  <a:t>S</a:t>
                </a:r>
                <a:endParaRPr lang="en-US" sz="800" b="1" dirty="0">
                  <a:solidFill>
                    <a:schemeClr val="tx1">
                      <a:lumMod val="95000"/>
                      <a:lumOff val="5000"/>
                    </a:schemeClr>
                  </a:solidFill>
                </a:endParaRPr>
              </a:p>
            </p:txBody>
          </p:sp>
        </p:grpSp>
        <p:sp>
          <p:nvSpPr>
            <p:cNvPr id="57" name="Textfeld 56"/>
            <p:cNvSpPr txBox="1"/>
            <p:nvPr/>
          </p:nvSpPr>
          <p:spPr>
            <a:xfrm rot="1800000">
              <a:off x="8824113" y="5901440"/>
              <a:ext cx="306494" cy="369332"/>
            </a:xfrm>
            <a:prstGeom prst="rect">
              <a:avLst/>
            </a:prstGeom>
            <a:noFill/>
          </p:spPr>
          <p:txBody>
            <a:bodyPr wrap="none" rtlCol="0">
              <a:spAutoFit/>
            </a:bodyPr>
            <a:lstStyle/>
            <a:p>
              <a:r>
                <a:rPr lang="en-US" dirty="0" smtClean="0">
                  <a:ln>
                    <a:solidFill>
                      <a:srgbClr val="7030A0"/>
                    </a:solidFill>
                  </a:ln>
                  <a:solidFill>
                    <a:srgbClr val="7030A0"/>
                  </a:solidFill>
                </a:rPr>
                <a:t>d</a:t>
              </a:r>
              <a:endParaRPr lang="en-US" dirty="0">
                <a:ln>
                  <a:solidFill>
                    <a:srgbClr val="7030A0"/>
                  </a:solidFill>
                </a:ln>
                <a:solidFill>
                  <a:srgbClr val="7030A0"/>
                </a:solidFill>
              </a:endParaRPr>
            </a:p>
          </p:txBody>
        </p:sp>
        <p:sp>
          <p:nvSpPr>
            <p:cNvPr id="58" name="Textfeld 57"/>
            <p:cNvSpPr txBox="1"/>
            <p:nvPr/>
          </p:nvSpPr>
          <p:spPr>
            <a:xfrm rot="1800000">
              <a:off x="8644192" y="4828628"/>
              <a:ext cx="306494" cy="369332"/>
            </a:xfrm>
            <a:prstGeom prst="rect">
              <a:avLst/>
            </a:prstGeom>
            <a:noFill/>
          </p:spPr>
          <p:txBody>
            <a:bodyPr wrap="none" rtlCol="0">
              <a:spAutoFit/>
            </a:bodyPr>
            <a:lstStyle/>
            <a:p>
              <a:r>
                <a:rPr lang="en-US" dirty="0" smtClean="0">
                  <a:ln>
                    <a:solidFill>
                      <a:srgbClr val="7030A0"/>
                    </a:solidFill>
                  </a:ln>
                  <a:solidFill>
                    <a:srgbClr val="7030A0"/>
                  </a:solidFill>
                </a:rPr>
                <a:t>q</a:t>
              </a:r>
              <a:endParaRPr lang="en-US" dirty="0">
                <a:ln>
                  <a:solidFill>
                    <a:srgbClr val="7030A0"/>
                  </a:solidFill>
                </a:ln>
                <a:solidFill>
                  <a:srgbClr val="7030A0"/>
                </a:solidFill>
              </a:endParaRPr>
            </a:p>
          </p:txBody>
        </p:sp>
        <p:grpSp>
          <p:nvGrpSpPr>
            <p:cNvPr id="59" name="Gruppieren 58"/>
            <p:cNvGrpSpPr/>
            <p:nvPr/>
          </p:nvGrpSpPr>
          <p:grpSpPr>
            <a:xfrm rot="1800000">
              <a:off x="8417165" y="5146425"/>
              <a:ext cx="727200" cy="727200"/>
              <a:chOff x="8283254" y="1429617"/>
              <a:chExt cx="727200" cy="727200"/>
            </a:xfrm>
          </p:grpSpPr>
          <p:cxnSp>
            <p:nvCxnSpPr>
              <p:cNvPr id="68" name="Gerade Verbindung mit Pfeil 67"/>
              <p:cNvCxnSpPr/>
              <p:nvPr/>
            </p:nvCxnSpPr>
            <p:spPr>
              <a:xfrm>
                <a:off x="8283254" y="2151275"/>
                <a:ext cx="727200" cy="0"/>
              </a:xfrm>
              <a:prstGeom prst="straightConnector1">
                <a:avLst/>
              </a:prstGeom>
              <a:ln w="635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p:cNvCxnSpPr/>
              <p:nvPr/>
            </p:nvCxnSpPr>
            <p:spPr>
              <a:xfrm rot="-5400000">
                <a:off x="7921921" y="1793217"/>
                <a:ext cx="727200" cy="0"/>
              </a:xfrm>
              <a:prstGeom prst="straightConnector1">
                <a:avLst/>
              </a:prstGeom>
              <a:ln w="635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grpSp>
        <p:grpSp>
          <p:nvGrpSpPr>
            <p:cNvPr id="60" name="Gruppieren 59"/>
            <p:cNvGrpSpPr/>
            <p:nvPr/>
          </p:nvGrpSpPr>
          <p:grpSpPr>
            <a:xfrm rot="7200000">
              <a:off x="7690497" y="5042460"/>
              <a:ext cx="1212595" cy="1212590"/>
              <a:chOff x="7220973" y="4753947"/>
              <a:chExt cx="476487" cy="476487"/>
            </a:xfrm>
          </p:grpSpPr>
          <p:sp>
            <p:nvSpPr>
              <p:cNvPr id="65" name="Bogen 64"/>
              <p:cNvSpPr/>
              <p:nvPr/>
            </p:nvSpPr>
            <p:spPr>
              <a:xfrm>
                <a:off x="7234934" y="4765217"/>
                <a:ext cx="451259" cy="451259"/>
              </a:xfrm>
              <a:prstGeom prst="arc">
                <a:avLst>
                  <a:gd name="adj1" fmla="val 16200000"/>
                  <a:gd name="adj2" fmla="val 16797578"/>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6" name="Bogen 65"/>
              <p:cNvSpPr/>
              <p:nvPr/>
            </p:nvSpPr>
            <p:spPr>
              <a:xfrm>
                <a:off x="7243565" y="4776540"/>
                <a:ext cx="431304" cy="431303"/>
              </a:xfrm>
              <a:prstGeom prst="arc">
                <a:avLst>
                  <a:gd name="adj1" fmla="val 16200000"/>
                  <a:gd name="adj2" fmla="val 16519019"/>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7" name="Bogen 66"/>
              <p:cNvSpPr/>
              <p:nvPr/>
            </p:nvSpPr>
            <p:spPr>
              <a:xfrm>
                <a:off x="7220973" y="4753947"/>
                <a:ext cx="476487" cy="476487"/>
              </a:xfrm>
              <a:prstGeom prst="arc">
                <a:avLst>
                  <a:gd name="adj1" fmla="val 16200000"/>
                  <a:gd name="adj2" fmla="val 17061572"/>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61" name="Gruppieren 60"/>
            <p:cNvGrpSpPr/>
            <p:nvPr/>
          </p:nvGrpSpPr>
          <p:grpSpPr>
            <a:xfrm rot="1800000">
              <a:off x="7682941" y="5038003"/>
              <a:ext cx="1212595" cy="1212590"/>
              <a:chOff x="7220973" y="4753947"/>
              <a:chExt cx="476487" cy="476487"/>
            </a:xfrm>
          </p:grpSpPr>
          <p:sp>
            <p:nvSpPr>
              <p:cNvPr id="62" name="Bogen 61"/>
              <p:cNvSpPr/>
              <p:nvPr/>
            </p:nvSpPr>
            <p:spPr>
              <a:xfrm>
                <a:off x="7234934" y="4765217"/>
                <a:ext cx="451259" cy="451259"/>
              </a:xfrm>
              <a:prstGeom prst="arc">
                <a:avLst>
                  <a:gd name="adj1" fmla="val 16200000"/>
                  <a:gd name="adj2" fmla="val 16797578"/>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3" name="Bogen 62"/>
              <p:cNvSpPr/>
              <p:nvPr/>
            </p:nvSpPr>
            <p:spPr>
              <a:xfrm>
                <a:off x="7243565" y="4776540"/>
                <a:ext cx="431304" cy="431303"/>
              </a:xfrm>
              <a:prstGeom prst="arc">
                <a:avLst>
                  <a:gd name="adj1" fmla="val 16200000"/>
                  <a:gd name="adj2" fmla="val 16519019"/>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4" name="Bogen 63"/>
              <p:cNvSpPr/>
              <p:nvPr/>
            </p:nvSpPr>
            <p:spPr>
              <a:xfrm>
                <a:off x="7220973" y="4753947"/>
                <a:ext cx="476487" cy="476487"/>
              </a:xfrm>
              <a:prstGeom prst="arc">
                <a:avLst>
                  <a:gd name="adj1" fmla="val 16200000"/>
                  <a:gd name="adj2" fmla="val 17061572"/>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sp>
        <p:nvSpPr>
          <p:cNvPr id="88" name="Pfeil nach oben und unten 87"/>
          <p:cNvSpPr/>
          <p:nvPr/>
        </p:nvSpPr>
        <p:spPr>
          <a:xfrm>
            <a:off x="6788977" y="3451213"/>
            <a:ext cx="435266" cy="1793020"/>
          </a:xfrm>
          <a:prstGeom prst="upDownArrow">
            <a:avLst/>
          </a:prstGeom>
          <a:solidFill>
            <a:schemeClr val="tx1">
              <a:lumMod val="65000"/>
              <a:lumOff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2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par>
                                <p:cTn id="8" presetID="10" presetClass="entr" presetSubtype="0"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500"/>
                                        <p:tgtEl>
                                          <p:spTgt spid="1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9"/>
                                        </p:tgtEl>
                                        <p:attrNameLst>
                                          <p:attrName>style.visibility</p:attrName>
                                        </p:attrNameLst>
                                      </p:cBhvr>
                                      <p:to>
                                        <p:strVal val="visible"/>
                                      </p:to>
                                    </p:set>
                                    <p:animEffect transition="in" filter="fade">
                                      <p:cBhvr>
                                        <p:cTn id="15" dur="500"/>
                                        <p:tgtEl>
                                          <p:spTgt spid="1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500"/>
                                        <p:tgtEl>
                                          <p:spTgt spid="8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500"/>
                                        <p:tgtEl>
                                          <p:spTgt spid="7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500"/>
                                        <p:tgtEl>
                                          <p:spTgt spid="7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2"/>
                                        </p:tgtEl>
                                        <p:attrNameLst>
                                          <p:attrName>style.visibility</p:attrName>
                                        </p:attrNameLst>
                                      </p:cBhvr>
                                      <p:to>
                                        <p:strVal val="visible"/>
                                      </p:to>
                                    </p:set>
                                    <p:animEffect transition="in" filter="fade">
                                      <p:cBhvr>
                                        <p:cTn id="29" dur="500"/>
                                        <p:tgtEl>
                                          <p:spTgt spid="1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1"/>
                                        </p:tgtEl>
                                        <p:attrNameLst>
                                          <p:attrName>style.visibility</p:attrName>
                                        </p:attrNameLst>
                                      </p:cBhvr>
                                      <p:to>
                                        <p:strVal val="visible"/>
                                      </p:to>
                                    </p:set>
                                    <p:animEffect transition="in" filter="fade">
                                      <p:cBhvr>
                                        <p:cTn id="32" dur="500"/>
                                        <p:tgtEl>
                                          <p:spTgt spid="1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8"/>
                                        </p:tgtEl>
                                        <p:attrNameLst>
                                          <p:attrName>style.visibility</p:attrName>
                                        </p:attrNameLst>
                                      </p:cBhvr>
                                      <p:to>
                                        <p:strVal val="visible"/>
                                      </p:to>
                                    </p:set>
                                    <p:animEffect transition="in" filter="fade">
                                      <p:cBhvr>
                                        <p:cTn id="37" dur="500"/>
                                        <p:tgtEl>
                                          <p:spTgt spid="1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8"/>
                                        </p:tgtEl>
                                        <p:attrNameLst>
                                          <p:attrName>style.visibility</p:attrName>
                                        </p:attrNameLst>
                                      </p:cBhvr>
                                      <p:to>
                                        <p:strVal val="visible"/>
                                      </p:to>
                                    </p:set>
                                    <p:animEffect transition="in" filter="fade">
                                      <p:cBhvr>
                                        <p:cTn id="40"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76" grpId="0"/>
      <p:bldP spid="77" grpId="0"/>
      <p:bldP spid="108" grpId="0"/>
      <p:bldP spid="111" grpId="0"/>
      <p:bldP spid="112" grpId="0"/>
      <p:bldP spid="128" grpId="0"/>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ruppieren 129"/>
          <p:cNvGrpSpPr/>
          <p:nvPr/>
        </p:nvGrpSpPr>
        <p:grpSpPr>
          <a:xfrm rot="10800000">
            <a:off x="5567482" y="5298329"/>
            <a:ext cx="720118" cy="257133"/>
            <a:chOff x="8193673" y="3082850"/>
            <a:chExt cx="720118" cy="197810"/>
          </a:xfrm>
        </p:grpSpPr>
        <p:cxnSp>
          <p:nvCxnSpPr>
            <p:cNvPr id="151" name="Gerade Verbindung mit Pfeil 150"/>
            <p:cNvCxnSpPr/>
            <p:nvPr/>
          </p:nvCxnSpPr>
          <p:spPr>
            <a:xfrm flipH="1">
              <a:off x="8193673" y="3082850"/>
              <a:ext cx="720118"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1" name="Gerade Verbindung mit Pfeil 160"/>
            <p:cNvCxnSpPr/>
            <p:nvPr/>
          </p:nvCxnSpPr>
          <p:spPr>
            <a:xfrm flipH="1">
              <a:off x="8193673" y="3277538"/>
              <a:ext cx="720118"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62" name="Rechteck 161"/>
          <p:cNvSpPr/>
          <p:nvPr/>
        </p:nvSpPr>
        <p:spPr>
          <a:xfrm>
            <a:off x="5576210" y="5468508"/>
            <a:ext cx="721481" cy="130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uppieren 27"/>
          <p:cNvGrpSpPr/>
          <p:nvPr/>
        </p:nvGrpSpPr>
        <p:grpSpPr>
          <a:xfrm>
            <a:off x="2788585" y="3926745"/>
            <a:ext cx="2347802" cy="1064932"/>
            <a:chOff x="3046477" y="5237856"/>
            <a:chExt cx="2347802" cy="1064932"/>
          </a:xfrm>
        </p:grpSpPr>
        <p:grpSp>
          <p:nvGrpSpPr>
            <p:cNvPr id="189" name="Gruppieren 188"/>
            <p:cNvGrpSpPr/>
            <p:nvPr/>
          </p:nvGrpSpPr>
          <p:grpSpPr>
            <a:xfrm>
              <a:off x="3896733" y="5237856"/>
              <a:ext cx="478731" cy="490367"/>
              <a:chOff x="5394279" y="4544265"/>
              <a:chExt cx="725315" cy="742944"/>
            </a:xfrm>
          </p:grpSpPr>
          <p:sp>
            <p:nvSpPr>
              <p:cNvPr id="154" name="Rechteck 153"/>
              <p:cNvSpPr/>
              <p:nvPr/>
            </p:nvSpPr>
            <p:spPr>
              <a:xfrm>
                <a:off x="5394279" y="4561894"/>
                <a:ext cx="725315" cy="725315"/>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178" name="Textfeld 177"/>
              <p:cNvSpPr txBox="1"/>
              <p:nvPr/>
            </p:nvSpPr>
            <p:spPr>
              <a:xfrm>
                <a:off x="5402650" y="4544265"/>
                <a:ext cx="498364" cy="466306"/>
              </a:xfrm>
              <a:prstGeom prst="rect">
                <a:avLst/>
              </a:prstGeom>
              <a:noFill/>
            </p:spPr>
            <p:txBody>
              <a:bodyPr wrap="none" rtlCol="0">
                <a:spAutoFit/>
              </a:bodyPr>
              <a:lstStyle/>
              <a:p>
                <a:r>
                  <a:rPr lang="en-US" sz="1400" b="1" dirty="0" smtClean="0">
                    <a:solidFill>
                      <a:schemeClr val="tx1">
                        <a:lumMod val="95000"/>
                        <a:lumOff val="5000"/>
                      </a:schemeClr>
                    </a:solidFill>
                  </a:rPr>
                  <a:t>PI</a:t>
                </a:r>
                <a:endParaRPr lang="en-US" sz="1400" b="1" dirty="0">
                  <a:solidFill>
                    <a:schemeClr val="tx1">
                      <a:lumMod val="95000"/>
                      <a:lumOff val="5000"/>
                    </a:schemeClr>
                  </a:solidFill>
                </a:endParaRPr>
              </a:p>
            </p:txBody>
          </p:sp>
          <p:cxnSp>
            <p:nvCxnSpPr>
              <p:cNvPr id="180" name="Gerader Verbinder 179"/>
              <p:cNvCxnSpPr/>
              <p:nvPr/>
            </p:nvCxnSpPr>
            <p:spPr>
              <a:xfrm>
                <a:off x="5516037" y="5194416"/>
                <a:ext cx="494312" cy="0"/>
              </a:xfrm>
              <a:prstGeom prst="line">
                <a:avLst/>
              </a:prstGeom>
              <a:ln w="952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87" name="Freihandform 186"/>
              <p:cNvSpPr/>
              <p:nvPr/>
            </p:nvSpPr>
            <p:spPr>
              <a:xfrm>
                <a:off x="5616559" y="4761825"/>
                <a:ext cx="393790" cy="433623"/>
              </a:xfrm>
              <a:custGeom>
                <a:avLst/>
                <a:gdLst>
                  <a:gd name="connsiteX0" fmla="*/ 0 w 442452"/>
                  <a:gd name="connsiteY0" fmla="*/ 22135 h 22135"/>
                  <a:gd name="connsiteX1" fmla="*/ 442452 w 442452"/>
                  <a:gd name="connsiteY1" fmla="*/ 12 h 22135"/>
                  <a:gd name="connsiteX0" fmla="*/ 0 w 516194"/>
                  <a:gd name="connsiteY0" fmla="*/ 715297 h 715297"/>
                  <a:gd name="connsiteX1" fmla="*/ 516194 w 516194"/>
                  <a:gd name="connsiteY1" fmla="*/ 0 h 715297"/>
                  <a:gd name="connsiteX0" fmla="*/ 0 w 501446"/>
                  <a:gd name="connsiteY0" fmla="*/ 427703 h 427703"/>
                  <a:gd name="connsiteX1" fmla="*/ 501446 w 501446"/>
                  <a:gd name="connsiteY1" fmla="*/ 0 h 427703"/>
                  <a:gd name="connsiteX0" fmla="*/ 0 w 501446"/>
                  <a:gd name="connsiteY0" fmla="*/ 427703 h 427703"/>
                  <a:gd name="connsiteX1" fmla="*/ 235975 w 501446"/>
                  <a:gd name="connsiteY1" fmla="*/ 331839 h 427703"/>
                  <a:gd name="connsiteX2" fmla="*/ 501446 w 501446"/>
                  <a:gd name="connsiteY2" fmla="*/ 0 h 427703"/>
                  <a:gd name="connsiteX0" fmla="*/ 0 w 501446"/>
                  <a:gd name="connsiteY0" fmla="*/ 427703 h 434876"/>
                  <a:gd name="connsiteX1" fmla="*/ 117988 w 501446"/>
                  <a:gd name="connsiteY1" fmla="*/ 427704 h 434876"/>
                  <a:gd name="connsiteX2" fmla="*/ 501446 w 501446"/>
                  <a:gd name="connsiteY2" fmla="*/ 0 h 434876"/>
                  <a:gd name="connsiteX0" fmla="*/ 0 w 501446"/>
                  <a:gd name="connsiteY0" fmla="*/ 427703 h 427704"/>
                  <a:gd name="connsiteX1" fmla="*/ 117988 w 501446"/>
                  <a:gd name="connsiteY1" fmla="*/ 427704 h 427704"/>
                  <a:gd name="connsiteX2" fmla="*/ 265471 w 501446"/>
                  <a:gd name="connsiteY2" fmla="*/ 258096 h 427704"/>
                  <a:gd name="connsiteX3" fmla="*/ 501446 w 501446"/>
                  <a:gd name="connsiteY3" fmla="*/ 0 h 427704"/>
                  <a:gd name="connsiteX0" fmla="*/ 0 w 501446"/>
                  <a:gd name="connsiteY0" fmla="*/ 427703 h 427704"/>
                  <a:gd name="connsiteX1" fmla="*/ 117988 w 501446"/>
                  <a:gd name="connsiteY1" fmla="*/ 427704 h 427704"/>
                  <a:gd name="connsiteX2" fmla="*/ 265471 w 501446"/>
                  <a:gd name="connsiteY2" fmla="*/ 258096 h 427704"/>
                  <a:gd name="connsiteX3" fmla="*/ 501446 w 501446"/>
                  <a:gd name="connsiteY3" fmla="*/ 0 h 427704"/>
                  <a:gd name="connsiteX0" fmla="*/ 0 w 501446"/>
                  <a:gd name="connsiteY0" fmla="*/ 435077 h 435077"/>
                  <a:gd name="connsiteX1" fmla="*/ 117988 w 501446"/>
                  <a:gd name="connsiteY1" fmla="*/ 427704 h 435077"/>
                  <a:gd name="connsiteX2" fmla="*/ 265471 w 501446"/>
                  <a:gd name="connsiteY2" fmla="*/ 258096 h 435077"/>
                  <a:gd name="connsiteX3" fmla="*/ 501446 w 501446"/>
                  <a:gd name="connsiteY3" fmla="*/ 0 h 435077"/>
                  <a:gd name="connsiteX0" fmla="*/ 0 w 501446"/>
                  <a:gd name="connsiteY0" fmla="*/ 435077 h 435077"/>
                  <a:gd name="connsiteX1" fmla="*/ 117988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117988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199105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199105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199105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221228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221228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221228 w 501446"/>
                  <a:gd name="connsiteY1" fmla="*/ 427704 h 435077"/>
                  <a:gd name="connsiteX2" fmla="*/ 110612 w 501446"/>
                  <a:gd name="connsiteY2" fmla="*/ 235973 h 435077"/>
                  <a:gd name="connsiteX3" fmla="*/ 501446 w 501446"/>
                  <a:gd name="connsiteY3" fmla="*/ 0 h 435077"/>
                  <a:gd name="connsiteX0" fmla="*/ 0 w 501446"/>
                  <a:gd name="connsiteY0" fmla="*/ 435077 h 435077"/>
                  <a:gd name="connsiteX1" fmla="*/ 110615 w 501446"/>
                  <a:gd name="connsiteY1" fmla="*/ 427704 h 435077"/>
                  <a:gd name="connsiteX2" fmla="*/ 110612 w 501446"/>
                  <a:gd name="connsiteY2" fmla="*/ 235973 h 435077"/>
                  <a:gd name="connsiteX3" fmla="*/ 501446 w 501446"/>
                  <a:gd name="connsiteY3" fmla="*/ 0 h 435077"/>
                  <a:gd name="connsiteX0" fmla="*/ 0 w 501446"/>
                  <a:gd name="connsiteY0" fmla="*/ 435077 h 435077"/>
                  <a:gd name="connsiteX1" fmla="*/ 107656 w 501446"/>
                  <a:gd name="connsiteY1" fmla="*/ 433623 h 435077"/>
                  <a:gd name="connsiteX2" fmla="*/ 110612 w 501446"/>
                  <a:gd name="connsiteY2" fmla="*/ 235973 h 435077"/>
                  <a:gd name="connsiteX3" fmla="*/ 501446 w 501446"/>
                  <a:gd name="connsiteY3" fmla="*/ 0 h 435077"/>
                  <a:gd name="connsiteX0" fmla="*/ 0 w 501446"/>
                  <a:gd name="connsiteY0" fmla="*/ 435077 h 435077"/>
                  <a:gd name="connsiteX1" fmla="*/ 107656 w 501446"/>
                  <a:gd name="connsiteY1" fmla="*/ 433623 h 435077"/>
                  <a:gd name="connsiteX2" fmla="*/ 110612 w 501446"/>
                  <a:gd name="connsiteY2" fmla="*/ 235973 h 435077"/>
                  <a:gd name="connsiteX3" fmla="*/ 501446 w 501446"/>
                  <a:gd name="connsiteY3" fmla="*/ 0 h 435077"/>
                  <a:gd name="connsiteX0" fmla="*/ 0 w 501446"/>
                  <a:gd name="connsiteY0" fmla="*/ 435077 h 435077"/>
                  <a:gd name="connsiteX1" fmla="*/ 107656 w 501446"/>
                  <a:gd name="connsiteY1" fmla="*/ 433623 h 435077"/>
                  <a:gd name="connsiteX2" fmla="*/ 110612 w 501446"/>
                  <a:gd name="connsiteY2" fmla="*/ 235973 h 435077"/>
                  <a:gd name="connsiteX3" fmla="*/ 501446 w 501446"/>
                  <a:gd name="connsiteY3" fmla="*/ 0 h 435077"/>
                  <a:gd name="connsiteX0" fmla="*/ 0 w 501446"/>
                  <a:gd name="connsiteY0" fmla="*/ 435077 h 435077"/>
                  <a:gd name="connsiteX1" fmla="*/ 107656 w 501446"/>
                  <a:gd name="connsiteY1" fmla="*/ 433623 h 435077"/>
                  <a:gd name="connsiteX2" fmla="*/ 110612 w 501446"/>
                  <a:gd name="connsiteY2" fmla="*/ 235973 h 435077"/>
                  <a:gd name="connsiteX3" fmla="*/ 501446 w 501446"/>
                  <a:gd name="connsiteY3" fmla="*/ 0 h 435077"/>
                  <a:gd name="connsiteX0" fmla="*/ 0 w 393790"/>
                  <a:gd name="connsiteY0" fmla="*/ 433623 h 433623"/>
                  <a:gd name="connsiteX1" fmla="*/ 2956 w 393790"/>
                  <a:gd name="connsiteY1" fmla="*/ 235973 h 433623"/>
                  <a:gd name="connsiteX2" fmla="*/ 393790 w 393790"/>
                  <a:gd name="connsiteY2" fmla="*/ 0 h 433623"/>
                </a:gdLst>
                <a:ahLst/>
                <a:cxnLst>
                  <a:cxn ang="0">
                    <a:pos x="connsiteX0" y="connsiteY0"/>
                  </a:cxn>
                  <a:cxn ang="0">
                    <a:pos x="connsiteX1" y="connsiteY1"/>
                  </a:cxn>
                  <a:cxn ang="0">
                    <a:pos x="connsiteX2" y="connsiteY2"/>
                  </a:cxn>
                </a:cxnLst>
                <a:rect l="l" t="t" r="r" b="b"/>
                <a:pathLst>
                  <a:path w="393790" h="433623">
                    <a:moveTo>
                      <a:pt x="0" y="433623"/>
                    </a:moveTo>
                    <a:cubicBezTo>
                      <a:pt x="0" y="319323"/>
                      <a:pt x="1047" y="389877"/>
                      <a:pt x="2956" y="235973"/>
                    </a:cubicBezTo>
                    <a:cubicBezTo>
                      <a:pt x="296087" y="58110"/>
                      <a:pt x="318950" y="51894"/>
                      <a:pt x="393790" y="0"/>
                    </a:cubicBezTo>
                  </a:path>
                </a:pathLst>
              </a:custGeom>
              <a:ln w="2857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grpSp>
        <p:cxnSp>
          <p:nvCxnSpPr>
            <p:cNvPr id="262" name="Gerade Verbindung mit Pfeil 261"/>
            <p:cNvCxnSpPr>
              <a:stCxn id="154" idx="3"/>
              <a:endCxn id="266" idx="2"/>
            </p:cNvCxnSpPr>
            <p:nvPr/>
          </p:nvCxnSpPr>
          <p:spPr>
            <a:xfrm flipV="1">
              <a:off x="4375464" y="5485164"/>
              <a:ext cx="1018815" cy="3694"/>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5" name="Textfeld 134"/>
                <p:cNvSpPr txBox="1"/>
                <p:nvPr/>
              </p:nvSpPr>
              <p:spPr>
                <a:xfrm>
                  <a:off x="3046477" y="5823087"/>
                  <a:ext cx="454996" cy="2652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rgbClr val="7030A0"/>
                                </a:solidFill>
                                <a:latin typeface="Cambria Math" panose="02040503050406030204" pitchFamily="18" charset="0"/>
                              </a:rPr>
                            </m:ctrlPr>
                          </m:sSubPr>
                          <m:e>
                            <m:r>
                              <a:rPr lang="en-US" sz="1600" b="0" i="1" smtClean="0">
                                <a:solidFill>
                                  <a:srgbClr val="7030A0"/>
                                </a:solidFill>
                                <a:latin typeface="Cambria Math" panose="02040503050406030204" pitchFamily="18" charset="0"/>
                              </a:rPr>
                              <m:t>𝑖</m:t>
                            </m:r>
                          </m:e>
                          <m:sub>
                            <m:r>
                              <a:rPr lang="en-US" sz="1600" b="0" i="1" smtClean="0">
                                <a:solidFill>
                                  <a:srgbClr val="7030A0"/>
                                </a:solidFill>
                                <a:latin typeface="Cambria Math" panose="02040503050406030204" pitchFamily="18" charset="0"/>
                              </a:rPr>
                              <m:t>𝑞𝐴𝑐𝑡</m:t>
                            </m:r>
                          </m:sub>
                        </m:sSub>
                      </m:oMath>
                    </m:oMathPara>
                  </a14:m>
                  <a:endParaRPr lang="en-US" sz="1600" i="1" dirty="0">
                    <a:solidFill>
                      <a:srgbClr val="7030A0"/>
                    </a:solidFill>
                  </a:endParaRPr>
                </a:p>
              </p:txBody>
            </p:sp>
          </mc:Choice>
          <mc:Fallback xmlns="">
            <p:sp>
              <p:nvSpPr>
                <p:cNvPr id="135" name="Textfeld 134"/>
                <p:cNvSpPr txBox="1">
                  <a:spLocks noRot="1" noChangeAspect="1" noMove="1" noResize="1" noEditPoints="1" noAdjustHandles="1" noChangeArrowheads="1" noChangeShapeType="1" noTextEdit="1"/>
                </p:cNvSpPr>
                <p:nvPr/>
              </p:nvSpPr>
              <p:spPr>
                <a:xfrm>
                  <a:off x="3046477" y="5823087"/>
                  <a:ext cx="454996" cy="265201"/>
                </a:xfrm>
                <a:prstGeom prst="rect">
                  <a:avLst/>
                </a:prstGeom>
                <a:blipFill rotWithShape="0">
                  <a:blip r:embed="rId3"/>
                  <a:stretch>
                    <a:fillRect l="-9333" r="-5333" b="-25000"/>
                  </a:stretch>
                </a:blipFill>
              </p:spPr>
              <p:txBody>
                <a:bodyPr/>
                <a:lstStyle/>
                <a:p>
                  <a:r>
                    <a:rPr lang="en-US">
                      <a:noFill/>
                    </a:rPr>
                    <a:t> </a:t>
                  </a:r>
                </a:p>
              </p:txBody>
            </p:sp>
          </mc:Fallback>
        </mc:AlternateContent>
        <p:cxnSp>
          <p:nvCxnSpPr>
            <p:cNvPr id="27" name="Gerade Verbindung mit Pfeil 26"/>
            <p:cNvCxnSpPr/>
            <p:nvPr/>
          </p:nvCxnSpPr>
          <p:spPr>
            <a:xfrm flipV="1">
              <a:off x="3553548" y="5587868"/>
              <a:ext cx="0" cy="71492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69" name="Rechteck 168"/>
          <p:cNvSpPr/>
          <p:nvPr/>
        </p:nvSpPr>
        <p:spPr>
          <a:xfrm>
            <a:off x="3215639" y="4297873"/>
            <a:ext cx="182721" cy="942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9" name="Gruppieren 228"/>
          <p:cNvGrpSpPr/>
          <p:nvPr/>
        </p:nvGrpSpPr>
        <p:grpSpPr>
          <a:xfrm>
            <a:off x="7935781" y="3932699"/>
            <a:ext cx="720118" cy="197810"/>
            <a:chOff x="8193673" y="3082850"/>
            <a:chExt cx="720118" cy="197810"/>
          </a:xfrm>
        </p:grpSpPr>
        <p:cxnSp>
          <p:nvCxnSpPr>
            <p:cNvPr id="170" name="Gerade Verbindung mit Pfeil 169"/>
            <p:cNvCxnSpPr/>
            <p:nvPr/>
          </p:nvCxnSpPr>
          <p:spPr>
            <a:xfrm flipH="1">
              <a:off x="8193673" y="3082850"/>
              <a:ext cx="720118"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1" name="Gerade Verbindung mit Pfeil 170"/>
            <p:cNvCxnSpPr/>
            <p:nvPr/>
          </p:nvCxnSpPr>
          <p:spPr>
            <a:xfrm flipH="1">
              <a:off x="8193673" y="3180194"/>
              <a:ext cx="720118"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2" name="Gerade Verbindung mit Pfeil 171"/>
            <p:cNvCxnSpPr/>
            <p:nvPr/>
          </p:nvCxnSpPr>
          <p:spPr>
            <a:xfrm flipH="1">
              <a:off x="8193673" y="3277538"/>
              <a:ext cx="720118"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7" name="Rechteck 226"/>
          <p:cNvSpPr/>
          <p:nvPr/>
        </p:nvSpPr>
        <p:spPr>
          <a:xfrm>
            <a:off x="7934417" y="3781254"/>
            <a:ext cx="721481" cy="418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el 1"/>
          <p:cNvSpPr>
            <a:spLocks noGrp="1"/>
          </p:cNvSpPr>
          <p:nvPr>
            <p:ph type="title"/>
          </p:nvPr>
        </p:nvSpPr>
        <p:spPr>
          <a:xfrm>
            <a:off x="0" y="444500"/>
            <a:ext cx="9226253" cy="368300"/>
          </a:xfrm>
        </p:spPr>
        <p:txBody>
          <a:bodyPr>
            <a:normAutofit fontScale="90000"/>
          </a:bodyPr>
          <a:lstStyle/>
          <a:p>
            <a:r>
              <a:rPr lang="en-US" dirty="0" smtClean="0"/>
              <a:t>Field oriented Control</a:t>
            </a:r>
            <a:endParaRPr lang="en-US" dirty="0"/>
          </a:p>
        </p:txBody>
      </p:sp>
      <p:sp>
        <p:nvSpPr>
          <p:cNvPr id="8" name="Textplatzhalter 2"/>
          <p:cNvSpPr>
            <a:spLocks noGrp="1"/>
          </p:cNvSpPr>
          <p:nvPr>
            <p:ph type="body" idx="1"/>
          </p:nvPr>
        </p:nvSpPr>
        <p:spPr>
          <a:xfrm>
            <a:off x="0" y="1053306"/>
            <a:ext cx="9906000" cy="332584"/>
          </a:xfrm>
        </p:spPr>
        <p:txBody>
          <a:bodyPr/>
          <a:lstStyle/>
          <a:p>
            <a:r>
              <a:rPr lang="en-US" dirty="0" smtClean="0"/>
              <a:t>Field oriented Control </a:t>
            </a:r>
            <a:r>
              <a:rPr lang="en-US" sz="2400" b="0" dirty="0" smtClean="0">
                <a:solidFill>
                  <a:prstClr val="black"/>
                </a:solidFill>
              </a:rPr>
              <a:t>(exemplary for q-part)</a:t>
            </a:r>
            <a:r>
              <a:rPr lang="en-US" dirty="0" smtClean="0"/>
              <a:t> </a:t>
            </a:r>
            <a:endParaRPr lang="en-US" dirty="0"/>
          </a:p>
        </p:txBody>
      </p:sp>
      <p:sp>
        <p:nvSpPr>
          <p:cNvPr id="2" name="Foliennummernplatzhalter 1"/>
          <p:cNvSpPr>
            <a:spLocks noGrp="1"/>
          </p:cNvSpPr>
          <p:nvPr>
            <p:ph type="sldNum" sz="quarter" idx="12"/>
          </p:nvPr>
        </p:nvSpPr>
        <p:spPr/>
        <p:txBody>
          <a:bodyPr/>
          <a:lstStyle/>
          <a:p>
            <a:fld id="{32F36B79-3ACB-4ABE-9496-E272B2366BFF}" type="slidenum">
              <a:rPr lang="en-US" smtClean="0"/>
              <a:pPr/>
              <a:t>7</a:t>
            </a:fld>
            <a:endParaRPr lang="en-US" dirty="0"/>
          </a:p>
        </p:txBody>
      </p:sp>
      <p:grpSp>
        <p:nvGrpSpPr>
          <p:cNvPr id="24" name="Gruppieren 23"/>
          <p:cNvGrpSpPr/>
          <p:nvPr/>
        </p:nvGrpSpPr>
        <p:grpSpPr>
          <a:xfrm>
            <a:off x="1101371" y="4101846"/>
            <a:ext cx="1029611" cy="409023"/>
            <a:chOff x="1358702" y="5444652"/>
            <a:chExt cx="1029611" cy="409023"/>
          </a:xfrm>
        </p:grpSpPr>
        <p:cxnSp>
          <p:nvCxnSpPr>
            <p:cNvPr id="97" name="Gerade Verbindung mit Pfeil 96"/>
            <p:cNvCxnSpPr/>
            <p:nvPr/>
          </p:nvCxnSpPr>
          <p:spPr>
            <a:xfrm>
              <a:off x="1854299" y="5584509"/>
              <a:ext cx="534014"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1" name="Textfeld 110"/>
                <p:cNvSpPr txBox="1"/>
                <p:nvPr/>
              </p:nvSpPr>
              <p:spPr>
                <a:xfrm>
                  <a:off x="1358702" y="5444652"/>
                  <a:ext cx="508216" cy="4090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1600" b="0" i="1" smtClean="0">
                                <a:latin typeface="Cambria Math" panose="02040503050406030204" pitchFamily="18" charset="0"/>
                              </a:rPr>
                            </m:ctrlPr>
                          </m:mPr>
                          <m:mr>
                            <m:e>
                              <m:sSub>
                                <m:sSubPr>
                                  <m:ctrlPr>
                                    <a:rPr lang="en-US" sz="1600" i="1">
                                      <a:latin typeface="Cambria Math" panose="02040503050406030204" pitchFamily="18" charset="0"/>
                                    </a:rPr>
                                  </m:ctrlPr>
                                </m:sSubPr>
                                <m:e>
                                  <m:r>
                                    <a:rPr lang="en-US" sz="1600" i="1">
                                      <a:latin typeface="Cambria Math" panose="02040503050406030204" pitchFamily="18" charset="0"/>
                                    </a:rPr>
                                    <m:t>𝑈</m:t>
                                  </m:r>
                                </m:e>
                                <m:sub>
                                  <m:r>
                                    <a:rPr lang="de-DE" sz="1600" i="1">
                                      <a:latin typeface="Cambria Math" panose="02040503050406030204" pitchFamily="18" charset="0"/>
                                    </a:rPr>
                                    <m:t>𝑚𝑎𝑥</m:t>
                                  </m:r>
                                </m:sub>
                              </m:sSub>
                            </m:e>
                          </m:mr>
                          <m:mr>
                            <m:e>
                              <m:r>
                                <a:rPr lang="en-US" sz="1600" i="1">
                                  <a:latin typeface="Cambria Math" panose="02040503050406030204" pitchFamily="18" charset="0"/>
                                </a:rPr>
                                <m:t>𝜔</m:t>
                              </m:r>
                            </m:e>
                          </m:mr>
                        </m:m>
                      </m:oMath>
                    </m:oMathPara>
                  </a14:m>
                  <a:endParaRPr lang="en-US" sz="1600" i="1" dirty="0"/>
                </a:p>
              </p:txBody>
            </p:sp>
          </mc:Choice>
          <mc:Fallback xmlns="">
            <p:sp>
              <p:nvSpPr>
                <p:cNvPr id="111" name="Textfeld 110"/>
                <p:cNvSpPr txBox="1">
                  <a:spLocks noRot="1" noChangeAspect="1" noMove="1" noResize="1" noEditPoints="1" noAdjustHandles="1" noChangeArrowheads="1" noChangeShapeType="1" noTextEdit="1"/>
                </p:cNvSpPr>
                <p:nvPr/>
              </p:nvSpPr>
              <p:spPr>
                <a:xfrm>
                  <a:off x="1358702" y="5444652"/>
                  <a:ext cx="508216" cy="409023"/>
                </a:xfrm>
                <a:prstGeom prst="rect">
                  <a:avLst/>
                </a:prstGeom>
                <a:blipFill rotWithShape="0">
                  <a:blip r:embed="rId4"/>
                  <a:stretch>
                    <a:fillRect l="-9639" t="-1493" b="-10448"/>
                  </a:stretch>
                </a:blipFill>
              </p:spPr>
              <p:txBody>
                <a:bodyPr/>
                <a:lstStyle/>
                <a:p>
                  <a:r>
                    <a:rPr lang="en-US">
                      <a:noFill/>
                    </a:rPr>
                    <a:t> </a:t>
                  </a:r>
                </a:p>
              </p:txBody>
            </p:sp>
          </mc:Fallback>
        </mc:AlternateContent>
        <p:cxnSp>
          <p:nvCxnSpPr>
            <p:cNvPr id="166" name="Gerade Verbindung mit Pfeil 165"/>
            <p:cNvCxnSpPr/>
            <p:nvPr/>
          </p:nvCxnSpPr>
          <p:spPr>
            <a:xfrm>
              <a:off x="1854299" y="5734199"/>
              <a:ext cx="534014"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75" name="Rechteck 174"/>
          <p:cNvSpPr/>
          <p:nvPr/>
        </p:nvSpPr>
        <p:spPr>
          <a:xfrm>
            <a:off x="5576210" y="5239967"/>
            <a:ext cx="721481" cy="130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uppieren 24"/>
          <p:cNvGrpSpPr/>
          <p:nvPr/>
        </p:nvGrpSpPr>
        <p:grpSpPr>
          <a:xfrm>
            <a:off x="1050645" y="3722850"/>
            <a:ext cx="2142307" cy="690569"/>
            <a:chOff x="1308537" y="5033961"/>
            <a:chExt cx="2142307" cy="690569"/>
          </a:xfrm>
        </p:grpSpPr>
        <p:grpSp>
          <p:nvGrpSpPr>
            <p:cNvPr id="85" name="Gruppieren 84"/>
            <p:cNvGrpSpPr/>
            <p:nvPr/>
          </p:nvGrpSpPr>
          <p:grpSpPr>
            <a:xfrm>
              <a:off x="2384766" y="5206115"/>
              <a:ext cx="505267" cy="518415"/>
              <a:chOff x="5583336" y="1323088"/>
              <a:chExt cx="903811" cy="927330"/>
            </a:xfrm>
          </p:grpSpPr>
          <p:sp>
            <p:nvSpPr>
              <p:cNvPr id="73" name="Rechteck 72"/>
              <p:cNvSpPr/>
              <p:nvPr/>
            </p:nvSpPr>
            <p:spPr>
              <a:xfrm>
                <a:off x="5589683" y="1394074"/>
                <a:ext cx="856344" cy="856344"/>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dirty="0"/>
              </a:p>
            </p:txBody>
          </p:sp>
          <p:sp>
            <p:nvSpPr>
              <p:cNvPr id="76" name="Rechteck 75"/>
              <p:cNvSpPr/>
              <p:nvPr/>
            </p:nvSpPr>
            <p:spPr>
              <a:xfrm>
                <a:off x="5680710" y="1450030"/>
                <a:ext cx="682943" cy="204463"/>
              </a:xfrm>
              <a:prstGeom prst="rect">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lumMod val="95000"/>
                    </a:schemeClr>
                  </a:solidFill>
                </a:endParaRPr>
              </a:p>
            </p:txBody>
          </p:sp>
          <p:sp>
            <p:nvSpPr>
              <p:cNvPr id="79" name="Rechteck 78"/>
              <p:cNvSpPr/>
              <p:nvPr/>
            </p:nvSpPr>
            <p:spPr>
              <a:xfrm>
                <a:off x="5680710" y="1654493"/>
                <a:ext cx="682943" cy="531885"/>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81" name="Rechteck 80"/>
              <p:cNvSpPr/>
              <p:nvPr/>
            </p:nvSpPr>
            <p:spPr>
              <a:xfrm>
                <a:off x="5680710" y="2055087"/>
                <a:ext cx="682943" cy="131291"/>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82" name="Rechteck 81"/>
              <p:cNvSpPr/>
              <p:nvPr/>
            </p:nvSpPr>
            <p:spPr>
              <a:xfrm>
                <a:off x="5680710" y="1784661"/>
                <a:ext cx="682943" cy="131291"/>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77" name="Rechteck 76"/>
              <p:cNvSpPr/>
              <p:nvPr/>
            </p:nvSpPr>
            <p:spPr>
              <a:xfrm>
                <a:off x="5906453" y="1654493"/>
                <a:ext cx="231458" cy="53188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75" name="Textfeld 74"/>
              <p:cNvSpPr txBox="1"/>
              <p:nvPr/>
            </p:nvSpPr>
            <p:spPr>
              <a:xfrm>
                <a:off x="5583336" y="1323088"/>
                <a:ext cx="903811" cy="467963"/>
              </a:xfrm>
              <a:prstGeom prst="rect">
                <a:avLst/>
              </a:prstGeom>
              <a:noFill/>
            </p:spPr>
            <p:txBody>
              <a:bodyPr wrap="none" rtlCol="0">
                <a:spAutoFit/>
              </a:bodyPr>
              <a:lstStyle/>
              <a:p>
                <a:r>
                  <a:rPr lang="en-US" sz="1100" b="1" dirty="0" smtClean="0">
                    <a:solidFill>
                      <a:schemeClr val="bg1">
                        <a:lumMod val="95000"/>
                      </a:schemeClr>
                    </a:solidFill>
                  </a:rPr>
                  <a:t>Table</a:t>
                </a:r>
                <a:endParaRPr lang="en-US" sz="1100" b="1" dirty="0">
                  <a:solidFill>
                    <a:schemeClr val="bg1">
                      <a:lumMod val="95000"/>
                    </a:schemeClr>
                  </a:solidFill>
                </a:endParaRPr>
              </a:p>
            </p:txBody>
          </p:sp>
        </p:grpSp>
        <p:cxnSp>
          <p:nvCxnSpPr>
            <p:cNvPr id="95" name="Gerade Verbindung mit Pfeil 94"/>
            <p:cNvCxnSpPr>
              <a:stCxn id="73" idx="3"/>
            </p:cNvCxnSpPr>
            <p:nvPr/>
          </p:nvCxnSpPr>
          <p:spPr>
            <a:xfrm flipV="1">
              <a:off x="2867045" y="5485164"/>
              <a:ext cx="583799" cy="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p:nvCxnSpPr>
          <p:spPr>
            <a:xfrm>
              <a:off x="1854299" y="5332142"/>
              <a:ext cx="534014"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9" name="Textfeld 108"/>
            <p:cNvSpPr txBox="1"/>
            <p:nvPr/>
          </p:nvSpPr>
          <p:spPr>
            <a:xfrm>
              <a:off x="1308537" y="5033961"/>
              <a:ext cx="567784" cy="338554"/>
            </a:xfrm>
            <a:prstGeom prst="rect">
              <a:avLst/>
            </a:prstGeom>
            <a:noFill/>
          </p:spPr>
          <p:txBody>
            <a:bodyPr wrap="none" rtlCol="0">
              <a:spAutoFit/>
            </a:bodyPr>
            <a:lstStyle/>
            <a:p>
              <a:r>
                <a:rPr lang="en-US" sz="1600" i="1" dirty="0" err="1" smtClean="0">
                  <a:latin typeface="Cambria Math" panose="02040503050406030204" pitchFamily="18" charset="0"/>
                  <a:ea typeface="Cambria Math" panose="02040503050406030204" pitchFamily="18" charset="0"/>
                </a:rPr>
                <a:t>M</a:t>
              </a:r>
              <a:r>
                <a:rPr lang="en-US" sz="1600" i="1" baseline="-25000" dirty="0" err="1" smtClean="0">
                  <a:latin typeface="Cambria Math" panose="02040503050406030204" pitchFamily="18" charset="0"/>
                  <a:ea typeface="Cambria Math" panose="02040503050406030204" pitchFamily="18" charset="0"/>
                </a:rPr>
                <a:t>Des</a:t>
              </a:r>
              <a:endParaRPr lang="en-US" sz="1600" i="1" baseline="-25000"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112" name="Textfeld 111"/>
                <p:cNvSpPr txBox="1"/>
                <p:nvPr/>
              </p:nvSpPr>
              <p:spPr>
                <a:xfrm>
                  <a:off x="2931192" y="5196113"/>
                  <a:ext cx="474874" cy="2652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rgbClr val="7030A0"/>
                                </a:solidFill>
                                <a:latin typeface="Cambria Math" panose="02040503050406030204" pitchFamily="18" charset="0"/>
                              </a:rPr>
                            </m:ctrlPr>
                          </m:sSubPr>
                          <m:e>
                            <m:r>
                              <a:rPr lang="en-US" sz="1600" b="0" i="1" smtClean="0">
                                <a:solidFill>
                                  <a:srgbClr val="7030A0"/>
                                </a:solidFill>
                                <a:latin typeface="Cambria Math" panose="02040503050406030204" pitchFamily="18" charset="0"/>
                              </a:rPr>
                              <m:t>𝑖</m:t>
                            </m:r>
                          </m:e>
                          <m:sub>
                            <m:r>
                              <a:rPr lang="en-US" sz="1600" b="0" i="1" smtClean="0">
                                <a:solidFill>
                                  <a:srgbClr val="7030A0"/>
                                </a:solidFill>
                                <a:latin typeface="Cambria Math" panose="02040503050406030204" pitchFamily="18" charset="0"/>
                              </a:rPr>
                              <m:t>𝑞𝐷𝑒𝑠</m:t>
                            </m:r>
                          </m:sub>
                        </m:sSub>
                      </m:oMath>
                    </m:oMathPara>
                  </a14:m>
                  <a:endParaRPr lang="en-US" sz="1600" i="1" dirty="0">
                    <a:solidFill>
                      <a:srgbClr val="7030A0"/>
                    </a:solidFill>
                  </a:endParaRPr>
                </a:p>
              </p:txBody>
            </p:sp>
          </mc:Choice>
          <mc:Fallback xmlns="">
            <p:sp>
              <p:nvSpPr>
                <p:cNvPr id="112" name="Textfeld 111"/>
                <p:cNvSpPr txBox="1">
                  <a:spLocks noRot="1" noChangeAspect="1" noMove="1" noResize="1" noEditPoints="1" noAdjustHandles="1" noChangeArrowheads="1" noChangeShapeType="1" noTextEdit="1"/>
                </p:cNvSpPr>
                <p:nvPr/>
              </p:nvSpPr>
              <p:spPr>
                <a:xfrm>
                  <a:off x="2931192" y="5196113"/>
                  <a:ext cx="474874" cy="265201"/>
                </a:xfrm>
                <a:prstGeom prst="rect">
                  <a:avLst/>
                </a:prstGeom>
                <a:blipFill rotWithShape="0">
                  <a:blip r:embed="rId5"/>
                  <a:stretch>
                    <a:fillRect l="-10390" r="-5195" b="-25000"/>
                  </a:stretch>
                </a:blipFill>
              </p:spPr>
              <p:txBody>
                <a:bodyPr/>
                <a:lstStyle/>
                <a:p>
                  <a:r>
                    <a:rPr lang="en-US">
                      <a:noFill/>
                    </a:rPr>
                    <a:t> </a:t>
                  </a:r>
                </a:p>
              </p:txBody>
            </p:sp>
          </mc:Fallback>
        </mc:AlternateContent>
      </p:grpSp>
      <p:grpSp>
        <p:nvGrpSpPr>
          <p:cNvPr id="3" name="Gruppieren 2"/>
          <p:cNvGrpSpPr/>
          <p:nvPr/>
        </p:nvGrpSpPr>
        <p:grpSpPr>
          <a:xfrm>
            <a:off x="6772847" y="3933412"/>
            <a:ext cx="1162934" cy="1624310"/>
            <a:chOff x="7030739" y="5492357"/>
            <a:chExt cx="1162934" cy="1624310"/>
          </a:xfrm>
        </p:grpSpPr>
        <p:cxnSp>
          <p:nvCxnSpPr>
            <p:cNvPr id="145" name="Gewinkelte Verbindung 144"/>
            <p:cNvCxnSpPr>
              <a:stCxn id="142" idx="3"/>
              <a:endCxn id="136" idx="3"/>
            </p:cNvCxnSpPr>
            <p:nvPr/>
          </p:nvCxnSpPr>
          <p:spPr>
            <a:xfrm flipH="1">
              <a:off x="7030739" y="5492357"/>
              <a:ext cx="1162934" cy="1624310"/>
            </a:xfrm>
            <a:prstGeom prst="bentConnector3">
              <a:avLst>
                <a:gd name="adj1" fmla="val -68703"/>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Gewinkelte Verbindung 145"/>
            <p:cNvCxnSpPr>
              <a:stCxn id="143" idx="3"/>
              <a:endCxn id="134" idx="3"/>
            </p:cNvCxnSpPr>
            <p:nvPr/>
          </p:nvCxnSpPr>
          <p:spPr>
            <a:xfrm flipH="1">
              <a:off x="7030739" y="5589701"/>
              <a:ext cx="1162934" cy="1425802"/>
            </a:xfrm>
            <a:prstGeom prst="bentConnector3">
              <a:avLst>
                <a:gd name="adj1" fmla="val -58583"/>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Gewinkelte Verbindung 149"/>
            <p:cNvCxnSpPr>
              <a:stCxn id="141" idx="3"/>
              <a:endCxn id="133" idx="3"/>
            </p:cNvCxnSpPr>
            <p:nvPr/>
          </p:nvCxnSpPr>
          <p:spPr>
            <a:xfrm flipH="1">
              <a:off x="7030739" y="5687045"/>
              <a:ext cx="1162934" cy="1227294"/>
            </a:xfrm>
            <a:prstGeom prst="bentConnector3">
              <a:avLst>
                <a:gd name="adj1" fmla="val -48462"/>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uppieren 16"/>
          <p:cNvGrpSpPr/>
          <p:nvPr/>
        </p:nvGrpSpPr>
        <p:grpSpPr>
          <a:xfrm>
            <a:off x="6567822" y="3489837"/>
            <a:ext cx="895941" cy="808036"/>
            <a:chOff x="6825714" y="5048782"/>
            <a:chExt cx="895941" cy="808036"/>
          </a:xfrm>
        </p:grpSpPr>
        <p:grpSp>
          <p:nvGrpSpPr>
            <p:cNvPr id="4" name="Gruppieren 3"/>
            <p:cNvGrpSpPr/>
            <p:nvPr/>
          </p:nvGrpSpPr>
          <p:grpSpPr>
            <a:xfrm>
              <a:off x="7001537" y="5492356"/>
              <a:ext cx="720118" cy="197810"/>
              <a:chOff x="7001537" y="5492356"/>
              <a:chExt cx="720118" cy="197810"/>
            </a:xfrm>
          </p:grpSpPr>
          <p:cxnSp>
            <p:nvCxnSpPr>
              <p:cNvPr id="226" name="Gerade Verbindung mit Pfeil 225"/>
              <p:cNvCxnSpPr>
                <a:stCxn id="223" idx="1"/>
                <a:endCxn id="218" idx="3"/>
              </p:cNvCxnSpPr>
              <p:nvPr/>
            </p:nvCxnSpPr>
            <p:spPr>
              <a:xfrm flipH="1">
                <a:off x="7001537" y="5492356"/>
                <a:ext cx="720118"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8" name="Gerade Verbindung mit Pfeil 227"/>
              <p:cNvCxnSpPr>
                <a:stCxn id="224" idx="1"/>
                <a:endCxn id="219" idx="3"/>
              </p:cNvCxnSpPr>
              <p:nvPr/>
            </p:nvCxnSpPr>
            <p:spPr>
              <a:xfrm flipH="1">
                <a:off x="7001537" y="5589700"/>
                <a:ext cx="720118"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0" name="Gerade Verbindung mit Pfeil 229"/>
              <p:cNvCxnSpPr>
                <a:stCxn id="222" idx="1"/>
                <a:endCxn id="217" idx="3"/>
              </p:cNvCxnSpPr>
              <p:nvPr/>
            </p:nvCxnSpPr>
            <p:spPr>
              <a:xfrm flipH="1">
                <a:off x="7001537" y="5687044"/>
                <a:ext cx="720118"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305" name="Gerader Verbinder 304"/>
            <p:cNvCxnSpPr/>
            <p:nvPr/>
          </p:nvCxnSpPr>
          <p:spPr>
            <a:xfrm>
              <a:off x="7210948" y="5325943"/>
              <a:ext cx="210108" cy="530875"/>
            </a:xfrm>
            <a:prstGeom prst="line">
              <a:avLst/>
            </a:prstGeom>
            <a:ln w="952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6" name="Textfeld 305"/>
                <p:cNvSpPr txBox="1"/>
                <p:nvPr/>
              </p:nvSpPr>
              <p:spPr>
                <a:xfrm>
                  <a:off x="6825714" y="5048782"/>
                  <a:ext cx="872739" cy="2639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rgbClr val="0070C0"/>
                                </a:solidFill>
                                <a:latin typeface="Cambria Math" panose="02040503050406030204" pitchFamily="18" charset="0"/>
                              </a:rPr>
                            </m:ctrlPr>
                          </m:sSubPr>
                          <m:e>
                            <m:r>
                              <a:rPr lang="en-US" sz="1600" b="0" i="1" smtClean="0">
                                <a:solidFill>
                                  <a:srgbClr val="0070C0"/>
                                </a:solidFill>
                                <a:latin typeface="Cambria Math" panose="02040503050406030204" pitchFamily="18" charset="0"/>
                              </a:rPr>
                              <m:t>𝑢</m:t>
                            </m:r>
                          </m:e>
                          <m:sub>
                            <m:d>
                              <m:dPr>
                                <m:begChr m:val="["/>
                                <m:endChr m:val="]"/>
                                <m:ctrlPr>
                                  <a:rPr lang="en-US" sz="1600" b="0" i="1" smtClean="0">
                                    <a:solidFill>
                                      <a:srgbClr val="0070C0"/>
                                    </a:solidFill>
                                    <a:latin typeface="Cambria Math" panose="02040503050406030204" pitchFamily="18" charset="0"/>
                                  </a:rPr>
                                </m:ctrlPr>
                              </m:dPr>
                              <m:e>
                                <m:r>
                                  <a:rPr lang="en-US" sz="1600" b="0" i="1" smtClean="0">
                                    <a:solidFill>
                                      <a:srgbClr val="0070C0"/>
                                    </a:solidFill>
                                    <a:latin typeface="Cambria Math" panose="02040503050406030204" pitchFamily="18" charset="0"/>
                                  </a:rPr>
                                  <m:t>𝑎</m:t>
                                </m:r>
                                <m:r>
                                  <a:rPr lang="en-US" sz="1600" b="0" i="1" smtClean="0">
                                    <a:solidFill>
                                      <a:srgbClr val="0070C0"/>
                                    </a:solidFill>
                                    <a:latin typeface="Cambria Math" panose="02040503050406030204" pitchFamily="18" charset="0"/>
                                  </a:rPr>
                                  <m:t>,</m:t>
                                </m:r>
                                <m:r>
                                  <a:rPr lang="en-US" sz="1600" b="0" i="1" smtClean="0">
                                    <a:solidFill>
                                      <a:srgbClr val="0070C0"/>
                                    </a:solidFill>
                                    <a:latin typeface="Cambria Math" panose="02040503050406030204" pitchFamily="18" charset="0"/>
                                  </a:rPr>
                                  <m:t>𝑏</m:t>
                                </m:r>
                                <m:r>
                                  <a:rPr lang="en-US" sz="1600" b="0" i="1" smtClean="0">
                                    <a:solidFill>
                                      <a:srgbClr val="0070C0"/>
                                    </a:solidFill>
                                    <a:latin typeface="Cambria Math" panose="02040503050406030204" pitchFamily="18" charset="0"/>
                                  </a:rPr>
                                  <m:t>,</m:t>
                                </m:r>
                                <m:r>
                                  <a:rPr lang="en-US" sz="1600" b="0" i="1" smtClean="0">
                                    <a:solidFill>
                                      <a:srgbClr val="0070C0"/>
                                    </a:solidFill>
                                    <a:latin typeface="Cambria Math" panose="02040503050406030204" pitchFamily="18" charset="0"/>
                                  </a:rPr>
                                  <m:t>𝑐</m:t>
                                </m:r>
                              </m:e>
                            </m:d>
                            <m:r>
                              <a:rPr lang="en-US" sz="1600" b="0" i="1" smtClean="0">
                                <a:solidFill>
                                  <a:srgbClr val="0070C0"/>
                                </a:solidFill>
                                <a:latin typeface="Cambria Math" panose="02040503050406030204" pitchFamily="18" charset="0"/>
                              </a:rPr>
                              <m:t>𝐷𝑒𝑠</m:t>
                            </m:r>
                          </m:sub>
                        </m:sSub>
                      </m:oMath>
                    </m:oMathPara>
                  </a14:m>
                  <a:endParaRPr lang="en-US" sz="1600" i="1" dirty="0">
                    <a:solidFill>
                      <a:srgbClr val="0070C0"/>
                    </a:solidFill>
                  </a:endParaRPr>
                </a:p>
              </p:txBody>
            </p:sp>
          </mc:Choice>
          <mc:Fallback xmlns="">
            <p:sp>
              <p:nvSpPr>
                <p:cNvPr id="306" name="Textfeld 305"/>
                <p:cNvSpPr txBox="1">
                  <a:spLocks noRot="1" noChangeAspect="1" noMove="1" noResize="1" noEditPoints="1" noAdjustHandles="1" noChangeArrowheads="1" noChangeShapeType="1" noTextEdit="1"/>
                </p:cNvSpPr>
                <p:nvPr/>
              </p:nvSpPr>
              <p:spPr>
                <a:xfrm>
                  <a:off x="6825714" y="5048782"/>
                  <a:ext cx="872739" cy="263918"/>
                </a:xfrm>
                <a:prstGeom prst="rect">
                  <a:avLst/>
                </a:prstGeom>
                <a:blipFill rotWithShape="0">
                  <a:blip r:embed="rId6"/>
                  <a:stretch>
                    <a:fillRect l="-2778" b="-9091"/>
                  </a:stretch>
                </a:blipFill>
              </p:spPr>
              <p:txBody>
                <a:bodyPr/>
                <a:lstStyle/>
                <a:p>
                  <a:r>
                    <a:rPr lang="en-US">
                      <a:noFill/>
                    </a:rPr>
                    <a:t> </a:t>
                  </a:r>
                </a:p>
              </p:txBody>
            </p:sp>
          </mc:Fallback>
        </mc:AlternateContent>
      </p:grpSp>
      <p:grpSp>
        <p:nvGrpSpPr>
          <p:cNvPr id="22" name="Gruppieren 21"/>
          <p:cNvGrpSpPr/>
          <p:nvPr/>
        </p:nvGrpSpPr>
        <p:grpSpPr>
          <a:xfrm>
            <a:off x="5341795" y="3642572"/>
            <a:ext cx="1480725" cy="1025535"/>
            <a:chOff x="5599687" y="5201517"/>
            <a:chExt cx="1480725" cy="1025535"/>
          </a:xfrm>
        </p:grpSpPr>
        <mc:AlternateContent xmlns:mc="http://schemas.openxmlformats.org/markup-compatibility/2006" xmlns:a14="http://schemas.microsoft.com/office/drawing/2010/main">
          <mc:Choice Requires="a14">
            <p:sp>
              <p:nvSpPr>
                <p:cNvPr id="265" name="Textfeld 264"/>
                <p:cNvSpPr txBox="1"/>
                <p:nvPr/>
              </p:nvSpPr>
              <p:spPr>
                <a:xfrm>
                  <a:off x="5877947" y="5201517"/>
                  <a:ext cx="53258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rgbClr val="7030A0"/>
                                </a:solidFill>
                                <a:latin typeface="Cambria Math" panose="02040503050406030204" pitchFamily="18" charset="0"/>
                              </a:rPr>
                            </m:ctrlPr>
                          </m:sSubPr>
                          <m:e>
                            <m:r>
                              <a:rPr lang="en-US" sz="1600" b="0" i="1" smtClean="0">
                                <a:solidFill>
                                  <a:srgbClr val="7030A0"/>
                                </a:solidFill>
                                <a:latin typeface="Cambria Math" panose="02040503050406030204" pitchFamily="18" charset="0"/>
                              </a:rPr>
                              <m:t>𝑢</m:t>
                            </m:r>
                          </m:e>
                          <m:sub>
                            <m:r>
                              <a:rPr lang="en-US" sz="1600" b="0" i="1" smtClean="0">
                                <a:solidFill>
                                  <a:srgbClr val="7030A0"/>
                                </a:solidFill>
                                <a:latin typeface="Cambria Math" panose="02040503050406030204" pitchFamily="18" charset="0"/>
                              </a:rPr>
                              <m:t>𝑑𝐷𝑒𝑠</m:t>
                            </m:r>
                          </m:sub>
                        </m:sSub>
                      </m:oMath>
                    </m:oMathPara>
                  </a14:m>
                  <a:endParaRPr lang="en-US" sz="1600" i="1" dirty="0">
                    <a:solidFill>
                      <a:srgbClr val="7030A0"/>
                    </a:solidFill>
                  </a:endParaRPr>
                </a:p>
              </p:txBody>
            </p:sp>
          </mc:Choice>
          <mc:Fallback xmlns="">
            <p:sp>
              <p:nvSpPr>
                <p:cNvPr id="265" name="Textfeld 264"/>
                <p:cNvSpPr txBox="1">
                  <a:spLocks noRot="1" noChangeAspect="1" noMove="1" noResize="1" noEditPoints="1" noAdjustHandles="1" noChangeArrowheads="1" noChangeShapeType="1" noTextEdit="1"/>
                </p:cNvSpPr>
                <p:nvPr/>
              </p:nvSpPr>
              <p:spPr>
                <a:xfrm>
                  <a:off x="5877947" y="5201517"/>
                  <a:ext cx="532582" cy="246221"/>
                </a:xfrm>
                <a:prstGeom prst="rect">
                  <a:avLst/>
                </a:prstGeom>
                <a:blipFill rotWithShape="0">
                  <a:blip r:embed="rId7"/>
                  <a:stretch>
                    <a:fillRect l="-5747" r="-2299" b="-15000"/>
                  </a:stretch>
                </a:blipFill>
              </p:spPr>
              <p:txBody>
                <a:bodyPr/>
                <a:lstStyle/>
                <a:p>
                  <a:r>
                    <a:rPr lang="en-US">
                      <a:noFill/>
                    </a:rPr>
                    <a:t> </a:t>
                  </a:r>
                </a:p>
              </p:txBody>
            </p:sp>
          </mc:Fallback>
        </mc:AlternateContent>
        <p:cxnSp>
          <p:nvCxnSpPr>
            <p:cNvPr id="273" name="Gewinkelte Verbindung 272"/>
            <p:cNvCxnSpPr>
              <a:stCxn id="266" idx="6"/>
              <a:endCxn id="215" idx="1"/>
            </p:cNvCxnSpPr>
            <p:nvPr/>
          </p:nvCxnSpPr>
          <p:spPr>
            <a:xfrm>
              <a:off x="5599687" y="5732998"/>
              <a:ext cx="924620" cy="1968"/>
            </a:xfrm>
            <a:prstGeom prst="bentConnector3">
              <a:avLst>
                <a:gd name="adj1" fmla="val 50000"/>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5" name="Gewinkelte Verbindung 274"/>
            <p:cNvCxnSpPr/>
            <p:nvPr/>
          </p:nvCxnSpPr>
          <p:spPr>
            <a:xfrm flipV="1">
              <a:off x="5762228" y="5474275"/>
              <a:ext cx="747395" cy="3382"/>
            </a:xfrm>
            <a:prstGeom prst="bentConnector3">
              <a:avLst>
                <a:gd name="adj1" fmla="val 50000"/>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uppieren 12"/>
            <p:cNvGrpSpPr/>
            <p:nvPr/>
          </p:nvGrpSpPr>
          <p:grpSpPr>
            <a:xfrm>
              <a:off x="6481078" y="5341666"/>
              <a:ext cx="599334" cy="885386"/>
              <a:chOff x="6481078" y="5341666"/>
              <a:chExt cx="599334" cy="885386"/>
            </a:xfrm>
          </p:grpSpPr>
          <p:grpSp>
            <p:nvGrpSpPr>
              <p:cNvPr id="11" name="Gruppieren 10"/>
              <p:cNvGrpSpPr/>
              <p:nvPr/>
            </p:nvGrpSpPr>
            <p:grpSpPr>
              <a:xfrm>
                <a:off x="6524307" y="5341666"/>
                <a:ext cx="556105" cy="608672"/>
                <a:chOff x="6524307" y="5341666"/>
                <a:chExt cx="556105" cy="608672"/>
              </a:xfrm>
            </p:grpSpPr>
            <p:sp>
              <p:nvSpPr>
                <p:cNvPr id="207" name="Rechteck 206"/>
                <p:cNvSpPr/>
                <p:nvPr/>
              </p:nvSpPr>
              <p:spPr>
                <a:xfrm>
                  <a:off x="6524307" y="5350109"/>
                  <a:ext cx="478731" cy="522988"/>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p>
              </p:txBody>
            </p:sp>
            <p:grpSp>
              <p:nvGrpSpPr>
                <p:cNvPr id="205" name="Gruppieren 204"/>
                <p:cNvGrpSpPr/>
                <p:nvPr/>
              </p:nvGrpSpPr>
              <p:grpSpPr>
                <a:xfrm>
                  <a:off x="6762922" y="5447555"/>
                  <a:ext cx="238615" cy="290533"/>
                  <a:chOff x="8549527" y="2528395"/>
                  <a:chExt cx="426829" cy="1413442"/>
                </a:xfrm>
                <a:noFill/>
              </p:grpSpPr>
              <p:grpSp>
                <p:nvGrpSpPr>
                  <p:cNvPr id="216" name="Gruppieren 215"/>
                  <p:cNvGrpSpPr/>
                  <p:nvPr/>
                </p:nvGrpSpPr>
                <p:grpSpPr>
                  <a:xfrm>
                    <a:off x="8549527" y="2528395"/>
                    <a:ext cx="426829" cy="939865"/>
                    <a:chOff x="6759923" y="2984711"/>
                    <a:chExt cx="426829" cy="939865"/>
                  </a:xfrm>
                  <a:grpFill/>
                </p:grpSpPr>
                <p:sp>
                  <p:nvSpPr>
                    <p:cNvPr id="218" name="Rechteck 217"/>
                    <p:cNvSpPr>
                      <a:spLocks noChangeAspect="1"/>
                    </p:cNvSpPr>
                    <p:nvPr/>
                  </p:nvSpPr>
                  <p:spPr>
                    <a:xfrm>
                      <a:off x="6759923" y="2984711"/>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p>
                  </p:txBody>
                </p:sp>
                <p:sp>
                  <p:nvSpPr>
                    <p:cNvPr id="219" name="Rechteck 218"/>
                    <p:cNvSpPr>
                      <a:spLocks noChangeAspect="1"/>
                    </p:cNvSpPr>
                    <p:nvPr/>
                  </p:nvSpPr>
                  <p:spPr>
                    <a:xfrm>
                      <a:off x="6759923" y="3458288"/>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p>
                  </p:txBody>
                </p:sp>
              </p:grpSp>
              <p:sp>
                <p:nvSpPr>
                  <p:cNvPr id="217" name="Rechteck 216"/>
                  <p:cNvSpPr>
                    <a:spLocks noChangeAspect="1"/>
                  </p:cNvSpPr>
                  <p:nvPr/>
                </p:nvSpPr>
                <p:spPr>
                  <a:xfrm>
                    <a:off x="8549527" y="3475549"/>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p>
                </p:txBody>
              </p:sp>
            </p:grpSp>
            <p:grpSp>
              <p:nvGrpSpPr>
                <p:cNvPr id="206" name="Gruppieren 205"/>
                <p:cNvGrpSpPr/>
                <p:nvPr/>
              </p:nvGrpSpPr>
              <p:grpSpPr>
                <a:xfrm>
                  <a:off x="6524307" y="5350110"/>
                  <a:ext cx="238615" cy="515193"/>
                  <a:chOff x="6759923" y="2984711"/>
                  <a:chExt cx="426829" cy="921567"/>
                </a:xfrm>
                <a:noFill/>
              </p:grpSpPr>
              <p:sp>
                <p:nvSpPr>
                  <p:cNvPr id="214" name="Rechteck 213"/>
                  <p:cNvSpPr>
                    <a:spLocks noChangeAspect="1"/>
                  </p:cNvSpPr>
                  <p:nvPr/>
                </p:nvSpPr>
                <p:spPr>
                  <a:xfrm>
                    <a:off x="6759923" y="2984711"/>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p>
                </p:txBody>
              </p:sp>
              <p:sp>
                <p:nvSpPr>
                  <p:cNvPr id="215" name="Rechteck 214"/>
                  <p:cNvSpPr>
                    <a:spLocks noChangeAspect="1"/>
                  </p:cNvSpPr>
                  <p:nvPr/>
                </p:nvSpPr>
                <p:spPr>
                  <a:xfrm>
                    <a:off x="6759923" y="3439990"/>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p>
                </p:txBody>
              </p:sp>
            </p:grpSp>
            <p:cxnSp>
              <p:nvCxnSpPr>
                <p:cNvPr id="208" name="Gerader Verbinder 207"/>
                <p:cNvCxnSpPr/>
                <p:nvPr/>
              </p:nvCxnSpPr>
              <p:spPr>
                <a:xfrm flipV="1">
                  <a:off x="6524307" y="5353145"/>
                  <a:ext cx="478731" cy="519953"/>
                </a:xfrm>
                <a:prstGeom prst="line">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cxnSp>
            <p:sp>
              <p:nvSpPr>
                <p:cNvPr id="209" name="Textfeld 208"/>
                <p:cNvSpPr txBox="1"/>
                <p:nvPr/>
              </p:nvSpPr>
              <p:spPr>
                <a:xfrm>
                  <a:off x="6567688" y="5341666"/>
                  <a:ext cx="94578" cy="215444"/>
                </a:xfrm>
                <a:prstGeom prst="rect">
                  <a:avLst/>
                </a:prstGeom>
                <a:noFill/>
                <a:ln>
                  <a:noFill/>
                </a:ln>
              </p:spPr>
              <p:txBody>
                <a:bodyPr wrap="none" lIns="0" tIns="0" rIns="0" bIns="0" rtlCol="0">
                  <a:spAutoFit/>
                </a:bodyPr>
                <a:lstStyle/>
                <a:p>
                  <a:r>
                    <a:rPr lang="en-US" sz="1400" dirty="0" smtClean="0"/>
                    <a:t>d</a:t>
                  </a:r>
                  <a:endParaRPr lang="en-US" sz="1400" dirty="0"/>
                </a:p>
              </p:txBody>
            </p:sp>
            <p:sp>
              <p:nvSpPr>
                <p:cNvPr id="210" name="Textfeld 209"/>
                <p:cNvSpPr txBox="1"/>
                <p:nvPr/>
              </p:nvSpPr>
              <p:spPr>
                <a:xfrm>
                  <a:off x="6561713" y="5533959"/>
                  <a:ext cx="94578" cy="215444"/>
                </a:xfrm>
                <a:prstGeom prst="rect">
                  <a:avLst/>
                </a:prstGeom>
                <a:noFill/>
              </p:spPr>
              <p:txBody>
                <a:bodyPr wrap="none" lIns="0" tIns="0" rIns="0" bIns="0" rtlCol="0">
                  <a:spAutoFit/>
                </a:bodyPr>
                <a:lstStyle/>
                <a:p>
                  <a:r>
                    <a:rPr lang="en-US" sz="1400" dirty="0" smtClean="0"/>
                    <a:t>q</a:t>
                  </a:r>
                  <a:endParaRPr lang="en-US" sz="1400" dirty="0"/>
                </a:p>
              </p:txBody>
            </p:sp>
            <p:sp>
              <p:nvSpPr>
                <p:cNvPr id="238" name="Textfeld 237"/>
                <p:cNvSpPr txBox="1"/>
                <p:nvPr/>
              </p:nvSpPr>
              <p:spPr>
                <a:xfrm>
                  <a:off x="6801168" y="5514882"/>
                  <a:ext cx="279244" cy="307776"/>
                </a:xfrm>
                <a:prstGeom prst="rect">
                  <a:avLst/>
                </a:prstGeom>
                <a:noFill/>
              </p:spPr>
              <p:txBody>
                <a:bodyPr wrap="none" rtlCol="0">
                  <a:spAutoFit/>
                </a:bodyPr>
                <a:lstStyle/>
                <a:p>
                  <a:r>
                    <a:rPr lang="en-US" sz="1400" dirty="0" smtClean="0"/>
                    <a:t>b</a:t>
                  </a:r>
                  <a:endParaRPr lang="en-US" sz="1400" dirty="0"/>
                </a:p>
              </p:txBody>
            </p:sp>
            <p:sp>
              <p:nvSpPr>
                <p:cNvPr id="239" name="Textfeld 238"/>
                <p:cNvSpPr txBox="1"/>
                <p:nvPr/>
              </p:nvSpPr>
              <p:spPr>
                <a:xfrm>
                  <a:off x="6805282" y="5642562"/>
                  <a:ext cx="260008" cy="307776"/>
                </a:xfrm>
                <a:prstGeom prst="rect">
                  <a:avLst/>
                </a:prstGeom>
                <a:noFill/>
              </p:spPr>
              <p:txBody>
                <a:bodyPr wrap="none" rtlCol="0">
                  <a:spAutoFit/>
                </a:bodyPr>
                <a:lstStyle/>
                <a:p>
                  <a:r>
                    <a:rPr lang="en-US" sz="1400" dirty="0" smtClean="0"/>
                    <a:t>c</a:t>
                  </a:r>
                  <a:endParaRPr lang="en-US" sz="1400" dirty="0"/>
                </a:p>
              </p:txBody>
            </p:sp>
            <p:sp>
              <p:nvSpPr>
                <p:cNvPr id="240" name="Textfeld 239"/>
                <p:cNvSpPr txBox="1"/>
                <p:nvPr/>
              </p:nvSpPr>
              <p:spPr>
                <a:xfrm>
                  <a:off x="6801168" y="5373990"/>
                  <a:ext cx="271228" cy="307777"/>
                </a:xfrm>
                <a:prstGeom prst="rect">
                  <a:avLst/>
                </a:prstGeom>
                <a:noFill/>
              </p:spPr>
              <p:txBody>
                <a:bodyPr wrap="none" rtlCol="0">
                  <a:spAutoFit/>
                </a:bodyPr>
                <a:lstStyle/>
                <a:p>
                  <a:r>
                    <a:rPr lang="en-US" sz="1400" dirty="0" smtClean="0"/>
                    <a:t>a</a:t>
                  </a:r>
                  <a:endParaRPr lang="en-US" sz="1400" dirty="0"/>
                </a:p>
              </p:txBody>
            </p:sp>
          </p:grpSp>
          <p:cxnSp>
            <p:nvCxnSpPr>
              <p:cNvPr id="153" name="Gewinkelte Verbindung 152"/>
              <p:cNvCxnSpPr>
                <a:endCxn id="207" idx="2"/>
              </p:cNvCxnSpPr>
              <p:nvPr/>
            </p:nvCxnSpPr>
            <p:spPr>
              <a:xfrm rot="5400000" flipH="1" flipV="1">
                <a:off x="6463516" y="5926895"/>
                <a:ext cx="353954" cy="246359"/>
              </a:xfrm>
              <a:prstGeom prst="bentConnector3">
                <a:avLst>
                  <a:gd name="adj1" fmla="val 2269"/>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5" name="Textfeld 154"/>
                  <p:cNvSpPr txBox="1"/>
                  <p:nvPr/>
                </p:nvSpPr>
                <p:spPr>
                  <a:xfrm>
                    <a:off x="6481078" y="5946421"/>
                    <a:ext cx="19037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𝜑</m:t>
                          </m:r>
                        </m:oMath>
                      </m:oMathPara>
                    </a14:m>
                    <a:endParaRPr lang="en-US" sz="1600" i="1" dirty="0"/>
                  </a:p>
                </p:txBody>
              </p:sp>
            </mc:Choice>
            <mc:Fallback xmlns="">
              <p:sp>
                <p:nvSpPr>
                  <p:cNvPr id="155" name="Textfeld 154"/>
                  <p:cNvSpPr txBox="1">
                    <a:spLocks noRot="1" noChangeAspect="1" noMove="1" noResize="1" noEditPoints="1" noAdjustHandles="1" noChangeArrowheads="1" noChangeShapeType="1" noTextEdit="1"/>
                  </p:cNvSpPr>
                  <p:nvPr/>
                </p:nvSpPr>
                <p:spPr>
                  <a:xfrm>
                    <a:off x="6481078" y="5946421"/>
                    <a:ext cx="190372" cy="246221"/>
                  </a:xfrm>
                  <a:prstGeom prst="rect">
                    <a:avLst/>
                  </a:prstGeom>
                  <a:blipFill rotWithShape="0">
                    <a:blip r:embed="rId8"/>
                    <a:stretch>
                      <a:fillRect l="-25806" r="-22581" b="-25000"/>
                    </a:stretch>
                  </a:blipFill>
                </p:spPr>
                <p:txBody>
                  <a:bodyPr/>
                  <a:lstStyle/>
                  <a:p>
                    <a:r>
                      <a:rPr lang="en-US">
                        <a:noFill/>
                      </a:rPr>
                      <a:t> </a:t>
                    </a:r>
                  </a:p>
                </p:txBody>
              </p:sp>
            </mc:Fallback>
          </mc:AlternateContent>
        </p:grpSp>
      </p:grpSp>
      <p:grpSp>
        <p:nvGrpSpPr>
          <p:cNvPr id="12" name="Gruppieren 11"/>
          <p:cNvGrpSpPr/>
          <p:nvPr/>
        </p:nvGrpSpPr>
        <p:grpSpPr>
          <a:xfrm>
            <a:off x="6222032" y="5160090"/>
            <a:ext cx="627989" cy="887538"/>
            <a:chOff x="6479924" y="3788023"/>
            <a:chExt cx="627989" cy="887538"/>
          </a:xfrm>
        </p:grpSpPr>
        <p:sp>
          <p:nvSpPr>
            <p:cNvPr id="117" name="Rechteck 116"/>
            <p:cNvSpPr/>
            <p:nvPr/>
          </p:nvSpPr>
          <p:spPr>
            <a:xfrm>
              <a:off x="6553509" y="3795922"/>
              <a:ext cx="478731" cy="522988"/>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p>
          </p:txBody>
        </p:sp>
        <p:grpSp>
          <p:nvGrpSpPr>
            <p:cNvPr id="138" name="Gruppieren 137"/>
            <p:cNvGrpSpPr/>
            <p:nvPr/>
          </p:nvGrpSpPr>
          <p:grpSpPr>
            <a:xfrm>
              <a:off x="6792124" y="3933523"/>
              <a:ext cx="238615" cy="301935"/>
              <a:chOff x="8549527" y="2528395"/>
              <a:chExt cx="426829" cy="1413442"/>
            </a:xfrm>
            <a:noFill/>
          </p:grpSpPr>
          <p:grpSp>
            <p:nvGrpSpPr>
              <p:cNvPr id="132" name="Gruppieren 131"/>
              <p:cNvGrpSpPr/>
              <p:nvPr/>
            </p:nvGrpSpPr>
            <p:grpSpPr>
              <a:xfrm>
                <a:off x="8549527" y="2528395"/>
                <a:ext cx="426829" cy="939865"/>
                <a:chOff x="6759923" y="2984711"/>
                <a:chExt cx="426829" cy="939865"/>
              </a:xfrm>
              <a:grpFill/>
            </p:grpSpPr>
            <p:sp>
              <p:nvSpPr>
                <p:cNvPr id="133" name="Rechteck 132"/>
                <p:cNvSpPr>
                  <a:spLocks noChangeAspect="1"/>
                </p:cNvSpPr>
                <p:nvPr/>
              </p:nvSpPr>
              <p:spPr>
                <a:xfrm>
                  <a:off x="6759923" y="2984711"/>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p>
              </p:txBody>
            </p:sp>
            <p:sp>
              <p:nvSpPr>
                <p:cNvPr id="134" name="Rechteck 133"/>
                <p:cNvSpPr>
                  <a:spLocks noChangeAspect="1"/>
                </p:cNvSpPr>
                <p:nvPr/>
              </p:nvSpPr>
              <p:spPr>
                <a:xfrm>
                  <a:off x="6759923" y="3458288"/>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p>
              </p:txBody>
            </p:sp>
          </p:grpSp>
          <p:sp>
            <p:nvSpPr>
              <p:cNvPr id="136" name="Rechteck 135"/>
              <p:cNvSpPr>
                <a:spLocks noChangeAspect="1"/>
              </p:cNvSpPr>
              <p:nvPr/>
            </p:nvSpPr>
            <p:spPr>
              <a:xfrm>
                <a:off x="8549527" y="3475549"/>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p>
            </p:txBody>
          </p:sp>
        </p:grpSp>
        <p:grpSp>
          <p:nvGrpSpPr>
            <p:cNvPr id="124" name="Gruppieren 123"/>
            <p:cNvGrpSpPr/>
            <p:nvPr/>
          </p:nvGrpSpPr>
          <p:grpSpPr>
            <a:xfrm>
              <a:off x="6553509" y="3795923"/>
              <a:ext cx="238615" cy="515194"/>
              <a:chOff x="6759923" y="2984711"/>
              <a:chExt cx="426829" cy="921567"/>
            </a:xfrm>
            <a:noFill/>
          </p:grpSpPr>
          <p:sp>
            <p:nvSpPr>
              <p:cNvPr id="122" name="Rechteck 121"/>
              <p:cNvSpPr>
                <a:spLocks noChangeAspect="1"/>
              </p:cNvSpPr>
              <p:nvPr/>
            </p:nvSpPr>
            <p:spPr>
              <a:xfrm>
                <a:off x="6759923" y="2984711"/>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p>
            </p:txBody>
          </p:sp>
          <p:sp>
            <p:nvSpPr>
              <p:cNvPr id="123" name="Rechteck 122"/>
              <p:cNvSpPr>
                <a:spLocks noChangeAspect="1"/>
              </p:cNvSpPr>
              <p:nvPr/>
            </p:nvSpPr>
            <p:spPr>
              <a:xfrm>
                <a:off x="6759923" y="3439990"/>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p>
            </p:txBody>
          </p:sp>
        </p:grpSp>
        <p:cxnSp>
          <p:nvCxnSpPr>
            <p:cNvPr id="119" name="Gerader Verbinder 118"/>
            <p:cNvCxnSpPr/>
            <p:nvPr/>
          </p:nvCxnSpPr>
          <p:spPr>
            <a:xfrm flipV="1">
              <a:off x="6553509" y="3798958"/>
              <a:ext cx="478731" cy="519953"/>
            </a:xfrm>
            <a:prstGeom prst="line">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cxnSp>
        <p:sp>
          <p:nvSpPr>
            <p:cNvPr id="120" name="Textfeld 119"/>
            <p:cNvSpPr txBox="1"/>
            <p:nvPr/>
          </p:nvSpPr>
          <p:spPr>
            <a:xfrm>
              <a:off x="6586568" y="3788023"/>
              <a:ext cx="94578" cy="215444"/>
            </a:xfrm>
            <a:prstGeom prst="rect">
              <a:avLst/>
            </a:prstGeom>
            <a:noFill/>
          </p:spPr>
          <p:txBody>
            <a:bodyPr wrap="none" lIns="0" tIns="0" rIns="0" bIns="0" rtlCol="0">
              <a:spAutoFit/>
            </a:bodyPr>
            <a:lstStyle/>
            <a:p>
              <a:r>
                <a:rPr lang="en-US" sz="1400" dirty="0" smtClean="0"/>
                <a:t>d</a:t>
              </a:r>
              <a:endParaRPr lang="en-US" sz="1400" dirty="0"/>
            </a:p>
          </p:txBody>
        </p:sp>
        <p:sp>
          <p:nvSpPr>
            <p:cNvPr id="131" name="Textfeld 130"/>
            <p:cNvSpPr txBox="1"/>
            <p:nvPr/>
          </p:nvSpPr>
          <p:spPr>
            <a:xfrm>
              <a:off x="6580593" y="3980316"/>
              <a:ext cx="94578" cy="215444"/>
            </a:xfrm>
            <a:prstGeom prst="rect">
              <a:avLst/>
            </a:prstGeom>
            <a:noFill/>
          </p:spPr>
          <p:txBody>
            <a:bodyPr wrap="none" lIns="0" tIns="0" rIns="0" bIns="0" rtlCol="0">
              <a:spAutoFit/>
            </a:bodyPr>
            <a:lstStyle/>
            <a:p>
              <a:r>
                <a:rPr lang="en-US" sz="1400" dirty="0" smtClean="0"/>
                <a:t>q</a:t>
              </a:r>
              <a:endParaRPr lang="en-US" sz="1400" dirty="0"/>
            </a:p>
          </p:txBody>
        </p:sp>
        <p:sp>
          <p:nvSpPr>
            <p:cNvPr id="198" name="Textfeld 197"/>
            <p:cNvSpPr txBox="1"/>
            <p:nvPr/>
          </p:nvSpPr>
          <p:spPr>
            <a:xfrm>
              <a:off x="6828669" y="3959449"/>
              <a:ext cx="279244" cy="307777"/>
            </a:xfrm>
            <a:prstGeom prst="rect">
              <a:avLst/>
            </a:prstGeom>
            <a:noFill/>
          </p:spPr>
          <p:txBody>
            <a:bodyPr wrap="none" rtlCol="0">
              <a:spAutoFit/>
            </a:bodyPr>
            <a:lstStyle/>
            <a:p>
              <a:r>
                <a:rPr lang="en-US" sz="1400" dirty="0" smtClean="0"/>
                <a:t>b</a:t>
              </a:r>
              <a:endParaRPr lang="en-US" sz="1400" dirty="0"/>
            </a:p>
          </p:txBody>
        </p:sp>
        <p:sp>
          <p:nvSpPr>
            <p:cNvPr id="199" name="Textfeld 198"/>
            <p:cNvSpPr txBox="1"/>
            <p:nvPr/>
          </p:nvSpPr>
          <p:spPr>
            <a:xfrm>
              <a:off x="6832782" y="4087129"/>
              <a:ext cx="260008" cy="307777"/>
            </a:xfrm>
            <a:prstGeom prst="rect">
              <a:avLst/>
            </a:prstGeom>
            <a:noFill/>
          </p:spPr>
          <p:txBody>
            <a:bodyPr wrap="none" rtlCol="0">
              <a:spAutoFit/>
            </a:bodyPr>
            <a:lstStyle/>
            <a:p>
              <a:r>
                <a:rPr lang="en-US" sz="1400" dirty="0" smtClean="0"/>
                <a:t>c</a:t>
              </a:r>
              <a:endParaRPr lang="en-US" sz="1400" dirty="0"/>
            </a:p>
          </p:txBody>
        </p:sp>
        <p:sp>
          <p:nvSpPr>
            <p:cNvPr id="200" name="Textfeld 199"/>
            <p:cNvSpPr txBox="1"/>
            <p:nvPr/>
          </p:nvSpPr>
          <p:spPr>
            <a:xfrm>
              <a:off x="6828668" y="3818558"/>
              <a:ext cx="271228" cy="307777"/>
            </a:xfrm>
            <a:prstGeom prst="rect">
              <a:avLst/>
            </a:prstGeom>
            <a:noFill/>
          </p:spPr>
          <p:txBody>
            <a:bodyPr wrap="none" rtlCol="0">
              <a:spAutoFit/>
            </a:bodyPr>
            <a:lstStyle/>
            <a:p>
              <a:r>
                <a:rPr lang="en-US" sz="1400" dirty="0" smtClean="0"/>
                <a:t>a</a:t>
              </a:r>
              <a:endParaRPr lang="en-US" sz="1400" dirty="0"/>
            </a:p>
          </p:txBody>
        </p:sp>
        <p:cxnSp>
          <p:nvCxnSpPr>
            <p:cNvPr id="156" name="Gewinkelte Verbindung 155"/>
            <p:cNvCxnSpPr/>
            <p:nvPr/>
          </p:nvCxnSpPr>
          <p:spPr>
            <a:xfrm rot="5400000" flipH="1" flipV="1">
              <a:off x="6463516" y="4375404"/>
              <a:ext cx="353954" cy="246359"/>
            </a:xfrm>
            <a:prstGeom prst="bentConnector3">
              <a:avLst>
                <a:gd name="adj1" fmla="val 2269"/>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8" name="Textfeld 157"/>
                <p:cNvSpPr txBox="1"/>
                <p:nvPr/>
              </p:nvSpPr>
              <p:spPr>
                <a:xfrm>
                  <a:off x="6479924" y="4395035"/>
                  <a:ext cx="19037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𝜑</m:t>
                        </m:r>
                      </m:oMath>
                    </m:oMathPara>
                  </a14:m>
                  <a:endParaRPr lang="en-US" sz="1600" i="1" dirty="0"/>
                </a:p>
              </p:txBody>
            </p:sp>
          </mc:Choice>
          <mc:Fallback xmlns="">
            <p:sp>
              <p:nvSpPr>
                <p:cNvPr id="158" name="Textfeld 157"/>
                <p:cNvSpPr txBox="1">
                  <a:spLocks noRot="1" noChangeAspect="1" noMove="1" noResize="1" noEditPoints="1" noAdjustHandles="1" noChangeArrowheads="1" noChangeShapeType="1" noTextEdit="1"/>
                </p:cNvSpPr>
                <p:nvPr/>
              </p:nvSpPr>
              <p:spPr>
                <a:xfrm>
                  <a:off x="6479924" y="4395035"/>
                  <a:ext cx="190372" cy="246221"/>
                </a:xfrm>
                <a:prstGeom prst="rect">
                  <a:avLst/>
                </a:prstGeom>
                <a:blipFill rotWithShape="0">
                  <a:blip r:embed="rId9"/>
                  <a:stretch>
                    <a:fillRect l="-25806" r="-22581" b="-25000"/>
                  </a:stretch>
                </a:blipFill>
              </p:spPr>
              <p:txBody>
                <a:bodyPr/>
                <a:lstStyle/>
                <a:p>
                  <a:r>
                    <a:rPr lang="en-US">
                      <a:noFill/>
                    </a:rPr>
                    <a:t> </a:t>
                  </a:r>
                </a:p>
              </p:txBody>
            </p:sp>
          </mc:Fallback>
        </mc:AlternateContent>
      </p:grpSp>
      <p:grpSp>
        <p:nvGrpSpPr>
          <p:cNvPr id="16" name="Gruppieren 15"/>
          <p:cNvGrpSpPr/>
          <p:nvPr/>
        </p:nvGrpSpPr>
        <p:grpSpPr>
          <a:xfrm>
            <a:off x="8039145" y="3519336"/>
            <a:ext cx="847969" cy="778537"/>
            <a:chOff x="8359413" y="4760262"/>
            <a:chExt cx="847969" cy="778537"/>
          </a:xfrm>
        </p:grpSpPr>
        <mc:AlternateContent xmlns:mc="http://schemas.openxmlformats.org/markup-compatibility/2006" xmlns:a14="http://schemas.microsoft.com/office/drawing/2010/main">
          <mc:Choice Requires="a14">
            <p:sp>
              <p:nvSpPr>
                <p:cNvPr id="307" name="Textfeld 306"/>
                <p:cNvSpPr txBox="1"/>
                <p:nvPr/>
              </p:nvSpPr>
              <p:spPr>
                <a:xfrm>
                  <a:off x="8405816" y="4760262"/>
                  <a:ext cx="801566" cy="2639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rgbClr val="0070C0"/>
                                </a:solidFill>
                                <a:latin typeface="Cambria Math" panose="02040503050406030204" pitchFamily="18" charset="0"/>
                              </a:rPr>
                            </m:ctrlPr>
                          </m:sSubPr>
                          <m:e>
                            <m:r>
                              <a:rPr lang="en-US" sz="1600" b="0" i="1" smtClean="0">
                                <a:solidFill>
                                  <a:srgbClr val="0070C0"/>
                                </a:solidFill>
                                <a:latin typeface="Cambria Math" panose="02040503050406030204" pitchFamily="18" charset="0"/>
                              </a:rPr>
                              <m:t>𝑖</m:t>
                            </m:r>
                          </m:e>
                          <m:sub>
                            <m:d>
                              <m:dPr>
                                <m:begChr m:val="["/>
                                <m:endChr m:val="]"/>
                                <m:ctrlPr>
                                  <a:rPr lang="en-US" sz="1600" b="0" i="1" smtClean="0">
                                    <a:solidFill>
                                      <a:srgbClr val="0070C0"/>
                                    </a:solidFill>
                                    <a:latin typeface="Cambria Math" panose="02040503050406030204" pitchFamily="18" charset="0"/>
                                  </a:rPr>
                                </m:ctrlPr>
                              </m:dPr>
                              <m:e>
                                <m:r>
                                  <a:rPr lang="en-US" sz="1600" b="0" i="1" smtClean="0">
                                    <a:solidFill>
                                      <a:srgbClr val="0070C0"/>
                                    </a:solidFill>
                                    <a:latin typeface="Cambria Math" panose="02040503050406030204" pitchFamily="18" charset="0"/>
                                  </a:rPr>
                                  <m:t>𝑎</m:t>
                                </m:r>
                                <m:r>
                                  <a:rPr lang="en-US" sz="1600" b="0" i="1" smtClean="0">
                                    <a:solidFill>
                                      <a:srgbClr val="0070C0"/>
                                    </a:solidFill>
                                    <a:latin typeface="Cambria Math" panose="02040503050406030204" pitchFamily="18" charset="0"/>
                                  </a:rPr>
                                  <m:t>,</m:t>
                                </m:r>
                                <m:r>
                                  <a:rPr lang="en-US" sz="1600" b="0" i="1" smtClean="0">
                                    <a:solidFill>
                                      <a:srgbClr val="0070C0"/>
                                    </a:solidFill>
                                    <a:latin typeface="Cambria Math" panose="02040503050406030204" pitchFamily="18" charset="0"/>
                                  </a:rPr>
                                  <m:t>𝑏</m:t>
                                </m:r>
                                <m:r>
                                  <a:rPr lang="en-US" sz="1600" b="0" i="1" smtClean="0">
                                    <a:solidFill>
                                      <a:srgbClr val="0070C0"/>
                                    </a:solidFill>
                                    <a:latin typeface="Cambria Math" panose="02040503050406030204" pitchFamily="18" charset="0"/>
                                  </a:rPr>
                                  <m:t>,</m:t>
                                </m:r>
                                <m:r>
                                  <a:rPr lang="en-US" sz="1600" b="0" i="1" smtClean="0">
                                    <a:solidFill>
                                      <a:srgbClr val="0070C0"/>
                                    </a:solidFill>
                                    <a:latin typeface="Cambria Math" panose="02040503050406030204" pitchFamily="18" charset="0"/>
                                  </a:rPr>
                                  <m:t>𝑐</m:t>
                                </m:r>
                              </m:e>
                            </m:d>
                            <m:r>
                              <a:rPr lang="en-US" sz="1600" b="0" i="1" smtClean="0">
                                <a:solidFill>
                                  <a:srgbClr val="0070C0"/>
                                </a:solidFill>
                                <a:latin typeface="Cambria Math" panose="02040503050406030204" pitchFamily="18" charset="0"/>
                              </a:rPr>
                              <m:t>𝐴𝑐𝑡</m:t>
                            </m:r>
                          </m:sub>
                        </m:sSub>
                      </m:oMath>
                    </m:oMathPara>
                  </a14:m>
                  <a:endParaRPr lang="en-US" sz="1600" i="1" dirty="0">
                    <a:solidFill>
                      <a:srgbClr val="0070C0"/>
                    </a:solidFill>
                  </a:endParaRPr>
                </a:p>
              </p:txBody>
            </p:sp>
          </mc:Choice>
          <mc:Fallback xmlns="">
            <p:sp>
              <p:nvSpPr>
                <p:cNvPr id="307" name="Textfeld 306"/>
                <p:cNvSpPr txBox="1">
                  <a:spLocks noRot="1" noChangeAspect="1" noMove="1" noResize="1" noEditPoints="1" noAdjustHandles="1" noChangeArrowheads="1" noChangeShapeType="1" noTextEdit="1"/>
                </p:cNvSpPr>
                <p:nvPr/>
              </p:nvSpPr>
              <p:spPr>
                <a:xfrm>
                  <a:off x="8405816" y="4760262"/>
                  <a:ext cx="801566" cy="263918"/>
                </a:xfrm>
                <a:prstGeom prst="rect">
                  <a:avLst/>
                </a:prstGeom>
                <a:blipFill rotWithShape="0">
                  <a:blip r:embed="rId11"/>
                  <a:stretch>
                    <a:fillRect l="-5303" r="-758" b="-9091"/>
                  </a:stretch>
                </a:blipFill>
              </p:spPr>
              <p:txBody>
                <a:bodyPr/>
                <a:lstStyle/>
                <a:p>
                  <a:r>
                    <a:rPr lang="en-US">
                      <a:noFill/>
                    </a:rPr>
                    <a:t> </a:t>
                  </a:r>
                </a:p>
              </p:txBody>
            </p:sp>
          </mc:Fallback>
        </mc:AlternateContent>
        <p:cxnSp>
          <p:nvCxnSpPr>
            <p:cNvPr id="160" name="Gerader Verbinder 159"/>
            <p:cNvCxnSpPr/>
            <p:nvPr/>
          </p:nvCxnSpPr>
          <p:spPr>
            <a:xfrm>
              <a:off x="8359413" y="5007924"/>
              <a:ext cx="210108" cy="530875"/>
            </a:xfrm>
            <a:prstGeom prst="line">
              <a:avLst/>
            </a:prstGeom>
            <a:ln w="952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4" name="Gruppieren 13"/>
          <p:cNvGrpSpPr/>
          <p:nvPr/>
        </p:nvGrpSpPr>
        <p:grpSpPr>
          <a:xfrm>
            <a:off x="7463763" y="3330190"/>
            <a:ext cx="479708" cy="1268052"/>
            <a:chOff x="7721655" y="4889135"/>
            <a:chExt cx="479708" cy="1268052"/>
          </a:xfrm>
        </p:grpSpPr>
        <p:sp>
          <p:nvSpPr>
            <p:cNvPr id="116" name="Rechteck 115"/>
            <p:cNvSpPr/>
            <p:nvPr/>
          </p:nvSpPr>
          <p:spPr>
            <a:xfrm>
              <a:off x="7721655" y="4889135"/>
              <a:ext cx="477145" cy="1086480"/>
            </a:xfrm>
            <a:prstGeom prst="rect">
              <a:avLst/>
            </a:prstGeom>
            <a:solidFill>
              <a:schemeClr val="bg1">
                <a:lumMod val="5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r>
                <a:rPr lang="en-US" sz="1400" b="1" dirty="0" smtClean="0"/>
                <a:t>Motor</a:t>
              </a:r>
              <a:endParaRPr lang="en-US" sz="1400" b="1" dirty="0"/>
            </a:p>
          </p:txBody>
        </p:sp>
        <p:grpSp>
          <p:nvGrpSpPr>
            <p:cNvPr id="137" name="Gruppieren 136"/>
            <p:cNvGrpSpPr/>
            <p:nvPr/>
          </p:nvGrpSpPr>
          <p:grpSpPr>
            <a:xfrm>
              <a:off x="7962748" y="5090079"/>
              <a:ext cx="238615" cy="1067108"/>
              <a:chOff x="8549527" y="1057835"/>
              <a:chExt cx="426829" cy="2884002"/>
            </a:xfrm>
            <a:noFill/>
          </p:grpSpPr>
          <p:sp>
            <p:nvSpPr>
              <p:cNvPr id="149" name="Rechteck 148"/>
              <p:cNvSpPr>
                <a:spLocks noChangeAspect="1"/>
              </p:cNvSpPr>
              <p:nvPr/>
            </p:nvSpPr>
            <p:spPr>
              <a:xfrm>
                <a:off x="8549527" y="1057835"/>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147" name="Rechteck 146"/>
              <p:cNvSpPr>
                <a:spLocks noChangeAspect="1"/>
              </p:cNvSpPr>
              <p:nvPr/>
            </p:nvSpPr>
            <p:spPr>
              <a:xfrm>
                <a:off x="8549527" y="3475549"/>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grpSp>
        <p:grpSp>
          <p:nvGrpSpPr>
            <p:cNvPr id="139" name="Gruppieren 138"/>
            <p:cNvGrpSpPr/>
            <p:nvPr/>
          </p:nvGrpSpPr>
          <p:grpSpPr>
            <a:xfrm>
              <a:off x="7955058" y="5444434"/>
              <a:ext cx="238615" cy="290533"/>
              <a:chOff x="8549527" y="3925779"/>
              <a:chExt cx="426829" cy="1413441"/>
            </a:xfrm>
            <a:noFill/>
          </p:grpSpPr>
          <p:grpSp>
            <p:nvGrpSpPr>
              <p:cNvPr id="140" name="Gruppieren 139"/>
              <p:cNvGrpSpPr/>
              <p:nvPr/>
            </p:nvGrpSpPr>
            <p:grpSpPr>
              <a:xfrm>
                <a:off x="8549527" y="3925779"/>
                <a:ext cx="426829" cy="939865"/>
                <a:chOff x="6759923" y="4382095"/>
                <a:chExt cx="426829" cy="939865"/>
              </a:xfrm>
              <a:grpFill/>
            </p:grpSpPr>
            <p:sp>
              <p:nvSpPr>
                <p:cNvPr id="143" name="Rechteck 142"/>
                <p:cNvSpPr>
                  <a:spLocks noChangeAspect="1"/>
                </p:cNvSpPr>
                <p:nvPr/>
              </p:nvSpPr>
              <p:spPr>
                <a:xfrm>
                  <a:off x="6759923" y="4855674"/>
                  <a:ext cx="426829" cy="466286"/>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142" name="Rechteck 141"/>
                <p:cNvSpPr>
                  <a:spLocks noChangeAspect="1"/>
                </p:cNvSpPr>
                <p:nvPr/>
              </p:nvSpPr>
              <p:spPr>
                <a:xfrm>
                  <a:off x="6759923" y="4382095"/>
                  <a:ext cx="426829" cy="466286"/>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grpSp>
          <p:sp>
            <p:nvSpPr>
              <p:cNvPr id="141" name="Rechteck 140"/>
              <p:cNvSpPr>
                <a:spLocks noChangeAspect="1"/>
              </p:cNvSpPr>
              <p:nvPr/>
            </p:nvSpPr>
            <p:spPr>
              <a:xfrm>
                <a:off x="8549527" y="4872934"/>
                <a:ext cx="426829" cy="466286"/>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grpSp>
        <p:grpSp>
          <p:nvGrpSpPr>
            <p:cNvPr id="220" name="Gruppieren 219"/>
            <p:cNvGrpSpPr/>
            <p:nvPr/>
          </p:nvGrpSpPr>
          <p:grpSpPr>
            <a:xfrm>
              <a:off x="7721655" y="5444433"/>
              <a:ext cx="238615" cy="290533"/>
              <a:chOff x="8549527" y="2528395"/>
              <a:chExt cx="426829" cy="1413442"/>
            </a:xfrm>
            <a:noFill/>
          </p:grpSpPr>
          <p:grpSp>
            <p:nvGrpSpPr>
              <p:cNvPr id="221" name="Gruppieren 220"/>
              <p:cNvGrpSpPr/>
              <p:nvPr/>
            </p:nvGrpSpPr>
            <p:grpSpPr>
              <a:xfrm>
                <a:off x="8549527" y="2528395"/>
                <a:ext cx="426829" cy="939865"/>
                <a:chOff x="6759923" y="2984711"/>
                <a:chExt cx="426829" cy="939865"/>
              </a:xfrm>
              <a:grpFill/>
            </p:grpSpPr>
            <p:sp>
              <p:nvSpPr>
                <p:cNvPr id="223" name="Rechteck 222"/>
                <p:cNvSpPr>
                  <a:spLocks noChangeAspect="1"/>
                </p:cNvSpPr>
                <p:nvPr/>
              </p:nvSpPr>
              <p:spPr>
                <a:xfrm>
                  <a:off x="6759923" y="2984711"/>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224" name="Rechteck 223"/>
                <p:cNvSpPr>
                  <a:spLocks noChangeAspect="1"/>
                </p:cNvSpPr>
                <p:nvPr/>
              </p:nvSpPr>
              <p:spPr>
                <a:xfrm>
                  <a:off x="6759923" y="3458288"/>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grpSp>
          <p:sp>
            <p:nvSpPr>
              <p:cNvPr id="222" name="Rechteck 221"/>
              <p:cNvSpPr>
                <a:spLocks noChangeAspect="1"/>
              </p:cNvSpPr>
              <p:nvPr/>
            </p:nvSpPr>
            <p:spPr>
              <a:xfrm>
                <a:off x="8549527" y="3475549"/>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grpSp>
      </p:grpSp>
      <mc:AlternateContent xmlns:mc="http://schemas.openxmlformats.org/markup-compatibility/2006" xmlns:a14="http://schemas.microsoft.com/office/drawing/2010/main">
        <mc:Choice Requires="a14">
          <p:sp>
            <p:nvSpPr>
              <p:cNvPr id="144" name="Textfeld 143"/>
              <p:cNvSpPr txBox="1"/>
              <p:nvPr/>
            </p:nvSpPr>
            <p:spPr>
              <a:xfrm>
                <a:off x="5616401" y="3901574"/>
                <a:ext cx="526170" cy="2652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rgbClr val="7030A0"/>
                              </a:solidFill>
                              <a:latin typeface="Cambria Math" panose="02040503050406030204" pitchFamily="18" charset="0"/>
                            </a:rPr>
                          </m:ctrlPr>
                        </m:sSubPr>
                        <m:e>
                          <m:r>
                            <a:rPr lang="en-US" sz="1600" b="0" i="1" smtClean="0">
                              <a:solidFill>
                                <a:srgbClr val="7030A0"/>
                              </a:solidFill>
                              <a:latin typeface="Cambria Math" panose="02040503050406030204" pitchFamily="18" charset="0"/>
                            </a:rPr>
                            <m:t>𝑢</m:t>
                          </m:r>
                        </m:e>
                        <m:sub>
                          <m:r>
                            <a:rPr lang="en-US" sz="1600" b="0" i="1" smtClean="0">
                              <a:solidFill>
                                <a:srgbClr val="7030A0"/>
                              </a:solidFill>
                              <a:latin typeface="Cambria Math" panose="02040503050406030204" pitchFamily="18" charset="0"/>
                            </a:rPr>
                            <m:t>𝑞𝐷𝑒𝑠</m:t>
                          </m:r>
                        </m:sub>
                      </m:sSub>
                    </m:oMath>
                  </m:oMathPara>
                </a14:m>
                <a:endParaRPr lang="en-US" sz="1600" i="1" dirty="0">
                  <a:solidFill>
                    <a:srgbClr val="7030A0"/>
                  </a:solidFill>
                </a:endParaRPr>
              </a:p>
            </p:txBody>
          </p:sp>
        </mc:Choice>
        <mc:Fallback xmlns="">
          <p:sp>
            <p:nvSpPr>
              <p:cNvPr id="144" name="Textfeld 143"/>
              <p:cNvSpPr txBox="1">
                <a:spLocks noRot="1" noChangeAspect="1" noMove="1" noResize="1" noEditPoints="1" noAdjustHandles="1" noChangeArrowheads="1" noChangeShapeType="1" noTextEdit="1"/>
              </p:cNvSpPr>
              <p:nvPr/>
            </p:nvSpPr>
            <p:spPr>
              <a:xfrm>
                <a:off x="5616401" y="3901574"/>
                <a:ext cx="526170" cy="265201"/>
              </a:xfrm>
              <a:prstGeom prst="rect">
                <a:avLst/>
              </a:prstGeom>
              <a:blipFill rotWithShape="0">
                <a:blip r:embed="rId12"/>
                <a:stretch>
                  <a:fillRect l="-4598" r="-3448" b="-25000"/>
                </a:stretch>
              </a:blipFill>
            </p:spPr>
            <p:txBody>
              <a:bodyPr/>
              <a:lstStyle/>
              <a:p>
                <a:r>
                  <a:rPr lang="en-US">
                    <a:noFill/>
                  </a:rPr>
                  <a:t> </a:t>
                </a:r>
              </a:p>
            </p:txBody>
          </p:sp>
        </mc:Fallback>
      </mc:AlternateContent>
      <p:grpSp>
        <p:nvGrpSpPr>
          <p:cNvPr id="30" name="Gruppieren 29"/>
          <p:cNvGrpSpPr/>
          <p:nvPr/>
        </p:nvGrpSpPr>
        <p:grpSpPr>
          <a:xfrm>
            <a:off x="3632207" y="4071349"/>
            <a:ext cx="2663409" cy="1219503"/>
            <a:chOff x="3890099" y="5382460"/>
            <a:chExt cx="2663409" cy="1219503"/>
          </a:xfrm>
        </p:grpSpPr>
        <p:cxnSp>
          <p:nvCxnSpPr>
            <p:cNvPr id="127" name="Gewinkelte Verbindung 126"/>
            <p:cNvCxnSpPr>
              <a:endCxn id="256" idx="1"/>
            </p:cNvCxnSpPr>
            <p:nvPr/>
          </p:nvCxnSpPr>
          <p:spPr>
            <a:xfrm rot="10800000">
              <a:off x="3890100" y="6157190"/>
              <a:ext cx="2663408" cy="444773"/>
            </a:xfrm>
            <a:prstGeom prst="bentConnector3">
              <a:avLst>
                <a:gd name="adj1" fmla="val 108583"/>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55" name="Gruppieren 254"/>
            <p:cNvGrpSpPr/>
            <p:nvPr/>
          </p:nvGrpSpPr>
          <p:grpSpPr>
            <a:xfrm>
              <a:off x="3890099" y="5906188"/>
              <a:ext cx="478731" cy="490366"/>
              <a:chOff x="4232420" y="6502300"/>
              <a:chExt cx="725315" cy="742942"/>
            </a:xfrm>
          </p:grpSpPr>
          <p:sp>
            <p:nvSpPr>
              <p:cNvPr id="256" name="Rechteck 255"/>
              <p:cNvSpPr/>
              <p:nvPr/>
            </p:nvSpPr>
            <p:spPr>
              <a:xfrm>
                <a:off x="4232420" y="6519928"/>
                <a:ext cx="725315" cy="725314"/>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257" name="Textfeld 256"/>
              <p:cNvSpPr txBox="1"/>
              <p:nvPr/>
            </p:nvSpPr>
            <p:spPr>
              <a:xfrm>
                <a:off x="4240791" y="6502300"/>
                <a:ext cx="425504" cy="466306"/>
              </a:xfrm>
              <a:prstGeom prst="rect">
                <a:avLst/>
              </a:prstGeom>
              <a:noFill/>
            </p:spPr>
            <p:txBody>
              <a:bodyPr wrap="none" rtlCol="0">
                <a:spAutoFit/>
              </a:bodyPr>
              <a:lstStyle/>
              <a:p>
                <a:r>
                  <a:rPr lang="en-US" sz="1400" b="1" dirty="0" smtClean="0">
                    <a:solidFill>
                      <a:schemeClr val="tx1">
                        <a:lumMod val="95000"/>
                        <a:lumOff val="5000"/>
                      </a:schemeClr>
                    </a:solidFill>
                  </a:rPr>
                  <a:t>P</a:t>
                </a:r>
                <a:endParaRPr lang="en-US" sz="1400" b="1" dirty="0">
                  <a:solidFill>
                    <a:schemeClr val="tx1">
                      <a:lumMod val="95000"/>
                      <a:lumOff val="5000"/>
                    </a:schemeClr>
                  </a:solidFill>
                </a:endParaRPr>
              </a:p>
            </p:txBody>
          </p:sp>
          <p:cxnSp>
            <p:nvCxnSpPr>
              <p:cNvPr id="258" name="Gerader Verbinder 257"/>
              <p:cNvCxnSpPr/>
              <p:nvPr/>
            </p:nvCxnSpPr>
            <p:spPr>
              <a:xfrm>
                <a:off x="4354178" y="7152450"/>
                <a:ext cx="494312" cy="0"/>
              </a:xfrm>
              <a:prstGeom prst="line">
                <a:avLst/>
              </a:prstGeom>
              <a:ln w="952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9" name="Gerader Verbinder 258"/>
              <p:cNvCxnSpPr/>
              <p:nvPr/>
            </p:nvCxnSpPr>
            <p:spPr>
              <a:xfrm>
                <a:off x="4354178" y="6975042"/>
                <a:ext cx="494312" cy="0"/>
              </a:xfrm>
              <a:prstGeom prst="line">
                <a:avLst/>
              </a:prstGeom>
              <a:ln w="2857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66" name="Ellipse 265"/>
            <p:cNvSpPr/>
            <p:nvPr/>
          </p:nvSpPr>
          <p:spPr>
            <a:xfrm>
              <a:off x="5394279" y="5382460"/>
              <a:ext cx="205408" cy="205408"/>
            </a:xfrm>
            <a:prstGeom prst="ellipse">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cxnSp>
          <p:nvCxnSpPr>
            <p:cNvPr id="287" name="Gewinkelte Verbindung 286"/>
            <p:cNvCxnSpPr>
              <a:stCxn id="256" idx="3"/>
              <a:endCxn id="266" idx="4"/>
            </p:cNvCxnSpPr>
            <p:nvPr/>
          </p:nvCxnSpPr>
          <p:spPr>
            <a:xfrm flipV="1">
              <a:off x="4368831" y="5587868"/>
              <a:ext cx="1128152" cy="569321"/>
            </a:xfrm>
            <a:prstGeom prst="bentConnector2">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1" name="Textfeld 290"/>
                <p:cNvSpPr txBox="1"/>
                <p:nvPr/>
              </p:nvSpPr>
              <p:spPr>
                <a:xfrm>
                  <a:off x="4443991" y="5895195"/>
                  <a:ext cx="97783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sSub>
                              <m:sSubPr>
                                <m:ctrlPr>
                                  <a:rPr lang="en-US" sz="1600" i="1">
                                    <a:latin typeface="Cambria Math" panose="02040503050406030204" pitchFamily="18" charset="0"/>
                                  </a:rPr>
                                </m:ctrlPr>
                              </m:sSubPr>
                              <m:e>
                                <m:r>
                                  <a:rPr lang="de-DE" sz="1600" b="0" i="1" smtClean="0">
                                    <a:latin typeface="Cambria Math" panose="02040503050406030204" pitchFamily="18" charset="0"/>
                                  </a:rPr>
                                  <m:t>𝜔</m:t>
                                </m:r>
                                <m:r>
                                  <a:rPr lang="de-DE" sz="1600" b="0" i="1" smtClean="0">
                                    <a:latin typeface="Cambria Math" panose="02040503050406030204" pitchFamily="18" charset="0"/>
                                  </a:rPr>
                                  <m:t>𝐿</m:t>
                                </m:r>
                              </m:e>
                              <m:sub>
                                <m:r>
                                  <a:rPr lang="en-US" sz="1600" b="0" i="1" smtClean="0">
                                    <a:latin typeface="Cambria Math" panose="02040503050406030204" pitchFamily="18" charset="0"/>
                                  </a:rPr>
                                  <m:t>𝑑</m:t>
                                </m:r>
                              </m:sub>
                            </m:sSub>
                            <m:r>
                              <a:rPr lang="en-US" sz="1600" i="1">
                                <a:latin typeface="Cambria Math" panose="02040503050406030204" pitchFamily="18" charset="0"/>
                                <a:ea typeface="Cambria Math" panose="02040503050406030204" pitchFamily="18" charset="0"/>
                              </a:rPr>
                              <m:t>∙</m:t>
                            </m:r>
                            <m:r>
                              <a:rPr lang="en-US" sz="1600" b="0" i="1" smtClean="0">
                                <a:solidFill>
                                  <a:srgbClr val="7030A0"/>
                                </a:solidFill>
                                <a:latin typeface="Cambria Math" panose="02040503050406030204" pitchFamily="18" charset="0"/>
                              </a:rPr>
                              <m:t>𝑖</m:t>
                            </m:r>
                          </m:e>
                          <m:sub>
                            <m:r>
                              <a:rPr lang="en-US" sz="1600" b="0" i="1" smtClean="0">
                                <a:solidFill>
                                  <a:srgbClr val="7030A0"/>
                                </a:solidFill>
                                <a:latin typeface="Cambria Math" panose="02040503050406030204" pitchFamily="18" charset="0"/>
                              </a:rPr>
                              <m:t>𝑑𝐴𝑐𝑡</m:t>
                            </m:r>
                          </m:sub>
                        </m:sSub>
                      </m:oMath>
                    </m:oMathPara>
                  </a14:m>
                  <a:endParaRPr lang="en-US" sz="1600" i="1" dirty="0"/>
                </a:p>
              </p:txBody>
            </p:sp>
          </mc:Choice>
          <mc:Fallback xmlns="">
            <p:sp>
              <p:nvSpPr>
                <p:cNvPr id="291" name="Textfeld 290"/>
                <p:cNvSpPr txBox="1">
                  <a:spLocks noRot="1" noChangeAspect="1" noMove="1" noResize="1" noEditPoints="1" noAdjustHandles="1" noChangeArrowheads="1" noChangeShapeType="1" noTextEdit="1"/>
                </p:cNvSpPr>
                <p:nvPr/>
              </p:nvSpPr>
              <p:spPr>
                <a:xfrm>
                  <a:off x="4443991" y="5895195"/>
                  <a:ext cx="977832" cy="246221"/>
                </a:xfrm>
                <a:prstGeom prst="rect">
                  <a:avLst/>
                </a:prstGeom>
                <a:blipFill rotWithShape="0">
                  <a:blip r:embed="rId13"/>
                  <a:stretch>
                    <a:fillRect l="-5000" r="-625" b="-15000"/>
                  </a:stretch>
                </a:blipFill>
              </p:spPr>
              <p:txBody>
                <a:bodyPr/>
                <a:lstStyle/>
                <a:p>
                  <a:r>
                    <a:rPr lang="en-US">
                      <a:noFill/>
                    </a:rPr>
                    <a:t> </a:t>
                  </a:r>
                </a:p>
              </p:txBody>
            </p:sp>
          </mc:Fallback>
        </mc:AlternateContent>
      </p:grpSp>
      <p:grpSp>
        <p:nvGrpSpPr>
          <p:cNvPr id="283" name="Gruppieren 282"/>
          <p:cNvGrpSpPr/>
          <p:nvPr/>
        </p:nvGrpSpPr>
        <p:grpSpPr>
          <a:xfrm>
            <a:off x="7937678" y="3174149"/>
            <a:ext cx="637356" cy="280560"/>
            <a:chOff x="8195570" y="3317611"/>
            <a:chExt cx="637356" cy="280560"/>
          </a:xfrm>
        </p:grpSpPr>
        <mc:AlternateContent xmlns:mc="http://schemas.openxmlformats.org/markup-compatibility/2006" xmlns:a14="http://schemas.microsoft.com/office/drawing/2010/main">
          <mc:Choice Requires="a14">
            <p:sp>
              <p:nvSpPr>
                <p:cNvPr id="152" name="Textfeld 151"/>
                <p:cNvSpPr txBox="1"/>
                <p:nvPr/>
              </p:nvSpPr>
              <p:spPr>
                <a:xfrm>
                  <a:off x="8553049" y="3317611"/>
                  <a:ext cx="19037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𝜑</m:t>
                        </m:r>
                      </m:oMath>
                    </m:oMathPara>
                  </a14:m>
                  <a:endParaRPr lang="en-US" sz="1600" i="1" dirty="0"/>
                </a:p>
              </p:txBody>
            </p:sp>
          </mc:Choice>
          <mc:Fallback xmlns="">
            <p:sp>
              <p:nvSpPr>
                <p:cNvPr id="152" name="Textfeld 151"/>
                <p:cNvSpPr txBox="1">
                  <a:spLocks noRot="1" noChangeAspect="1" noMove="1" noResize="1" noEditPoints="1" noAdjustHandles="1" noChangeArrowheads="1" noChangeShapeType="1" noTextEdit="1"/>
                </p:cNvSpPr>
                <p:nvPr/>
              </p:nvSpPr>
              <p:spPr>
                <a:xfrm>
                  <a:off x="8553049" y="3317611"/>
                  <a:ext cx="190372" cy="246221"/>
                </a:xfrm>
                <a:prstGeom prst="rect">
                  <a:avLst/>
                </a:prstGeom>
                <a:blipFill rotWithShape="0">
                  <a:blip r:embed="rId14"/>
                  <a:stretch>
                    <a:fillRect l="-25806" r="-22581" b="-25000"/>
                  </a:stretch>
                </a:blipFill>
              </p:spPr>
              <p:txBody>
                <a:bodyPr/>
                <a:lstStyle/>
                <a:p>
                  <a:r>
                    <a:rPr lang="en-US">
                      <a:noFill/>
                    </a:rPr>
                    <a:t> </a:t>
                  </a:r>
                </a:p>
              </p:txBody>
            </p:sp>
          </mc:Fallback>
        </mc:AlternateContent>
        <p:cxnSp>
          <p:nvCxnSpPr>
            <p:cNvPr id="190" name="Gerade Verbindung mit Pfeil 189"/>
            <p:cNvCxnSpPr/>
            <p:nvPr/>
          </p:nvCxnSpPr>
          <p:spPr>
            <a:xfrm>
              <a:off x="8195570" y="3598171"/>
              <a:ext cx="637356"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63" name="Textfeld 162"/>
              <p:cNvSpPr txBox="1"/>
              <p:nvPr/>
            </p:nvSpPr>
            <p:spPr>
              <a:xfrm>
                <a:off x="5754540" y="5019240"/>
                <a:ext cx="46140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rgbClr val="7030A0"/>
                              </a:solidFill>
                              <a:latin typeface="Cambria Math" panose="02040503050406030204" pitchFamily="18" charset="0"/>
                            </a:rPr>
                          </m:ctrlPr>
                        </m:sSubPr>
                        <m:e>
                          <m:r>
                            <a:rPr lang="en-US" sz="1600" b="0" i="1" smtClean="0">
                              <a:solidFill>
                                <a:srgbClr val="7030A0"/>
                              </a:solidFill>
                              <a:latin typeface="Cambria Math" panose="02040503050406030204" pitchFamily="18" charset="0"/>
                            </a:rPr>
                            <m:t>𝑖</m:t>
                          </m:r>
                        </m:e>
                        <m:sub>
                          <m:r>
                            <a:rPr lang="en-US" sz="1600" b="0" i="1" smtClean="0">
                              <a:solidFill>
                                <a:srgbClr val="7030A0"/>
                              </a:solidFill>
                              <a:latin typeface="Cambria Math" panose="02040503050406030204" pitchFamily="18" charset="0"/>
                            </a:rPr>
                            <m:t>𝑑𝐴𝑐𝑡</m:t>
                          </m:r>
                        </m:sub>
                      </m:sSub>
                    </m:oMath>
                  </m:oMathPara>
                </a14:m>
                <a:endParaRPr lang="en-US" sz="1600" i="1" dirty="0">
                  <a:solidFill>
                    <a:srgbClr val="7030A0"/>
                  </a:solidFill>
                </a:endParaRPr>
              </a:p>
            </p:txBody>
          </p:sp>
        </mc:Choice>
        <mc:Fallback xmlns="">
          <p:sp>
            <p:nvSpPr>
              <p:cNvPr id="163" name="Textfeld 162"/>
              <p:cNvSpPr txBox="1">
                <a:spLocks noRot="1" noChangeAspect="1" noMove="1" noResize="1" noEditPoints="1" noAdjustHandles="1" noChangeArrowheads="1" noChangeShapeType="1" noTextEdit="1"/>
              </p:cNvSpPr>
              <p:nvPr/>
            </p:nvSpPr>
            <p:spPr>
              <a:xfrm>
                <a:off x="5754540" y="5019240"/>
                <a:ext cx="461408" cy="246221"/>
              </a:xfrm>
              <a:prstGeom prst="rect">
                <a:avLst/>
              </a:prstGeom>
              <a:blipFill rotWithShape="0">
                <a:blip r:embed="rId15"/>
                <a:stretch>
                  <a:fillRect l="-10526" r="-1316" b="-14634"/>
                </a:stretch>
              </a:blipFill>
            </p:spPr>
            <p:txBody>
              <a:bodyPr/>
              <a:lstStyle/>
              <a:p>
                <a:r>
                  <a:rPr lang="en-US">
                    <a:noFill/>
                  </a:rPr>
                  <a:t> </a:t>
                </a:r>
              </a:p>
            </p:txBody>
          </p:sp>
        </mc:Fallback>
      </mc:AlternateContent>
      <p:cxnSp>
        <p:nvCxnSpPr>
          <p:cNvPr id="164" name="Gewinkelte Verbindung 163"/>
          <p:cNvCxnSpPr/>
          <p:nvPr/>
        </p:nvCxnSpPr>
        <p:spPr>
          <a:xfrm rot="10800000">
            <a:off x="3295657" y="4276757"/>
            <a:ext cx="2999961" cy="1276090"/>
          </a:xfrm>
          <a:prstGeom prst="bentConnector2">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5" name="Textfeld 164"/>
              <p:cNvSpPr txBox="1"/>
              <p:nvPr/>
            </p:nvSpPr>
            <p:spPr>
              <a:xfrm>
                <a:off x="5741273" y="5279416"/>
                <a:ext cx="454996" cy="2652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solidFill>
                                <a:srgbClr val="7030A0"/>
                              </a:solidFill>
                              <a:latin typeface="Cambria Math" panose="02040503050406030204" pitchFamily="18" charset="0"/>
                            </a:rPr>
                          </m:ctrlPr>
                        </m:sSubPr>
                        <m:e>
                          <m:r>
                            <a:rPr lang="en-US" sz="1600" b="0" i="1" smtClean="0">
                              <a:solidFill>
                                <a:srgbClr val="7030A0"/>
                              </a:solidFill>
                              <a:latin typeface="Cambria Math" panose="02040503050406030204" pitchFamily="18" charset="0"/>
                            </a:rPr>
                            <m:t>𝑖</m:t>
                          </m:r>
                        </m:e>
                        <m:sub>
                          <m:r>
                            <a:rPr lang="en-US" sz="1600" b="0" i="1" smtClean="0">
                              <a:solidFill>
                                <a:srgbClr val="7030A0"/>
                              </a:solidFill>
                              <a:latin typeface="Cambria Math" panose="02040503050406030204" pitchFamily="18" charset="0"/>
                            </a:rPr>
                            <m:t>𝑞𝐴𝑐𝑡</m:t>
                          </m:r>
                        </m:sub>
                      </m:sSub>
                    </m:oMath>
                  </m:oMathPara>
                </a14:m>
                <a:endParaRPr lang="en-US" sz="1600" i="1" dirty="0">
                  <a:solidFill>
                    <a:srgbClr val="7030A0"/>
                  </a:solidFill>
                </a:endParaRPr>
              </a:p>
            </p:txBody>
          </p:sp>
        </mc:Choice>
        <mc:Fallback xmlns="">
          <p:sp>
            <p:nvSpPr>
              <p:cNvPr id="165" name="Textfeld 164"/>
              <p:cNvSpPr txBox="1">
                <a:spLocks noRot="1" noChangeAspect="1" noMove="1" noResize="1" noEditPoints="1" noAdjustHandles="1" noChangeArrowheads="1" noChangeShapeType="1" noTextEdit="1"/>
              </p:cNvSpPr>
              <p:nvPr/>
            </p:nvSpPr>
            <p:spPr>
              <a:xfrm>
                <a:off x="5741273" y="5279416"/>
                <a:ext cx="454996" cy="265201"/>
              </a:xfrm>
              <a:prstGeom prst="rect">
                <a:avLst/>
              </a:prstGeom>
              <a:blipFill rotWithShape="0">
                <a:blip r:embed="rId16"/>
                <a:stretch>
                  <a:fillRect l="-10811" r="-5405"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8" name="Textfeld 90"/>
              <p:cNvSpPr txBox="1"/>
              <p:nvPr/>
            </p:nvSpPr>
            <p:spPr>
              <a:xfrm>
                <a:off x="4927424" y="1824749"/>
                <a:ext cx="4460195" cy="525913"/>
              </a:xfrm>
              <a:prstGeom prst="rect">
                <a:avLst/>
              </a:prstGeom>
              <a:noFill/>
            </p:spPr>
            <p:txBody>
              <a:bodyPr wrap="non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14:m>
                  <m:oMathPara xmlns:m="http://schemas.openxmlformats.org/officeDocument/2006/math">
                    <m:oMathParaPr>
                      <m:jc m:val="centerGroup"/>
                    </m:oMathParaPr>
                    <m:oMath xmlns:m="http://schemas.openxmlformats.org/officeDocument/2006/math">
                      <m:sSub>
                        <m:sSubPr>
                          <m:ctrlPr>
                            <a:rPr lang="en-US" i="1" smtClean="0">
                              <a:solidFill>
                                <a:srgbClr val="7030A0"/>
                              </a:solidFill>
                              <a:latin typeface="Cambria Math" panose="02040503050406030204" pitchFamily="18" charset="0"/>
                            </a:rPr>
                          </m:ctrlPr>
                        </m:sSubPr>
                        <m:e>
                          <m:r>
                            <a:rPr lang="en-US" i="1">
                              <a:solidFill>
                                <a:srgbClr val="7030A0"/>
                              </a:solidFill>
                              <a:latin typeface="Cambria Math" panose="02040503050406030204" pitchFamily="18" charset="0"/>
                            </a:rPr>
                            <m:t>𝑢</m:t>
                          </m:r>
                        </m:e>
                        <m:sub>
                          <m:r>
                            <a:rPr lang="en-US" i="1">
                              <a:solidFill>
                                <a:srgbClr val="7030A0"/>
                              </a:solidFill>
                              <a:latin typeface="Cambria Math" panose="02040503050406030204" pitchFamily="18" charset="0"/>
                              <a:ea typeface="Cambria Math" panose="02040503050406030204" pitchFamily="18" charset="0"/>
                            </a:rPr>
                            <m:t>𝑞</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𝑠</m:t>
                          </m:r>
                        </m:sub>
                      </m:sSub>
                      <m:r>
                        <a:rPr lang="en-US" i="1">
                          <a:latin typeface="Cambria Math" panose="02040503050406030204" pitchFamily="18" charset="0"/>
                          <a:ea typeface="Cambria Math" panose="02040503050406030204" pitchFamily="18" charset="0"/>
                        </a:rPr>
                        <m:t>∙</m:t>
                      </m:r>
                      <m:sSub>
                        <m:sSubPr>
                          <m:ctrlPr>
                            <a:rPr lang="en-US" i="1">
                              <a:solidFill>
                                <a:srgbClr val="7030A0"/>
                              </a:solidFill>
                              <a:latin typeface="Cambria Math" panose="02040503050406030204" pitchFamily="18" charset="0"/>
                            </a:rPr>
                          </m:ctrlPr>
                        </m:sSubPr>
                        <m:e>
                          <m:r>
                            <a:rPr lang="de-DE" b="0" i="1" smtClean="0">
                              <a:solidFill>
                                <a:srgbClr val="7030A0"/>
                              </a:solidFill>
                              <a:latin typeface="Cambria Math" panose="02040503050406030204" pitchFamily="18" charset="0"/>
                            </a:rPr>
                            <m:t>𝑖</m:t>
                          </m:r>
                        </m:e>
                        <m:sub>
                          <m:r>
                            <a:rPr lang="en-US" i="1">
                              <a:solidFill>
                                <a:srgbClr val="7030A0"/>
                              </a:solidFill>
                              <a:latin typeface="Cambria Math" panose="02040503050406030204" pitchFamily="18" charset="0"/>
                              <a:ea typeface="Cambria Math" panose="02040503050406030204" pitchFamily="18" charset="0"/>
                            </a:rPr>
                            <m:t>𝑞</m:t>
                          </m:r>
                        </m:sub>
                      </m:sSub>
                      <m:r>
                        <a:rPr lang="en-US" b="0" i="1" smtClean="0">
                          <a:latin typeface="Cambria Math" panose="02040503050406030204" pitchFamily="18" charset="0"/>
                        </a:rPr>
                        <m:t>+</m:t>
                      </m:r>
                      <m:sSub>
                        <m:sSubPr>
                          <m:ctrlPr>
                            <a:rPr lang="de-DE" b="0" i="1" smtClean="0">
                              <a:solidFill>
                                <a:schemeClr val="tx1"/>
                              </a:solidFill>
                              <a:latin typeface="Cambria Math" panose="02040503050406030204" pitchFamily="18" charset="0"/>
                              <a:ea typeface="Cambria Math" panose="02040503050406030204" pitchFamily="18" charset="0"/>
                            </a:rPr>
                          </m:ctrlPr>
                        </m:sSubPr>
                        <m:e>
                          <m:r>
                            <a:rPr lang="de-DE" b="0" i="1" smtClean="0">
                              <a:solidFill>
                                <a:schemeClr val="tx1"/>
                              </a:solidFill>
                              <a:latin typeface="Cambria Math" panose="02040503050406030204" pitchFamily="18" charset="0"/>
                            </a:rPr>
                            <m:t>𝐿</m:t>
                          </m:r>
                        </m:e>
                        <m:sub>
                          <m:r>
                            <a:rPr lang="de-DE" b="0" i="1" smtClean="0">
                              <a:solidFill>
                                <a:schemeClr val="tx1"/>
                              </a:solidFill>
                              <a:latin typeface="Cambria Math" panose="02040503050406030204" pitchFamily="18" charset="0"/>
                            </a:rPr>
                            <m:t>𝑞</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num>
                        <m:den>
                          <m:r>
                            <a:rPr lang="en-US" i="1">
                              <a:latin typeface="Cambria Math" panose="02040503050406030204" pitchFamily="18" charset="0"/>
                            </a:rPr>
                            <m:t>𝑑𝑡</m:t>
                          </m:r>
                        </m:den>
                      </m:f>
                      <m:sSub>
                        <m:sSubPr>
                          <m:ctrlPr>
                            <a:rPr lang="en-US" i="1">
                              <a:solidFill>
                                <a:srgbClr val="7030A0"/>
                              </a:solidFill>
                              <a:latin typeface="Cambria Math" panose="02040503050406030204" pitchFamily="18" charset="0"/>
                            </a:rPr>
                          </m:ctrlPr>
                        </m:sSubPr>
                        <m:e>
                          <m:r>
                            <a:rPr lang="de-DE" b="0" i="1" smtClean="0">
                              <a:solidFill>
                                <a:srgbClr val="7030A0"/>
                              </a:solidFill>
                              <a:latin typeface="Cambria Math" panose="02040503050406030204" pitchFamily="18" charset="0"/>
                            </a:rPr>
                            <m:t>𝑖</m:t>
                          </m:r>
                        </m:e>
                        <m:sub>
                          <m:r>
                            <a:rPr lang="en-US" i="1">
                              <a:solidFill>
                                <a:srgbClr val="7030A0"/>
                              </a:solidFill>
                              <a:latin typeface="Cambria Math" panose="02040503050406030204" pitchFamily="18" charset="0"/>
                              <a:ea typeface="Cambria Math" panose="02040503050406030204" pitchFamily="18" charset="0"/>
                            </a:rPr>
                            <m:t>𝑞</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𝐿</m:t>
                              </m:r>
                            </m:e>
                            <m:sub>
                              <m:r>
                                <a:rPr lang="en-US" i="1">
                                  <a:latin typeface="Cambria Math" panose="02040503050406030204" pitchFamily="18" charset="0"/>
                                  <a:ea typeface="Cambria Math" panose="02040503050406030204" pitchFamily="18" charset="0"/>
                                </a:rPr>
                                <m:t>𝑑</m:t>
                              </m:r>
                            </m:sub>
                          </m:sSub>
                          <m:r>
                            <a:rPr lang="en-US" i="1">
                              <a:latin typeface="Cambria Math" panose="02040503050406030204" pitchFamily="18" charset="0"/>
                              <a:ea typeface="Cambria Math" panose="02040503050406030204" pitchFamily="18" charset="0"/>
                            </a:rPr>
                            <m:t>∙</m:t>
                          </m:r>
                          <m:sSub>
                            <m:sSubPr>
                              <m:ctrlPr>
                                <a:rPr lang="en-US" i="1" smtClean="0">
                                  <a:solidFill>
                                    <a:srgbClr val="7030A0"/>
                                  </a:solidFill>
                                  <a:latin typeface="Cambria Math" panose="02040503050406030204" pitchFamily="18" charset="0"/>
                                  <a:ea typeface="Cambria Math" panose="02040503050406030204" pitchFamily="18" charset="0"/>
                                </a:rPr>
                              </m:ctrlPr>
                            </m:sSubPr>
                            <m:e>
                              <m:r>
                                <a:rPr lang="en-US" i="1">
                                  <a:solidFill>
                                    <a:srgbClr val="7030A0"/>
                                  </a:solidFill>
                                  <a:latin typeface="Cambria Math" panose="02040503050406030204" pitchFamily="18" charset="0"/>
                                  <a:ea typeface="Cambria Math" panose="02040503050406030204" pitchFamily="18" charset="0"/>
                                </a:rPr>
                                <m:t>𝑖</m:t>
                              </m:r>
                            </m:e>
                            <m:sub>
                              <m:r>
                                <a:rPr lang="en-US" i="1">
                                  <a:solidFill>
                                    <a:srgbClr val="7030A0"/>
                                  </a:solidFill>
                                  <a:latin typeface="Cambria Math" panose="02040503050406030204" pitchFamily="18" charset="0"/>
                                  <a:ea typeface="Cambria Math" panose="02040503050406030204" pitchFamily="18" charset="0"/>
                                </a:rPr>
                                <m:t>𝑑</m:t>
                              </m:r>
                            </m:sub>
                          </m:sSub>
                          <m:r>
                            <a:rPr lang="en-US" i="1" smtClean="0">
                              <a:solidFill>
                                <a:schemeClr val="tx1"/>
                              </a:solidFill>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brk m:alnAt="7"/>
                                </m:rP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𝑀</m:t>
                              </m:r>
                            </m:sub>
                          </m:sSub>
                        </m:e>
                      </m:d>
                    </m:oMath>
                  </m:oMathPara>
                </a14:m>
                <a:endParaRPr lang="en-US" dirty="0"/>
              </a:p>
            </p:txBody>
          </p:sp>
        </mc:Choice>
        <mc:Fallback xmlns="">
          <p:sp>
            <p:nvSpPr>
              <p:cNvPr id="148" name="Textfeld 90"/>
              <p:cNvSpPr txBox="1">
                <a:spLocks noRot="1" noChangeAspect="1" noMove="1" noResize="1" noEditPoints="1" noAdjustHandles="1" noChangeArrowheads="1" noChangeShapeType="1" noTextEdit="1"/>
              </p:cNvSpPr>
              <p:nvPr/>
            </p:nvSpPr>
            <p:spPr>
              <a:xfrm>
                <a:off x="4927424" y="1824749"/>
                <a:ext cx="4460195" cy="525913"/>
              </a:xfrm>
              <a:prstGeom prst="rect">
                <a:avLst/>
              </a:prstGeom>
              <a:blipFill rotWithShape="0">
                <a:blip r:embed="rId17"/>
                <a:stretch>
                  <a:fillRect/>
                </a:stretch>
              </a:blipFill>
            </p:spPr>
            <p:txBody>
              <a:bodyPr/>
              <a:lstStyle/>
              <a:p>
                <a:r>
                  <a:rPr lang="en-US">
                    <a:noFill/>
                  </a:rPr>
                  <a:t> </a:t>
                </a:r>
              </a:p>
            </p:txBody>
          </p:sp>
        </mc:Fallback>
      </mc:AlternateContent>
      <p:grpSp>
        <p:nvGrpSpPr>
          <p:cNvPr id="29" name="Gruppieren 28"/>
          <p:cNvGrpSpPr/>
          <p:nvPr/>
        </p:nvGrpSpPr>
        <p:grpSpPr>
          <a:xfrm>
            <a:off x="3192952" y="4058005"/>
            <a:ext cx="445889" cy="218752"/>
            <a:chOff x="3192952" y="4058005"/>
            <a:chExt cx="445889" cy="218752"/>
          </a:xfrm>
        </p:grpSpPr>
        <p:sp>
          <p:nvSpPr>
            <p:cNvPr id="167" name="Ellipse 166"/>
            <p:cNvSpPr/>
            <p:nvPr/>
          </p:nvSpPr>
          <p:spPr>
            <a:xfrm>
              <a:off x="3192952" y="4071349"/>
              <a:ext cx="205408" cy="205408"/>
            </a:xfrm>
            <a:prstGeom prst="ellipse">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cxnSp>
          <p:nvCxnSpPr>
            <p:cNvPr id="168" name="Gerade Verbindung mit Pfeil 167"/>
            <p:cNvCxnSpPr>
              <a:stCxn id="167" idx="6"/>
            </p:cNvCxnSpPr>
            <p:nvPr/>
          </p:nvCxnSpPr>
          <p:spPr>
            <a:xfrm>
              <a:off x="3398360" y="4174053"/>
              <a:ext cx="240481" cy="3692"/>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3" name="Textfeld 172"/>
            <p:cNvSpPr txBox="1"/>
            <p:nvPr/>
          </p:nvSpPr>
          <p:spPr>
            <a:xfrm>
              <a:off x="3259770" y="4058005"/>
              <a:ext cx="76944" cy="184666"/>
            </a:xfrm>
            <a:prstGeom prst="rect">
              <a:avLst/>
            </a:prstGeom>
            <a:noFill/>
          </p:spPr>
          <p:txBody>
            <a:bodyPr wrap="none" lIns="0" tIns="0" rIns="0" bIns="0" rtlCol="0">
              <a:spAutoFit/>
            </a:bodyPr>
            <a:lstStyle/>
            <a:p>
              <a:r>
                <a:rPr lang="en-US" sz="1200" b="1" dirty="0" smtClean="0"/>
                <a:t>_</a:t>
              </a:r>
              <a:endParaRPr lang="en-US" sz="1200" b="1" dirty="0"/>
            </a:p>
          </p:txBody>
        </p:sp>
      </p:grpSp>
      <p:sp>
        <p:nvSpPr>
          <p:cNvPr id="174" name="Textfeld 173"/>
          <p:cNvSpPr txBox="1"/>
          <p:nvPr/>
        </p:nvSpPr>
        <p:spPr>
          <a:xfrm>
            <a:off x="4690603" y="1370701"/>
            <a:ext cx="4640502" cy="461665"/>
          </a:xfrm>
          <a:prstGeom prst="rect">
            <a:avLst/>
          </a:prstGeom>
          <a:noFill/>
        </p:spPr>
        <p:txBody>
          <a:bodyPr wrap="none" rtlCol="0">
            <a:spAutoFit/>
          </a:bodyPr>
          <a:lstStyle/>
          <a:p>
            <a:pPr algn="r"/>
            <a:r>
              <a:rPr lang="en-US" sz="2400" dirty="0" smtClean="0"/>
              <a:t>Differential equation of the system</a:t>
            </a:r>
            <a:endParaRPr lang="en-US" sz="2400" dirty="0"/>
          </a:p>
        </p:txBody>
      </p:sp>
      <p:cxnSp>
        <p:nvCxnSpPr>
          <p:cNvPr id="179" name="Gewinkelte Verbindung 178"/>
          <p:cNvCxnSpPr>
            <a:endCxn id="266" idx="0"/>
          </p:cNvCxnSpPr>
          <p:nvPr/>
        </p:nvCxnSpPr>
        <p:spPr>
          <a:xfrm>
            <a:off x="4221578" y="3303275"/>
            <a:ext cx="1017513" cy="768074"/>
          </a:xfrm>
          <a:prstGeom prst="bentConnector2">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6" name="Textfeld 90"/>
              <p:cNvSpPr txBox="1"/>
              <p:nvPr/>
            </p:nvSpPr>
            <p:spPr>
              <a:xfrm>
                <a:off x="3981990" y="2984238"/>
                <a:ext cx="820225" cy="276999"/>
              </a:xfrm>
              <a:prstGeom prst="rect">
                <a:avLst/>
              </a:prstGeom>
              <a:noFill/>
            </p:spPr>
            <p:txBody>
              <a:bodyPr wrap="none" lIns="0" tIns="0" rIns="0" bIns="0"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r>
                            <m:rPr>
                              <m:brk m:alnAt="7"/>
                            </m:rPr>
                            <a:rPr lang="en-US" i="1">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𝑀</m:t>
                          </m:r>
                        </m:sub>
                      </m:sSub>
                    </m:oMath>
                  </m:oMathPara>
                </a14:m>
                <a:endParaRPr lang="en-US" dirty="0"/>
              </a:p>
            </p:txBody>
          </p:sp>
        </mc:Choice>
        <mc:Fallback xmlns="">
          <p:sp>
            <p:nvSpPr>
              <p:cNvPr id="186" name="Textfeld 90"/>
              <p:cNvSpPr txBox="1">
                <a:spLocks noRot="1" noChangeAspect="1" noMove="1" noResize="1" noEditPoints="1" noAdjustHandles="1" noChangeArrowheads="1" noChangeShapeType="1" noTextEdit="1"/>
              </p:cNvSpPr>
              <p:nvPr/>
            </p:nvSpPr>
            <p:spPr>
              <a:xfrm>
                <a:off x="3981990" y="2984238"/>
                <a:ext cx="820225" cy="276999"/>
              </a:xfrm>
              <a:prstGeom prst="rect">
                <a:avLst/>
              </a:prstGeom>
              <a:blipFill rotWithShape="0">
                <a:blip r:embed="rId18"/>
                <a:stretch>
                  <a:fillRect l="-3704" r="-2222" b="-33333"/>
                </a:stretch>
              </a:blipFill>
            </p:spPr>
            <p:txBody>
              <a:bodyPr/>
              <a:lstStyle/>
              <a:p>
                <a:r>
                  <a:rPr lang="en-US">
                    <a:noFill/>
                  </a:rPr>
                  <a:t> </a:t>
                </a:r>
              </a:p>
            </p:txBody>
          </p:sp>
        </mc:Fallback>
      </mc:AlternateContent>
      <p:sp>
        <p:nvSpPr>
          <p:cNvPr id="157" name="Textfeld 156"/>
          <p:cNvSpPr txBox="1"/>
          <p:nvPr/>
        </p:nvSpPr>
        <p:spPr>
          <a:xfrm>
            <a:off x="5203756" y="4122822"/>
            <a:ext cx="76944" cy="184666"/>
          </a:xfrm>
          <a:prstGeom prst="rect">
            <a:avLst/>
          </a:prstGeom>
          <a:noFill/>
        </p:spPr>
        <p:txBody>
          <a:bodyPr wrap="none" lIns="0" tIns="0" rIns="0" bIns="0" rtlCol="0">
            <a:spAutoFit/>
          </a:bodyPr>
          <a:lstStyle/>
          <a:p>
            <a:r>
              <a:rPr lang="en-US" sz="1200" b="1" dirty="0" smtClean="0"/>
              <a:t>+</a:t>
            </a:r>
            <a:endParaRPr lang="en-US" sz="1200" b="1" dirty="0"/>
          </a:p>
        </p:txBody>
      </p:sp>
      <p:sp>
        <p:nvSpPr>
          <p:cNvPr id="176" name="Textfeld 175"/>
          <p:cNvSpPr txBox="1"/>
          <p:nvPr/>
        </p:nvSpPr>
        <p:spPr>
          <a:xfrm>
            <a:off x="5203756" y="4030489"/>
            <a:ext cx="76944" cy="184666"/>
          </a:xfrm>
          <a:prstGeom prst="rect">
            <a:avLst/>
          </a:prstGeom>
          <a:noFill/>
        </p:spPr>
        <p:txBody>
          <a:bodyPr wrap="none" lIns="0" tIns="0" rIns="0" bIns="0" rtlCol="0">
            <a:spAutoFit/>
          </a:bodyPr>
          <a:lstStyle/>
          <a:p>
            <a:r>
              <a:rPr lang="en-US" sz="1200" b="1" dirty="0" smtClean="0"/>
              <a:t>+</a:t>
            </a:r>
            <a:endParaRPr lang="en-US" sz="1200" b="1" dirty="0"/>
          </a:p>
        </p:txBody>
      </p:sp>
    </p:spTree>
    <p:extLst>
      <p:ext uri="{BB962C8B-B14F-4D97-AF65-F5344CB8AC3E}">
        <p14:creationId xmlns:p14="http://schemas.microsoft.com/office/powerpoint/2010/main" val="401261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83"/>
                                        </p:tgtEl>
                                        <p:attrNameLst>
                                          <p:attrName>style.visibility</p:attrName>
                                        </p:attrNameLst>
                                      </p:cBhvr>
                                      <p:to>
                                        <p:strVal val="visible"/>
                                      </p:to>
                                    </p:set>
                                    <p:animEffect transition="in" filter="fade">
                                      <p:cBhvr>
                                        <p:cTn id="10" dur="500"/>
                                        <p:tgtEl>
                                          <p:spTgt spid="283"/>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229"/>
                                        </p:tgtEl>
                                        <p:attrNameLst>
                                          <p:attrName>style.visibility</p:attrName>
                                        </p:attrNameLst>
                                      </p:cBhvr>
                                      <p:to>
                                        <p:strVal val="visible"/>
                                      </p:to>
                                    </p:set>
                                    <p:animEffect transition="in" filter="fade">
                                      <p:cBhvr>
                                        <p:cTn id="19" dur="500"/>
                                        <p:tgtEl>
                                          <p:spTgt spid="22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nodeType="withEffect">
                                  <p:stCondLst>
                                    <p:cond delay="0"/>
                                  </p:stCondLst>
                                  <p:childTnLst>
                                    <p:set>
                                      <p:cBhvr>
                                        <p:cTn id="26" dur="1" fill="hold">
                                          <p:stCondLst>
                                            <p:cond delay="0"/>
                                          </p:stCondLst>
                                        </p:cTn>
                                        <p:tgtEl>
                                          <p:spTgt spid="130"/>
                                        </p:tgtEl>
                                        <p:attrNameLst>
                                          <p:attrName>style.visibility</p:attrName>
                                        </p:attrNameLst>
                                      </p:cBhvr>
                                      <p:to>
                                        <p:strVal val="visible"/>
                                      </p:to>
                                    </p:set>
                                    <p:animEffect transition="in" filter="fade">
                                      <p:cBhvr>
                                        <p:cTn id="27" dur="500"/>
                                        <p:tgtEl>
                                          <p:spTgt spid="1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3"/>
                                        </p:tgtEl>
                                        <p:attrNameLst>
                                          <p:attrName>style.visibility</p:attrName>
                                        </p:attrNameLst>
                                      </p:cBhvr>
                                      <p:to>
                                        <p:strVal val="visible"/>
                                      </p:to>
                                    </p:set>
                                    <p:animEffect transition="in" filter="fade">
                                      <p:cBhvr>
                                        <p:cTn id="30" dur="500"/>
                                        <p:tgtEl>
                                          <p:spTgt spid="16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7"/>
                                        </p:tgtEl>
                                        <p:attrNameLst>
                                          <p:attrName>style.visibility</p:attrName>
                                        </p:attrNameLst>
                                      </p:cBhvr>
                                      <p:to>
                                        <p:strVal val="visible"/>
                                      </p:to>
                                    </p:set>
                                    <p:animEffect transition="in" filter="fade">
                                      <p:cBhvr>
                                        <p:cTn id="33" dur="500"/>
                                        <p:tgtEl>
                                          <p:spTgt spid="227"/>
                                        </p:tgtEl>
                                      </p:cBhvr>
                                    </p:animEffect>
                                  </p:childTnLst>
                                </p:cTn>
                              </p:par>
                              <p:par>
                                <p:cTn id="34" presetID="10"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4"/>
                                        </p:tgtEl>
                                        <p:attrNameLst>
                                          <p:attrName>style.visibility</p:attrName>
                                        </p:attrNameLst>
                                      </p:cBhvr>
                                      <p:to>
                                        <p:strVal val="visible"/>
                                      </p:to>
                                    </p:set>
                                    <p:animEffect transition="in" filter="fade">
                                      <p:cBhvr>
                                        <p:cTn id="42" dur="500"/>
                                        <p:tgtEl>
                                          <p:spTgt spid="14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5"/>
                                        </p:tgtEl>
                                        <p:attrNameLst>
                                          <p:attrName>style.visibility</p:attrName>
                                        </p:attrNameLst>
                                      </p:cBhvr>
                                      <p:to>
                                        <p:strVal val="visible"/>
                                      </p:to>
                                    </p:set>
                                    <p:animEffect transition="in" filter="fade">
                                      <p:cBhvr>
                                        <p:cTn id="45" dur="500"/>
                                        <p:tgtEl>
                                          <p:spTgt spid="16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64"/>
                                        </p:tgtEl>
                                        <p:attrNameLst>
                                          <p:attrName>style.visibility</p:attrName>
                                        </p:attrNameLst>
                                      </p:cBhvr>
                                      <p:to>
                                        <p:strVal val="visible"/>
                                      </p:to>
                                    </p:set>
                                    <p:animEffect transition="in" filter="fade">
                                      <p:cBhvr>
                                        <p:cTn id="58" dur="500"/>
                                        <p:tgtEl>
                                          <p:spTgt spid="16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2"/>
                                        </p:tgtEl>
                                        <p:attrNameLst>
                                          <p:attrName>style.visibility</p:attrName>
                                        </p:attrNameLst>
                                      </p:cBhvr>
                                      <p:to>
                                        <p:strVal val="visible"/>
                                      </p:to>
                                    </p:set>
                                    <p:animEffect transition="in" filter="fade">
                                      <p:cBhvr>
                                        <p:cTn id="61" dur="500"/>
                                        <p:tgtEl>
                                          <p:spTgt spid="162"/>
                                        </p:tgtEl>
                                      </p:cBhvr>
                                    </p:animEffect>
                                  </p:childTnLst>
                                </p:cTn>
                              </p:par>
                              <p:par>
                                <p:cTn id="62" presetID="10"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48"/>
                                        </p:tgtEl>
                                        <p:attrNameLst>
                                          <p:attrName>style.visibility</p:attrName>
                                        </p:attrNameLst>
                                      </p:cBhvr>
                                      <p:to>
                                        <p:strVal val="visible"/>
                                      </p:to>
                                    </p:set>
                                    <p:animEffect transition="in" filter="fade">
                                      <p:cBhvr>
                                        <p:cTn id="69" dur="500"/>
                                        <p:tgtEl>
                                          <p:spTgt spid="14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74"/>
                                        </p:tgtEl>
                                        <p:attrNameLst>
                                          <p:attrName>style.visibility</p:attrName>
                                        </p:attrNameLst>
                                      </p:cBhvr>
                                      <p:to>
                                        <p:strVal val="visible"/>
                                      </p:to>
                                    </p:set>
                                    <p:animEffect transition="in" filter="fade">
                                      <p:cBhvr>
                                        <p:cTn id="72" dur="500"/>
                                        <p:tgtEl>
                                          <p:spTgt spid="17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75"/>
                                        </p:tgtEl>
                                        <p:attrNameLst>
                                          <p:attrName>style.visibility</p:attrName>
                                        </p:attrNameLst>
                                      </p:cBhvr>
                                      <p:to>
                                        <p:strVal val="visible"/>
                                      </p:to>
                                    </p:set>
                                    <p:animEffect transition="in" filter="fade">
                                      <p:cBhvr>
                                        <p:cTn id="85" dur="500"/>
                                        <p:tgtEl>
                                          <p:spTgt spid="17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57"/>
                                        </p:tgtEl>
                                        <p:attrNameLst>
                                          <p:attrName>style.visibility</p:attrName>
                                        </p:attrNameLst>
                                      </p:cBhvr>
                                      <p:to>
                                        <p:strVal val="visible"/>
                                      </p:to>
                                    </p:set>
                                    <p:animEffect transition="in" filter="fade">
                                      <p:cBhvr>
                                        <p:cTn id="88" dur="500"/>
                                        <p:tgtEl>
                                          <p:spTgt spid="15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86"/>
                                        </p:tgtEl>
                                        <p:attrNameLst>
                                          <p:attrName>style.visibility</p:attrName>
                                        </p:attrNameLst>
                                      </p:cBhvr>
                                      <p:to>
                                        <p:strVal val="visible"/>
                                      </p:to>
                                    </p:set>
                                    <p:animEffect transition="in" filter="fade">
                                      <p:cBhvr>
                                        <p:cTn id="93" dur="500"/>
                                        <p:tgtEl>
                                          <p:spTgt spid="186"/>
                                        </p:tgtEl>
                                      </p:cBhvr>
                                    </p:animEffect>
                                  </p:childTnLst>
                                </p:cTn>
                              </p:par>
                              <p:par>
                                <p:cTn id="94" presetID="10" presetClass="entr" presetSubtype="0" fill="hold" nodeType="withEffect">
                                  <p:stCondLst>
                                    <p:cond delay="0"/>
                                  </p:stCondLst>
                                  <p:childTnLst>
                                    <p:set>
                                      <p:cBhvr>
                                        <p:cTn id="95" dur="1" fill="hold">
                                          <p:stCondLst>
                                            <p:cond delay="0"/>
                                          </p:stCondLst>
                                        </p:cTn>
                                        <p:tgtEl>
                                          <p:spTgt spid="179"/>
                                        </p:tgtEl>
                                        <p:attrNameLst>
                                          <p:attrName>style.visibility</p:attrName>
                                        </p:attrNameLst>
                                      </p:cBhvr>
                                      <p:to>
                                        <p:strVal val="visible"/>
                                      </p:to>
                                    </p:set>
                                    <p:animEffect transition="in" filter="fade">
                                      <p:cBhvr>
                                        <p:cTn id="96" dur="500"/>
                                        <p:tgtEl>
                                          <p:spTgt spid="17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6"/>
                                        </p:tgtEl>
                                        <p:attrNameLst>
                                          <p:attrName>style.visibility</p:attrName>
                                        </p:attrNameLst>
                                      </p:cBhvr>
                                      <p:to>
                                        <p:strVal val="visible"/>
                                      </p:to>
                                    </p:set>
                                    <p:animEffect transition="in" filter="fade">
                                      <p:cBhvr>
                                        <p:cTn id="99" dur="5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P spid="227" grpId="0" animBg="1"/>
      <p:bldP spid="175" grpId="0" animBg="1"/>
      <p:bldP spid="144" grpId="0"/>
      <p:bldP spid="163" grpId="0"/>
      <p:bldP spid="165" grpId="0"/>
      <p:bldP spid="148" grpId="0"/>
      <p:bldP spid="174" grpId="0"/>
      <p:bldP spid="186" grpId="0"/>
      <p:bldP spid="157" grpId="0"/>
      <p:bldP spid="1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0" y="444500"/>
            <a:ext cx="9226253" cy="368300"/>
          </a:xfrm>
        </p:spPr>
        <p:txBody>
          <a:bodyPr>
            <a:normAutofit fontScale="90000"/>
          </a:bodyPr>
          <a:lstStyle/>
          <a:p>
            <a:r>
              <a:rPr lang="en-US" dirty="0" smtClean="0"/>
              <a:t>Field oriented Control</a:t>
            </a:r>
            <a:endParaRPr lang="en-US" dirty="0"/>
          </a:p>
        </p:txBody>
      </p:sp>
      <p:sp>
        <p:nvSpPr>
          <p:cNvPr id="8" name="Textplatzhalter 2"/>
          <p:cNvSpPr>
            <a:spLocks noGrp="1"/>
          </p:cNvSpPr>
          <p:nvPr>
            <p:ph type="body" idx="1"/>
          </p:nvPr>
        </p:nvSpPr>
        <p:spPr>
          <a:xfrm>
            <a:off x="0" y="1053306"/>
            <a:ext cx="9906000" cy="332584"/>
          </a:xfrm>
        </p:spPr>
        <p:txBody>
          <a:bodyPr/>
          <a:lstStyle/>
          <a:p>
            <a:r>
              <a:rPr lang="en-US" dirty="0" smtClean="0"/>
              <a:t>Where does the Desired Torque come from?</a:t>
            </a:r>
            <a:endParaRPr lang="en-US" dirty="0"/>
          </a:p>
        </p:txBody>
      </p:sp>
      <p:sp>
        <p:nvSpPr>
          <p:cNvPr id="9" name="Inhaltsplatzhalter 3"/>
          <p:cNvSpPr>
            <a:spLocks noGrp="1"/>
          </p:cNvSpPr>
          <p:nvPr>
            <p:ph sz="half" idx="2"/>
          </p:nvPr>
        </p:nvSpPr>
        <p:spPr>
          <a:xfrm>
            <a:off x="0" y="1396998"/>
            <a:ext cx="9906000" cy="2015509"/>
          </a:xfrm>
        </p:spPr>
        <p:txBody>
          <a:bodyPr>
            <a:normAutofit/>
          </a:bodyPr>
          <a:lstStyle/>
          <a:p>
            <a:pPr lvl="1"/>
            <a:r>
              <a:rPr lang="en-US" dirty="0" smtClean="0"/>
              <a:t>From driver</a:t>
            </a:r>
          </a:p>
          <a:p>
            <a:pPr lvl="1"/>
            <a:r>
              <a:rPr lang="en-US" dirty="0" smtClean="0"/>
              <a:t>Vehicle control managing external boundaries</a:t>
            </a:r>
          </a:p>
          <a:p>
            <a:pPr marL="457200" lvl="1" indent="0">
              <a:buNone/>
              <a:tabLst>
                <a:tab pos="722313" algn="l"/>
              </a:tabLst>
            </a:pPr>
            <a:r>
              <a:rPr lang="en-US" dirty="0" smtClean="0"/>
              <a:t>	e.g. from brake system or battery</a:t>
            </a:r>
          </a:p>
          <a:p>
            <a:pPr lvl="1"/>
            <a:r>
              <a:rPr lang="en-US" dirty="0" smtClean="0"/>
              <a:t>Internal limitations (</a:t>
            </a:r>
            <a:r>
              <a:rPr lang="en-US" smtClean="0"/>
              <a:t>e.g., for over-current</a:t>
            </a:r>
            <a:r>
              <a:rPr lang="en-US" dirty="0" smtClean="0"/>
              <a:t>)</a:t>
            </a:r>
          </a:p>
          <a:p>
            <a:pPr lvl="1"/>
            <a:r>
              <a:rPr lang="en-US" dirty="0" smtClean="0"/>
              <a:t>Active damping of drivetrain oscillations</a:t>
            </a:r>
          </a:p>
        </p:txBody>
      </p:sp>
      <p:sp>
        <p:nvSpPr>
          <p:cNvPr id="2" name="Foliennummernplatzhalter 1"/>
          <p:cNvSpPr>
            <a:spLocks noGrp="1"/>
          </p:cNvSpPr>
          <p:nvPr>
            <p:ph type="sldNum" sz="quarter" idx="12"/>
          </p:nvPr>
        </p:nvSpPr>
        <p:spPr>
          <a:xfrm>
            <a:off x="9374981" y="6522051"/>
            <a:ext cx="531018" cy="236468"/>
          </a:xfrm>
        </p:spPr>
        <p:txBody>
          <a:bodyPr/>
          <a:lstStyle/>
          <a:p>
            <a:fld id="{32F36B79-3ACB-4ABE-9496-E272B2366BFF}" type="slidenum">
              <a:rPr lang="en-US" smtClean="0"/>
              <a:pPr/>
              <a:t>8</a:t>
            </a:fld>
            <a:endParaRPr lang="en-US" dirty="0"/>
          </a:p>
        </p:txBody>
      </p:sp>
      <p:grpSp>
        <p:nvGrpSpPr>
          <p:cNvPr id="87" name="Gruppieren 86"/>
          <p:cNvGrpSpPr/>
          <p:nvPr/>
        </p:nvGrpSpPr>
        <p:grpSpPr>
          <a:xfrm>
            <a:off x="3555201" y="3753725"/>
            <a:ext cx="5491071" cy="2327852"/>
            <a:chOff x="3571103" y="4569271"/>
            <a:chExt cx="5387535" cy="2327852"/>
          </a:xfrm>
        </p:grpSpPr>
        <p:sp>
          <p:nvSpPr>
            <p:cNvPr id="309" name="Rechteck 308"/>
            <p:cNvSpPr/>
            <p:nvPr/>
          </p:nvSpPr>
          <p:spPr>
            <a:xfrm>
              <a:off x="3571103" y="4569271"/>
              <a:ext cx="5387535" cy="2327852"/>
            </a:xfrm>
            <a:prstGeom prst="rect">
              <a:avLst/>
            </a:prstGeom>
            <a:solidFill>
              <a:schemeClr val="bg1">
                <a:lumMod val="5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sz="1400" dirty="0"/>
            </a:p>
          </p:txBody>
        </p:sp>
        <p:sp>
          <p:nvSpPr>
            <p:cNvPr id="310" name="Textfeld 309"/>
            <p:cNvSpPr txBox="1"/>
            <p:nvPr/>
          </p:nvSpPr>
          <p:spPr>
            <a:xfrm>
              <a:off x="3587341" y="6587331"/>
              <a:ext cx="777777" cy="307777"/>
            </a:xfrm>
            <a:prstGeom prst="rect">
              <a:avLst/>
            </a:prstGeom>
            <a:noFill/>
          </p:spPr>
          <p:txBody>
            <a:bodyPr wrap="none" rtlCol="0">
              <a:spAutoFit/>
            </a:bodyPr>
            <a:lstStyle/>
            <a:p>
              <a:r>
                <a:rPr lang="en-US" sz="1400" b="1" dirty="0" smtClean="0">
                  <a:solidFill>
                    <a:schemeClr val="bg1"/>
                  </a:solidFill>
                </a:rPr>
                <a:t>Inverter</a:t>
              </a:r>
              <a:endParaRPr lang="en-US" sz="1400" b="1" dirty="0">
                <a:solidFill>
                  <a:schemeClr val="bg1"/>
                </a:solidFill>
              </a:endParaRPr>
            </a:p>
          </p:txBody>
        </p:sp>
      </p:grpSp>
      <p:grpSp>
        <p:nvGrpSpPr>
          <p:cNvPr id="180" name="Gruppieren 179"/>
          <p:cNvGrpSpPr/>
          <p:nvPr/>
        </p:nvGrpSpPr>
        <p:grpSpPr>
          <a:xfrm>
            <a:off x="5298382" y="3838642"/>
            <a:ext cx="2913597" cy="857765"/>
            <a:chOff x="4619566" y="5311774"/>
            <a:chExt cx="666763" cy="857765"/>
          </a:xfrm>
        </p:grpSpPr>
        <p:sp>
          <p:nvSpPr>
            <p:cNvPr id="181" name="Rechteck 180"/>
            <p:cNvSpPr/>
            <p:nvPr/>
          </p:nvSpPr>
          <p:spPr>
            <a:xfrm>
              <a:off x="4619566" y="5346727"/>
              <a:ext cx="666763"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182" name="Textfeld 181"/>
            <p:cNvSpPr txBox="1"/>
            <p:nvPr/>
          </p:nvSpPr>
          <p:spPr>
            <a:xfrm>
              <a:off x="4702232" y="5311774"/>
              <a:ext cx="413942" cy="307777"/>
            </a:xfrm>
            <a:prstGeom prst="rect">
              <a:avLst/>
            </a:prstGeom>
            <a:noFill/>
          </p:spPr>
          <p:txBody>
            <a:bodyPr wrap="none" rtlCol="0">
              <a:spAutoFit/>
            </a:bodyPr>
            <a:lstStyle/>
            <a:p>
              <a:r>
                <a:rPr lang="en-US" sz="1400" b="1" dirty="0" smtClean="0">
                  <a:solidFill>
                    <a:schemeClr val="tx1">
                      <a:lumMod val="95000"/>
                      <a:lumOff val="5000"/>
                    </a:schemeClr>
                  </a:solidFill>
                </a:rPr>
                <a:t>Field oriented Control</a:t>
              </a:r>
              <a:endParaRPr lang="en-US" sz="1400" b="1" dirty="0">
                <a:solidFill>
                  <a:schemeClr val="tx1">
                    <a:lumMod val="95000"/>
                    <a:lumOff val="5000"/>
                  </a:schemeClr>
                </a:solidFill>
              </a:endParaRPr>
            </a:p>
          </p:txBody>
        </p:sp>
      </p:grpSp>
      <p:grpSp>
        <p:nvGrpSpPr>
          <p:cNvPr id="108" name="Gruppieren 107"/>
          <p:cNvGrpSpPr/>
          <p:nvPr/>
        </p:nvGrpSpPr>
        <p:grpSpPr>
          <a:xfrm>
            <a:off x="2111045" y="5010518"/>
            <a:ext cx="987216" cy="633448"/>
            <a:chOff x="2111045" y="5592537"/>
            <a:chExt cx="987216" cy="633448"/>
          </a:xfrm>
        </p:grpSpPr>
        <p:sp>
          <p:nvSpPr>
            <p:cNvPr id="311" name="Rechteck 310"/>
            <p:cNvSpPr/>
            <p:nvPr/>
          </p:nvSpPr>
          <p:spPr>
            <a:xfrm>
              <a:off x="2111045" y="5592537"/>
              <a:ext cx="987216" cy="601695"/>
            </a:xfrm>
            <a:prstGeom prst="rect">
              <a:avLst/>
            </a:prstGeom>
            <a:solidFill>
              <a:schemeClr val="bg1">
                <a:lumMod val="5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sz="1400" dirty="0"/>
            </a:p>
          </p:txBody>
        </p:sp>
        <p:sp>
          <p:nvSpPr>
            <p:cNvPr id="312" name="Textfeld 311"/>
            <p:cNvSpPr txBox="1"/>
            <p:nvPr/>
          </p:nvSpPr>
          <p:spPr>
            <a:xfrm>
              <a:off x="2221561" y="5592542"/>
              <a:ext cx="762132" cy="633443"/>
            </a:xfrm>
            <a:prstGeom prst="rect">
              <a:avLst/>
            </a:prstGeom>
            <a:noFill/>
          </p:spPr>
          <p:txBody>
            <a:bodyPr wrap="none" rtlCol="0">
              <a:spAutoFit/>
            </a:bodyPr>
            <a:lstStyle/>
            <a:p>
              <a:pPr algn="ctr">
                <a:lnSpc>
                  <a:spcPts val="1400"/>
                </a:lnSpc>
              </a:pPr>
              <a:r>
                <a:rPr lang="en-US" sz="1400" b="1" dirty="0" smtClean="0">
                  <a:solidFill>
                    <a:schemeClr val="bg1"/>
                  </a:solidFill>
                </a:rPr>
                <a:t>Vehicle </a:t>
              </a:r>
            </a:p>
            <a:p>
              <a:pPr algn="ctr">
                <a:lnSpc>
                  <a:spcPts val="1400"/>
                </a:lnSpc>
              </a:pPr>
              <a:r>
                <a:rPr lang="en-US" sz="1400" b="1" dirty="0" smtClean="0">
                  <a:solidFill>
                    <a:schemeClr val="bg1"/>
                  </a:solidFill>
                </a:rPr>
                <a:t>Control</a:t>
              </a:r>
            </a:p>
            <a:p>
              <a:pPr algn="ctr">
                <a:lnSpc>
                  <a:spcPts val="1400"/>
                </a:lnSpc>
              </a:pPr>
              <a:r>
                <a:rPr lang="en-US" sz="1400" b="1" dirty="0" smtClean="0">
                  <a:solidFill>
                    <a:schemeClr val="bg1"/>
                  </a:solidFill>
                </a:rPr>
                <a:t>Unit</a:t>
              </a:r>
              <a:endParaRPr lang="en-US" sz="1400" b="1" dirty="0">
                <a:solidFill>
                  <a:schemeClr val="bg1"/>
                </a:solidFill>
              </a:endParaRPr>
            </a:p>
          </p:txBody>
        </p:sp>
      </p:grpSp>
      <p:sp>
        <p:nvSpPr>
          <p:cNvPr id="162" name="Ellipse 161"/>
          <p:cNvSpPr/>
          <p:nvPr/>
        </p:nvSpPr>
        <p:spPr>
          <a:xfrm>
            <a:off x="6150662" y="4271024"/>
            <a:ext cx="205408" cy="205408"/>
          </a:xfrm>
          <a:prstGeom prst="ellipse">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cxnSp>
        <p:nvCxnSpPr>
          <p:cNvPr id="163" name="Gerade Verbindung mit Pfeil 162"/>
          <p:cNvCxnSpPr>
            <a:stCxn id="162" idx="6"/>
            <a:endCxn id="165" idx="1"/>
          </p:cNvCxnSpPr>
          <p:nvPr/>
        </p:nvCxnSpPr>
        <p:spPr>
          <a:xfrm>
            <a:off x="6356070" y="4373728"/>
            <a:ext cx="240481" cy="3692"/>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64" name="Gruppieren 163"/>
          <p:cNvGrpSpPr/>
          <p:nvPr/>
        </p:nvGrpSpPr>
        <p:grpSpPr>
          <a:xfrm>
            <a:off x="6596551" y="4126420"/>
            <a:ext cx="478731" cy="490367"/>
            <a:chOff x="5394279" y="4544265"/>
            <a:chExt cx="725315" cy="742944"/>
          </a:xfrm>
        </p:grpSpPr>
        <p:sp>
          <p:nvSpPr>
            <p:cNvPr id="165" name="Rechteck 164"/>
            <p:cNvSpPr/>
            <p:nvPr/>
          </p:nvSpPr>
          <p:spPr>
            <a:xfrm>
              <a:off x="5394279" y="4561894"/>
              <a:ext cx="725315" cy="725315"/>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166" name="Textfeld 165"/>
            <p:cNvSpPr txBox="1"/>
            <p:nvPr/>
          </p:nvSpPr>
          <p:spPr>
            <a:xfrm>
              <a:off x="5402650" y="4544265"/>
              <a:ext cx="498364" cy="466306"/>
            </a:xfrm>
            <a:prstGeom prst="rect">
              <a:avLst/>
            </a:prstGeom>
            <a:noFill/>
          </p:spPr>
          <p:txBody>
            <a:bodyPr wrap="none" rtlCol="0">
              <a:spAutoFit/>
            </a:bodyPr>
            <a:lstStyle/>
            <a:p>
              <a:r>
                <a:rPr lang="en-US" sz="1400" b="1" dirty="0" smtClean="0">
                  <a:solidFill>
                    <a:schemeClr val="tx1">
                      <a:lumMod val="95000"/>
                      <a:lumOff val="5000"/>
                    </a:schemeClr>
                  </a:solidFill>
                </a:rPr>
                <a:t>PI</a:t>
              </a:r>
              <a:endParaRPr lang="en-US" sz="1400" b="1" dirty="0">
                <a:solidFill>
                  <a:schemeClr val="tx1">
                    <a:lumMod val="95000"/>
                    <a:lumOff val="5000"/>
                  </a:schemeClr>
                </a:solidFill>
              </a:endParaRPr>
            </a:p>
          </p:txBody>
        </p:sp>
        <p:cxnSp>
          <p:nvCxnSpPr>
            <p:cNvPr id="167" name="Gerader Verbinder 166"/>
            <p:cNvCxnSpPr/>
            <p:nvPr/>
          </p:nvCxnSpPr>
          <p:spPr>
            <a:xfrm>
              <a:off x="5516037" y="5194416"/>
              <a:ext cx="494312" cy="0"/>
            </a:xfrm>
            <a:prstGeom prst="line">
              <a:avLst/>
            </a:prstGeom>
            <a:ln w="952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8" name="Freihandform 167"/>
            <p:cNvSpPr/>
            <p:nvPr/>
          </p:nvSpPr>
          <p:spPr>
            <a:xfrm>
              <a:off x="5616559" y="4761825"/>
              <a:ext cx="393790" cy="433623"/>
            </a:xfrm>
            <a:custGeom>
              <a:avLst/>
              <a:gdLst>
                <a:gd name="connsiteX0" fmla="*/ 0 w 442452"/>
                <a:gd name="connsiteY0" fmla="*/ 22135 h 22135"/>
                <a:gd name="connsiteX1" fmla="*/ 442452 w 442452"/>
                <a:gd name="connsiteY1" fmla="*/ 12 h 22135"/>
                <a:gd name="connsiteX0" fmla="*/ 0 w 516194"/>
                <a:gd name="connsiteY0" fmla="*/ 715297 h 715297"/>
                <a:gd name="connsiteX1" fmla="*/ 516194 w 516194"/>
                <a:gd name="connsiteY1" fmla="*/ 0 h 715297"/>
                <a:gd name="connsiteX0" fmla="*/ 0 w 501446"/>
                <a:gd name="connsiteY0" fmla="*/ 427703 h 427703"/>
                <a:gd name="connsiteX1" fmla="*/ 501446 w 501446"/>
                <a:gd name="connsiteY1" fmla="*/ 0 h 427703"/>
                <a:gd name="connsiteX0" fmla="*/ 0 w 501446"/>
                <a:gd name="connsiteY0" fmla="*/ 427703 h 427703"/>
                <a:gd name="connsiteX1" fmla="*/ 235975 w 501446"/>
                <a:gd name="connsiteY1" fmla="*/ 331839 h 427703"/>
                <a:gd name="connsiteX2" fmla="*/ 501446 w 501446"/>
                <a:gd name="connsiteY2" fmla="*/ 0 h 427703"/>
                <a:gd name="connsiteX0" fmla="*/ 0 w 501446"/>
                <a:gd name="connsiteY0" fmla="*/ 427703 h 434876"/>
                <a:gd name="connsiteX1" fmla="*/ 117988 w 501446"/>
                <a:gd name="connsiteY1" fmla="*/ 427704 h 434876"/>
                <a:gd name="connsiteX2" fmla="*/ 501446 w 501446"/>
                <a:gd name="connsiteY2" fmla="*/ 0 h 434876"/>
                <a:gd name="connsiteX0" fmla="*/ 0 w 501446"/>
                <a:gd name="connsiteY0" fmla="*/ 427703 h 427704"/>
                <a:gd name="connsiteX1" fmla="*/ 117988 w 501446"/>
                <a:gd name="connsiteY1" fmla="*/ 427704 h 427704"/>
                <a:gd name="connsiteX2" fmla="*/ 265471 w 501446"/>
                <a:gd name="connsiteY2" fmla="*/ 258096 h 427704"/>
                <a:gd name="connsiteX3" fmla="*/ 501446 w 501446"/>
                <a:gd name="connsiteY3" fmla="*/ 0 h 427704"/>
                <a:gd name="connsiteX0" fmla="*/ 0 w 501446"/>
                <a:gd name="connsiteY0" fmla="*/ 427703 h 427704"/>
                <a:gd name="connsiteX1" fmla="*/ 117988 w 501446"/>
                <a:gd name="connsiteY1" fmla="*/ 427704 h 427704"/>
                <a:gd name="connsiteX2" fmla="*/ 265471 w 501446"/>
                <a:gd name="connsiteY2" fmla="*/ 258096 h 427704"/>
                <a:gd name="connsiteX3" fmla="*/ 501446 w 501446"/>
                <a:gd name="connsiteY3" fmla="*/ 0 h 427704"/>
                <a:gd name="connsiteX0" fmla="*/ 0 w 501446"/>
                <a:gd name="connsiteY0" fmla="*/ 435077 h 435077"/>
                <a:gd name="connsiteX1" fmla="*/ 117988 w 501446"/>
                <a:gd name="connsiteY1" fmla="*/ 427704 h 435077"/>
                <a:gd name="connsiteX2" fmla="*/ 265471 w 501446"/>
                <a:gd name="connsiteY2" fmla="*/ 258096 h 435077"/>
                <a:gd name="connsiteX3" fmla="*/ 501446 w 501446"/>
                <a:gd name="connsiteY3" fmla="*/ 0 h 435077"/>
                <a:gd name="connsiteX0" fmla="*/ 0 w 501446"/>
                <a:gd name="connsiteY0" fmla="*/ 435077 h 435077"/>
                <a:gd name="connsiteX1" fmla="*/ 117988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117988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199105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199105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199105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221228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221228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221228 w 501446"/>
                <a:gd name="connsiteY1" fmla="*/ 427704 h 435077"/>
                <a:gd name="connsiteX2" fmla="*/ 110612 w 501446"/>
                <a:gd name="connsiteY2" fmla="*/ 235973 h 435077"/>
                <a:gd name="connsiteX3" fmla="*/ 501446 w 501446"/>
                <a:gd name="connsiteY3" fmla="*/ 0 h 435077"/>
                <a:gd name="connsiteX0" fmla="*/ 0 w 501446"/>
                <a:gd name="connsiteY0" fmla="*/ 435077 h 435077"/>
                <a:gd name="connsiteX1" fmla="*/ 110615 w 501446"/>
                <a:gd name="connsiteY1" fmla="*/ 427704 h 435077"/>
                <a:gd name="connsiteX2" fmla="*/ 110612 w 501446"/>
                <a:gd name="connsiteY2" fmla="*/ 235973 h 435077"/>
                <a:gd name="connsiteX3" fmla="*/ 501446 w 501446"/>
                <a:gd name="connsiteY3" fmla="*/ 0 h 435077"/>
                <a:gd name="connsiteX0" fmla="*/ 0 w 501446"/>
                <a:gd name="connsiteY0" fmla="*/ 435077 h 435077"/>
                <a:gd name="connsiteX1" fmla="*/ 107656 w 501446"/>
                <a:gd name="connsiteY1" fmla="*/ 433623 h 435077"/>
                <a:gd name="connsiteX2" fmla="*/ 110612 w 501446"/>
                <a:gd name="connsiteY2" fmla="*/ 235973 h 435077"/>
                <a:gd name="connsiteX3" fmla="*/ 501446 w 501446"/>
                <a:gd name="connsiteY3" fmla="*/ 0 h 435077"/>
                <a:gd name="connsiteX0" fmla="*/ 0 w 501446"/>
                <a:gd name="connsiteY0" fmla="*/ 435077 h 435077"/>
                <a:gd name="connsiteX1" fmla="*/ 107656 w 501446"/>
                <a:gd name="connsiteY1" fmla="*/ 433623 h 435077"/>
                <a:gd name="connsiteX2" fmla="*/ 110612 w 501446"/>
                <a:gd name="connsiteY2" fmla="*/ 235973 h 435077"/>
                <a:gd name="connsiteX3" fmla="*/ 501446 w 501446"/>
                <a:gd name="connsiteY3" fmla="*/ 0 h 435077"/>
                <a:gd name="connsiteX0" fmla="*/ 0 w 501446"/>
                <a:gd name="connsiteY0" fmla="*/ 435077 h 435077"/>
                <a:gd name="connsiteX1" fmla="*/ 107656 w 501446"/>
                <a:gd name="connsiteY1" fmla="*/ 433623 h 435077"/>
                <a:gd name="connsiteX2" fmla="*/ 110612 w 501446"/>
                <a:gd name="connsiteY2" fmla="*/ 235973 h 435077"/>
                <a:gd name="connsiteX3" fmla="*/ 501446 w 501446"/>
                <a:gd name="connsiteY3" fmla="*/ 0 h 435077"/>
                <a:gd name="connsiteX0" fmla="*/ 0 w 501446"/>
                <a:gd name="connsiteY0" fmla="*/ 435077 h 435077"/>
                <a:gd name="connsiteX1" fmla="*/ 107656 w 501446"/>
                <a:gd name="connsiteY1" fmla="*/ 433623 h 435077"/>
                <a:gd name="connsiteX2" fmla="*/ 110612 w 501446"/>
                <a:gd name="connsiteY2" fmla="*/ 235973 h 435077"/>
                <a:gd name="connsiteX3" fmla="*/ 501446 w 501446"/>
                <a:gd name="connsiteY3" fmla="*/ 0 h 435077"/>
                <a:gd name="connsiteX0" fmla="*/ 0 w 393790"/>
                <a:gd name="connsiteY0" fmla="*/ 433623 h 433623"/>
                <a:gd name="connsiteX1" fmla="*/ 2956 w 393790"/>
                <a:gd name="connsiteY1" fmla="*/ 235973 h 433623"/>
                <a:gd name="connsiteX2" fmla="*/ 393790 w 393790"/>
                <a:gd name="connsiteY2" fmla="*/ 0 h 433623"/>
              </a:gdLst>
              <a:ahLst/>
              <a:cxnLst>
                <a:cxn ang="0">
                  <a:pos x="connsiteX0" y="connsiteY0"/>
                </a:cxn>
                <a:cxn ang="0">
                  <a:pos x="connsiteX1" y="connsiteY1"/>
                </a:cxn>
                <a:cxn ang="0">
                  <a:pos x="connsiteX2" y="connsiteY2"/>
                </a:cxn>
              </a:cxnLst>
              <a:rect l="l" t="t" r="r" b="b"/>
              <a:pathLst>
                <a:path w="393790" h="433623">
                  <a:moveTo>
                    <a:pt x="0" y="433623"/>
                  </a:moveTo>
                  <a:cubicBezTo>
                    <a:pt x="0" y="319323"/>
                    <a:pt x="1047" y="389877"/>
                    <a:pt x="2956" y="235973"/>
                  </a:cubicBezTo>
                  <a:cubicBezTo>
                    <a:pt x="296087" y="58110"/>
                    <a:pt x="318950" y="51894"/>
                    <a:pt x="393790" y="0"/>
                  </a:cubicBezTo>
                </a:path>
              </a:pathLst>
            </a:custGeom>
            <a:ln w="2857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grpSp>
      <p:cxnSp>
        <p:nvCxnSpPr>
          <p:cNvPr id="173" name="Gerade Verbindung mit Pfeil 172"/>
          <p:cNvCxnSpPr>
            <a:stCxn id="165" idx="3"/>
            <a:endCxn id="293" idx="2"/>
          </p:cNvCxnSpPr>
          <p:nvPr/>
        </p:nvCxnSpPr>
        <p:spPr>
          <a:xfrm flipV="1">
            <a:off x="7075282" y="4373728"/>
            <a:ext cx="208869" cy="3694"/>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4" name="Textfeld 173"/>
          <p:cNvSpPr txBox="1"/>
          <p:nvPr/>
        </p:nvSpPr>
        <p:spPr>
          <a:xfrm>
            <a:off x="6130156" y="4215772"/>
            <a:ext cx="255198" cy="369332"/>
          </a:xfrm>
          <a:prstGeom prst="rect">
            <a:avLst/>
          </a:prstGeom>
          <a:noFill/>
        </p:spPr>
        <p:txBody>
          <a:bodyPr wrap="none" rtlCol="0">
            <a:spAutoFit/>
          </a:bodyPr>
          <a:lstStyle/>
          <a:p>
            <a:r>
              <a:rPr lang="en-US" dirty="0" smtClean="0"/>
              <a:t>-</a:t>
            </a:r>
            <a:endParaRPr lang="en-US" dirty="0"/>
          </a:p>
        </p:txBody>
      </p:sp>
      <p:cxnSp>
        <p:nvCxnSpPr>
          <p:cNvPr id="176" name="Gerade Verbindung mit Pfeil 175"/>
          <p:cNvCxnSpPr/>
          <p:nvPr/>
        </p:nvCxnSpPr>
        <p:spPr>
          <a:xfrm>
            <a:off x="6256167" y="4483175"/>
            <a:ext cx="0" cy="225505"/>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83" name="Gruppieren 182"/>
          <p:cNvGrpSpPr/>
          <p:nvPr/>
        </p:nvGrpSpPr>
        <p:grpSpPr>
          <a:xfrm>
            <a:off x="5381042" y="4104407"/>
            <a:ext cx="505267" cy="508687"/>
            <a:chOff x="5583336" y="1340489"/>
            <a:chExt cx="903811" cy="909929"/>
          </a:xfrm>
        </p:grpSpPr>
        <p:sp>
          <p:nvSpPr>
            <p:cNvPr id="190" name="Rechteck 189"/>
            <p:cNvSpPr/>
            <p:nvPr/>
          </p:nvSpPr>
          <p:spPr>
            <a:xfrm>
              <a:off x="5589683" y="1394074"/>
              <a:ext cx="856344" cy="856344"/>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dirty="0"/>
            </a:p>
          </p:txBody>
        </p:sp>
        <p:sp>
          <p:nvSpPr>
            <p:cNvPr id="191" name="Rechteck 190"/>
            <p:cNvSpPr/>
            <p:nvPr/>
          </p:nvSpPr>
          <p:spPr>
            <a:xfrm>
              <a:off x="5680710" y="1450030"/>
              <a:ext cx="682943" cy="204463"/>
            </a:xfrm>
            <a:prstGeom prst="rect">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lumMod val="95000"/>
                  </a:schemeClr>
                </a:solidFill>
              </a:endParaRPr>
            </a:p>
          </p:txBody>
        </p:sp>
        <p:sp>
          <p:nvSpPr>
            <p:cNvPr id="192" name="Rechteck 191"/>
            <p:cNvSpPr/>
            <p:nvPr/>
          </p:nvSpPr>
          <p:spPr>
            <a:xfrm>
              <a:off x="5680710" y="1654493"/>
              <a:ext cx="682943" cy="531885"/>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93" name="Rechteck 192"/>
            <p:cNvSpPr/>
            <p:nvPr/>
          </p:nvSpPr>
          <p:spPr>
            <a:xfrm>
              <a:off x="5680710" y="2055087"/>
              <a:ext cx="682943" cy="131291"/>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94" name="Rechteck 193"/>
            <p:cNvSpPr/>
            <p:nvPr/>
          </p:nvSpPr>
          <p:spPr>
            <a:xfrm>
              <a:off x="5680710" y="1784661"/>
              <a:ext cx="682943" cy="131291"/>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95" name="Rechteck 194"/>
            <p:cNvSpPr/>
            <p:nvPr/>
          </p:nvSpPr>
          <p:spPr>
            <a:xfrm>
              <a:off x="5906453" y="1654493"/>
              <a:ext cx="231458" cy="53188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97" name="Textfeld 196"/>
            <p:cNvSpPr txBox="1"/>
            <p:nvPr/>
          </p:nvSpPr>
          <p:spPr>
            <a:xfrm>
              <a:off x="5583336" y="1340489"/>
              <a:ext cx="903811" cy="467963"/>
            </a:xfrm>
            <a:prstGeom prst="rect">
              <a:avLst/>
            </a:prstGeom>
            <a:noFill/>
          </p:spPr>
          <p:txBody>
            <a:bodyPr wrap="none" rtlCol="0">
              <a:spAutoFit/>
            </a:bodyPr>
            <a:lstStyle/>
            <a:p>
              <a:r>
                <a:rPr lang="en-US" sz="1100" b="1" dirty="0" smtClean="0">
                  <a:solidFill>
                    <a:schemeClr val="bg1">
                      <a:lumMod val="95000"/>
                    </a:schemeClr>
                  </a:solidFill>
                </a:rPr>
                <a:t>Table</a:t>
              </a:r>
              <a:endParaRPr lang="en-US" sz="1100" b="1" dirty="0">
                <a:solidFill>
                  <a:schemeClr val="bg1">
                    <a:lumMod val="95000"/>
                  </a:schemeClr>
                </a:solidFill>
              </a:endParaRPr>
            </a:p>
          </p:txBody>
        </p:sp>
      </p:grpSp>
      <p:cxnSp>
        <p:nvCxnSpPr>
          <p:cNvPr id="184" name="Gerade Verbindung mit Pfeil 183"/>
          <p:cNvCxnSpPr>
            <a:stCxn id="190" idx="3"/>
            <a:endCxn id="162" idx="2"/>
          </p:cNvCxnSpPr>
          <p:nvPr/>
        </p:nvCxnSpPr>
        <p:spPr>
          <a:xfrm flipV="1">
            <a:off x="5863321" y="4373728"/>
            <a:ext cx="287341" cy="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Gerade Verbindung mit Pfeil 184"/>
          <p:cNvCxnSpPr/>
          <p:nvPr/>
        </p:nvCxnSpPr>
        <p:spPr>
          <a:xfrm>
            <a:off x="4850575" y="4292265"/>
            <a:ext cx="534014"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6" name="Textfeld 185"/>
          <p:cNvSpPr txBox="1"/>
          <p:nvPr/>
        </p:nvSpPr>
        <p:spPr>
          <a:xfrm>
            <a:off x="4392778" y="3866962"/>
            <a:ext cx="567784" cy="338554"/>
          </a:xfrm>
          <a:prstGeom prst="rect">
            <a:avLst/>
          </a:prstGeom>
          <a:noFill/>
        </p:spPr>
        <p:txBody>
          <a:bodyPr wrap="none" rtlCol="0">
            <a:spAutoFit/>
          </a:bodyPr>
          <a:lstStyle/>
          <a:p>
            <a:r>
              <a:rPr lang="en-US" sz="1600" i="1" dirty="0" err="1" smtClean="0">
                <a:latin typeface="Cambria Math" panose="02040503050406030204" pitchFamily="18" charset="0"/>
                <a:ea typeface="Cambria Math" panose="02040503050406030204" pitchFamily="18" charset="0"/>
              </a:rPr>
              <a:t>M</a:t>
            </a:r>
            <a:r>
              <a:rPr lang="en-US" sz="1600" i="1" baseline="-25000" dirty="0" err="1" smtClean="0">
                <a:latin typeface="Cambria Math" panose="02040503050406030204" pitchFamily="18" charset="0"/>
                <a:ea typeface="Cambria Math" panose="02040503050406030204" pitchFamily="18" charset="0"/>
              </a:rPr>
              <a:t>Des</a:t>
            </a:r>
            <a:endParaRPr lang="en-US" sz="1600" i="1" baseline="-25000" dirty="0">
              <a:latin typeface="Cambria Math" panose="02040503050406030204" pitchFamily="18" charset="0"/>
              <a:ea typeface="Cambria Math" panose="02040503050406030204" pitchFamily="18" charset="0"/>
            </a:endParaRPr>
          </a:p>
        </p:txBody>
      </p:sp>
      <p:grpSp>
        <p:nvGrpSpPr>
          <p:cNvPr id="202" name="Gruppieren 201"/>
          <p:cNvGrpSpPr/>
          <p:nvPr/>
        </p:nvGrpSpPr>
        <p:grpSpPr>
          <a:xfrm>
            <a:off x="8148227" y="4240565"/>
            <a:ext cx="1018801" cy="197810"/>
            <a:chOff x="6257124" y="5492356"/>
            <a:chExt cx="1018801" cy="197810"/>
          </a:xfrm>
        </p:grpSpPr>
        <p:cxnSp>
          <p:nvCxnSpPr>
            <p:cNvPr id="211" name="Gerade Verbindung mit Pfeil 210"/>
            <p:cNvCxnSpPr>
              <a:stCxn id="281" idx="1"/>
              <a:endCxn id="270" idx="3"/>
            </p:cNvCxnSpPr>
            <p:nvPr/>
          </p:nvCxnSpPr>
          <p:spPr>
            <a:xfrm flipH="1">
              <a:off x="6257124" y="5492356"/>
              <a:ext cx="1018801"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2" name="Gerade Verbindung mit Pfeil 211"/>
            <p:cNvCxnSpPr>
              <a:stCxn id="282" idx="1"/>
              <a:endCxn id="271" idx="3"/>
            </p:cNvCxnSpPr>
            <p:nvPr/>
          </p:nvCxnSpPr>
          <p:spPr>
            <a:xfrm flipH="1">
              <a:off x="6257124" y="5589700"/>
              <a:ext cx="1018801"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3" name="Gerade Verbindung mit Pfeil 212"/>
            <p:cNvCxnSpPr>
              <a:stCxn id="280" idx="1"/>
              <a:endCxn id="269" idx="3"/>
            </p:cNvCxnSpPr>
            <p:nvPr/>
          </p:nvCxnSpPr>
          <p:spPr>
            <a:xfrm flipH="1">
              <a:off x="6257124" y="5687044"/>
              <a:ext cx="1018801"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6" name="Gruppieren 245"/>
          <p:cNvGrpSpPr/>
          <p:nvPr/>
        </p:nvGrpSpPr>
        <p:grpSpPr>
          <a:xfrm>
            <a:off x="7613017" y="4070444"/>
            <a:ext cx="614085" cy="628103"/>
            <a:chOff x="6466327" y="5322235"/>
            <a:chExt cx="614085" cy="628103"/>
          </a:xfrm>
        </p:grpSpPr>
        <p:sp>
          <p:nvSpPr>
            <p:cNvPr id="249" name="Rechteck 248"/>
            <p:cNvSpPr/>
            <p:nvPr/>
          </p:nvSpPr>
          <p:spPr>
            <a:xfrm>
              <a:off x="6524307" y="5350109"/>
              <a:ext cx="478731" cy="522988"/>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p>
          </p:txBody>
        </p:sp>
        <p:grpSp>
          <p:nvGrpSpPr>
            <p:cNvPr id="250" name="Gruppieren 249"/>
            <p:cNvGrpSpPr/>
            <p:nvPr/>
          </p:nvGrpSpPr>
          <p:grpSpPr>
            <a:xfrm>
              <a:off x="6762922" y="5447555"/>
              <a:ext cx="238615" cy="290533"/>
              <a:chOff x="8549527" y="2528395"/>
              <a:chExt cx="426829" cy="1413442"/>
            </a:xfrm>
            <a:noFill/>
          </p:grpSpPr>
          <p:grpSp>
            <p:nvGrpSpPr>
              <p:cNvPr id="268" name="Gruppieren 267"/>
              <p:cNvGrpSpPr/>
              <p:nvPr/>
            </p:nvGrpSpPr>
            <p:grpSpPr>
              <a:xfrm>
                <a:off x="8549527" y="2528395"/>
                <a:ext cx="426829" cy="939865"/>
                <a:chOff x="6759923" y="2984711"/>
                <a:chExt cx="426829" cy="939865"/>
              </a:xfrm>
              <a:grpFill/>
            </p:grpSpPr>
            <p:sp>
              <p:nvSpPr>
                <p:cNvPr id="270" name="Rechteck 269"/>
                <p:cNvSpPr>
                  <a:spLocks noChangeAspect="1"/>
                </p:cNvSpPr>
                <p:nvPr/>
              </p:nvSpPr>
              <p:spPr>
                <a:xfrm>
                  <a:off x="6759923" y="2984711"/>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p>
              </p:txBody>
            </p:sp>
            <p:sp>
              <p:nvSpPr>
                <p:cNvPr id="271" name="Rechteck 270"/>
                <p:cNvSpPr>
                  <a:spLocks noChangeAspect="1"/>
                </p:cNvSpPr>
                <p:nvPr/>
              </p:nvSpPr>
              <p:spPr>
                <a:xfrm>
                  <a:off x="6759923" y="3458288"/>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p>
              </p:txBody>
            </p:sp>
          </p:grpSp>
          <p:sp>
            <p:nvSpPr>
              <p:cNvPr id="269" name="Rechteck 268"/>
              <p:cNvSpPr>
                <a:spLocks noChangeAspect="1"/>
              </p:cNvSpPr>
              <p:nvPr/>
            </p:nvSpPr>
            <p:spPr>
              <a:xfrm>
                <a:off x="8549527" y="3475549"/>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p>
            </p:txBody>
          </p:sp>
        </p:grpSp>
        <p:grpSp>
          <p:nvGrpSpPr>
            <p:cNvPr id="251" name="Gruppieren 250"/>
            <p:cNvGrpSpPr/>
            <p:nvPr/>
          </p:nvGrpSpPr>
          <p:grpSpPr>
            <a:xfrm>
              <a:off x="6524307" y="5350110"/>
              <a:ext cx="238615" cy="515193"/>
              <a:chOff x="6759923" y="2984711"/>
              <a:chExt cx="426829" cy="921567"/>
            </a:xfrm>
            <a:noFill/>
          </p:grpSpPr>
          <p:sp>
            <p:nvSpPr>
              <p:cNvPr id="264" name="Rechteck 263"/>
              <p:cNvSpPr>
                <a:spLocks noChangeAspect="1"/>
              </p:cNvSpPr>
              <p:nvPr/>
            </p:nvSpPr>
            <p:spPr>
              <a:xfrm>
                <a:off x="6759923" y="2984711"/>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p>
            </p:txBody>
          </p:sp>
          <p:sp>
            <p:nvSpPr>
              <p:cNvPr id="267" name="Rechteck 266"/>
              <p:cNvSpPr>
                <a:spLocks noChangeAspect="1"/>
              </p:cNvSpPr>
              <p:nvPr/>
            </p:nvSpPr>
            <p:spPr>
              <a:xfrm>
                <a:off x="6759923" y="3439990"/>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p>
            </p:txBody>
          </p:sp>
        </p:grpSp>
        <p:cxnSp>
          <p:nvCxnSpPr>
            <p:cNvPr id="252" name="Gerader Verbinder 251"/>
            <p:cNvCxnSpPr/>
            <p:nvPr/>
          </p:nvCxnSpPr>
          <p:spPr>
            <a:xfrm flipV="1">
              <a:off x="6524307" y="5353145"/>
              <a:ext cx="478731" cy="519953"/>
            </a:xfrm>
            <a:prstGeom prst="line">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cxnSp>
        <p:sp>
          <p:nvSpPr>
            <p:cNvPr id="253" name="Textfeld 252"/>
            <p:cNvSpPr txBox="1"/>
            <p:nvPr/>
          </p:nvSpPr>
          <p:spPr>
            <a:xfrm>
              <a:off x="6472302" y="5322235"/>
              <a:ext cx="279244" cy="307776"/>
            </a:xfrm>
            <a:prstGeom prst="rect">
              <a:avLst/>
            </a:prstGeom>
            <a:noFill/>
            <a:ln>
              <a:noFill/>
            </a:ln>
          </p:spPr>
          <p:txBody>
            <a:bodyPr wrap="none" rtlCol="0">
              <a:spAutoFit/>
            </a:bodyPr>
            <a:lstStyle/>
            <a:p>
              <a:r>
                <a:rPr lang="en-US" sz="1400" dirty="0" smtClean="0"/>
                <a:t>q</a:t>
              </a:r>
              <a:endParaRPr lang="en-US" sz="1400" dirty="0"/>
            </a:p>
          </p:txBody>
        </p:sp>
        <p:sp>
          <p:nvSpPr>
            <p:cNvPr id="254" name="Textfeld 253"/>
            <p:cNvSpPr txBox="1"/>
            <p:nvPr/>
          </p:nvSpPr>
          <p:spPr>
            <a:xfrm>
              <a:off x="6466327" y="5514528"/>
              <a:ext cx="279244" cy="307776"/>
            </a:xfrm>
            <a:prstGeom prst="rect">
              <a:avLst/>
            </a:prstGeom>
            <a:noFill/>
          </p:spPr>
          <p:txBody>
            <a:bodyPr wrap="none" rtlCol="0">
              <a:spAutoFit/>
            </a:bodyPr>
            <a:lstStyle/>
            <a:p>
              <a:r>
                <a:rPr lang="en-US" sz="1400" dirty="0" smtClean="0"/>
                <a:t>d</a:t>
              </a:r>
              <a:endParaRPr lang="en-US" sz="1400" dirty="0"/>
            </a:p>
          </p:txBody>
        </p:sp>
        <p:sp>
          <p:nvSpPr>
            <p:cNvPr id="260" name="Textfeld 259"/>
            <p:cNvSpPr txBox="1"/>
            <p:nvPr/>
          </p:nvSpPr>
          <p:spPr>
            <a:xfrm>
              <a:off x="6801168" y="5514882"/>
              <a:ext cx="279244" cy="307776"/>
            </a:xfrm>
            <a:prstGeom prst="rect">
              <a:avLst/>
            </a:prstGeom>
            <a:noFill/>
          </p:spPr>
          <p:txBody>
            <a:bodyPr wrap="none" rtlCol="0">
              <a:spAutoFit/>
            </a:bodyPr>
            <a:lstStyle/>
            <a:p>
              <a:r>
                <a:rPr lang="en-US" sz="1400" dirty="0" smtClean="0"/>
                <a:t>b</a:t>
              </a:r>
              <a:endParaRPr lang="en-US" sz="1400" dirty="0"/>
            </a:p>
          </p:txBody>
        </p:sp>
        <p:sp>
          <p:nvSpPr>
            <p:cNvPr id="261" name="Textfeld 260"/>
            <p:cNvSpPr txBox="1"/>
            <p:nvPr/>
          </p:nvSpPr>
          <p:spPr>
            <a:xfrm>
              <a:off x="6805282" y="5642562"/>
              <a:ext cx="260008" cy="307776"/>
            </a:xfrm>
            <a:prstGeom prst="rect">
              <a:avLst/>
            </a:prstGeom>
            <a:noFill/>
          </p:spPr>
          <p:txBody>
            <a:bodyPr wrap="none" rtlCol="0">
              <a:spAutoFit/>
            </a:bodyPr>
            <a:lstStyle/>
            <a:p>
              <a:r>
                <a:rPr lang="en-US" sz="1400" dirty="0" smtClean="0"/>
                <a:t>c</a:t>
              </a:r>
              <a:endParaRPr lang="en-US" sz="1400" dirty="0"/>
            </a:p>
          </p:txBody>
        </p:sp>
        <p:sp>
          <p:nvSpPr>
            <p:cNvPr id="263" name="Textfeld 262"/>
            <p:cNvSpPr txBox="1"/>
            <p:nvPr/>
          </p:nvSpPr>
          <p:spPr>
            <a:xfrm>
              <a:off x="6801168" y="5373990"/>
              <a:ext cx="271228" cy="307777"/>
            </a:xfrm>
            <a:prstGeom prst="rect">
              <a:avLst/>
            </a:prstGeom>
            <a:noFill/>
          </p:spPr>
          <p:txBody>
            <a:bodyPr wrap="none" rtlCol="0">
              <a:spAutoFit/>
            </a:bodyPr>
            <a:lstStyle/>
            <a:p>
              <a:r>
                <a:rPr lang="en-US" sz="1400" dirty="0" smtClean="0"/>
                <a:t>a</a:t>
              </a:r>
              <a:endParaRPr lang="en-US" sz="1400" dirty="0"/>
            </a:p>
          </p:txBody>
        </p:sp>
      </p:grpSp>
      <p:grpSp>
        <p:nvGrpSpPr>
          <p:cNvPr id="274" name="Gruppieren 273"/>
          <p:cNvGrpSpPr/>
          <p:nvPr/>
        </p:nvGrpSpPr>
        <p:grpSpPr>
          <a:xfrm>
            <a:off x="9408121" y="4882671"/>
            <a:ext cx="238615" cy="347759"/>
            <a:chOff x="8549527" y="3001972"/>
            <a:chExt cx="426829" cy="939865"/>
          </a:xfrm>
          <a:noFill/>
        </p:grpSpPr>
        <p:sp>
          <p:nvSpPr>
            <p:cNvPr id="289" name="Rechteck 288"/>
            <p:cNvSpPr>
              <a:spLocks noChangeAspect="1"/>
            </p:cNvSpPr>
            <p:nvPr/>
          </p:nvSpPr>
          <p:spPr>
            <a:xfrm>
              <a:off x="8549527" y="3001972"/>
              <a:ext cx="426829" cy="466287"/>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290" name="Rechteck 289"/>
            <p:cNvSpPr>
              <a:spLocks noChangeAspect="1"/>
            </p:cNvSpPr>
            <p:nvPr/>
          </p:nvSpPr>
          <p:spPr>
            <a:xfrm>
              <a:off x="8549527" y="3475549"/>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grpSp>
        <p:nvGrpSpPr>
          <p:cNvPr id="276" name="Gruppieren 275"/>
          <p:cNvGrpSpPr/>
          <p:nvPr/>
        </p:nvGrpSpPr>
        <p:grpSpPr>
          <a:xfrm>
            <a:off x="9400431" y="4569591"/>
            <a:ext cx="238615" cy="290533"/>
            <a:chOff x="8549527" y="2528395"/>
            <a:chExt cx="426829" cy="1413442"/>
          </a:xfrm>
          <a:noFill/>
        </p:grpSpPr>
        <p:grpSp>
          <p:nvGrpSpPr>
            <p:cNvPr id="283" name="Gruppieren 282"/>
            <p:cNvGrpSpPr/>
            <p:nvPr/>
          </p:nvGrpSpPr>
          <p:grpSpPr>
            <a:xfrm>
              <a:off x="8549527" y="2528395"/>
              <a:ext cx="426829" cy="939865"/>
              <a:chOff x="6759923" y="2984711"/>
              <a:chExt cx="426829" cy="939865"/>
            </a:xfrm>
            <a:grpFill/>
          </p:grpSpPr>
          <p:sp>
            <p:nvSpPr>
              <p:cNvPr id="285" name="Rechteck 284"/>
              <p:cNvSpPr>
                <a:spLocks noChangeAspect="1"/>
              </p:cNvSpPr>
              <p:nvPr/>
            </p:nvSpPr>
            <p:spPr>
              <a:xfrm>
                <a:off x="6759923" y="2984711"/>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286" name="Rechteck 285"/>
              <p:cNvSpPr>
                <a:spLocks noChangeAspect="1"/>
              </p:cNvSpPr>
              <p:nvPr/>
            </p:nvSpPr>
            <p:spPr>
              <a:xfrm>
                <a:off x="6759923" y="3458288"/>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sp>
          <p:nvSpPr>
            <p:cNvPr id="284" name="Rechteck 283"/>
            <p:cNvSpPr>
              <a:spLocks noChangeAspect="1"/>
            </p:cNvSpPr>
            <p:nvPr/>
          </p:nvSpPr>
          <p:spPr>
            <a:xfrm>
              <a:off x="8549527" y="3475549"/>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grpSp>
        <p:nvGrpSpPr>
          <p:cNvPr id="277" name="Gruppieren 276"/>
          <p:cNvGrpSpPr/>
          <p:nvPr/>
        </p:nvGrpSpPr>
        <p:grpSpPr>
          <a:xfrm>
            <a:off x="9167028" y="4192642"/>
            <a:ext cx="238615" cy="290533"/>
            <a:chOff x="8549527" y="2528395"/>
            <a:chExt cx="426829" cy="1413442"/>
          </a:xfrm>
          <a:noFill/>
        </p:grpSpPr>
        <p:grpSp>
          <p:nvGrpSpPr>
            <p:cNvPr id="279" name="Gruppieren 278"/>
            <p:cNvGrpSpPr/>
            <p:nvPr/>
          </p:nvGrpSpPr>
          <p:grpSpPr>
            <a:xfrm>
              <a:off x="8549527" y="2528395"/>
              <a:ext cx="426829" cy="939865"/>
              <a:chOff x="6759923" y="2984711"/>
              <a:chExt cx="426829" cy="939865"/>
            </a:xfrm>
            <a:grpFill/>
          </p:grpSpPr>
          <p:sp>
            <p:nvSpPr>
              <p:cNvPr id="281" name="Rechteck 280"/>
              <p:cNvSpPr>
                <a:spLocks noChangeAspect="1"/>
              </p:cNvSpPr>
              <p:nvPr/>
            </p:nvSpPr>
            <p:spPr>
              <a:xfrm>
                <a:off x="6759923" y="2984711"/>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282" name="Rechteck 281"/>
              <p:cNvSpPr>
                <a:spLocks noChangeAspect="1"/>
              </p:cNvSpPr>
              <p:nvPr/>
            </p:nvSpPr>
            <p:spPr>
              <a:xfrm>
                <a:off x="6759923" y="3458288"/>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sp>
          <p:nvSpPr>
            <p:cNvPr id="280" name="Rechteck 279"/>
            <p:cNvSpPr>
              <a:spLocks noChangeAspect="1"/>
            </p:cNvSpPr>
            <p:nvPr/>
          </p:nvSpPr>
          <p:spPr>
            <a:xfrm>
              <a:off x="8549527" y="3475549"/>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sp>
        <p:nvSpPr>
          <p:cNvPr id="278" name="Rechteck 277"/>
          <p:cNvSpPr/>
          <p:nvPr/>
        </p:nvSpPr>
        <p:spPr>
          <a:xfrm>
            <a:off x="9167028" y="3753726"/>
            <a:ext cx="574811" cy="2325836"/>
          </a:xfrm>
          <a:prstGeom prst="rect">
            <a:avLst/>
          </a:prstGeom>
          <a:solidFill>
            <a:schemeClr val="bg1">
              <a:lumMod val="5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vert="horz" lIns="0" tIns="0" rIns="0" bIns="0" rtlCol="0" anchor="b"/>
          <a:lstStyle/>
          <a:p>
            <a:pPr algn="ctr"/>
            <a:r>
              <a:rPr lang="en-US" sz="1400" b="1" dirty="0" smtClean="0"/>
              <a:t>Motor</a:t>
            </a:r>
            <a:endParaRPr lang="en-US" sz="1400" b="1" dirty="0"/>
          </a:p>
        </p:txBody>
      </p:sp>
      <p:cxnSp>
        <p:nvCxnSpPr>
          <p:cNvPr id="326" name="Gerade Verbindung mit Pfeil 325"/>
          <p:cNvCxnSpPr/>
          <p:nvPr/>
        </p:nvCxnSpPr>
        <p:spPr>
          <a:xfrm>
            <a:off x="3571103" y="4305886"/>
            <a:ext cx="279250"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0" name="Gruppieren 79"/>
          <p:cNvGrpSpPr/>
          <p:nvPr/>
        </p:nvGrpSpPr>
        <p:grpSpPr>
          <a:xfrm>
            <a:off x="4490310" y="3854544"/>
            <a:ext cx="666763" cy="841863"/>
            <a:chOff x="4619566" y="5327676"/>
            <a:chExt cx="666763" cy="841863"/>
          </a:xfrm>
        </p:grpSpPr>
        <p:sp>
          <p:nvSpPr>
            <p:cNvPr id="337" name="Rechteck 336"/>
            <p:cNvSpPr/>
            <p:nvPr/>
          </p:nvSpPr>
          <p:spPr>
            <a:xfrm>
              <a:off x="4619566" y="5346727"/>
              <a:ext cx="666763"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338" name="Textfeld 337"/>
            <p:cNvSpPr txBox="1"/>
            <p:nvPr/>
          </p:nvSpPr>
          <p:spPr>
            <a:xfrm>
              <a:off x="4682177" y="5327676"/>
              <a:ext cx="521233" cy="451342"/>
            </a:xfrm>
            <a:prstGeom prst="rect">
              <a:avLst/>
            </a:prstGeom>
            <a:noFill/>
          </p:spPr>
          <p:txBody>
            <a:bodyPr wrap="none" rtlCol="0">
              <a:spAutoFit/>
            </a:bodyPr>
            <a:lstStyle/>
            <a:p>
              <a:r>
                <a:rPr lang="en-US" sz="1400" b="1" dirty="0" smtClean="0">
                  <a:solidFill>
                    <a:schemeClr val="tx1">
                      <a:lumMod val="95000"/>
                      <a:lumOff val="5000"/>
                    </a:schemeClr>
                  </a:solidFill>
                </a:rPr>
                <a:t>Anti</a:t>
              </a:r>
            </a:p>
            <a:p>
              <a:pPr algn="ctr">
                <a:lnSpc>
                  <a:spcPts val="1000"/>
                </a:lnSpc>
              </a:pPr>
              <a:r>
                <a:rPr lang="en-US" sz="1400" b="1" dirty="0" smtClean="0">
                  <a:solidFill>
                    <a:schemeClr val="tx1">
                      <a:lumMod val="95000"/>
                      <a:lumOff val="5000"/>
                    </a:schemeClr>
                  </a:solidFill>
                </a:rPr>
                <a:t>Jerk</a:t>
              </a:r>
              <a:endParaRPr lang="en-US" sz="1400" b="1" dirty="0">
                <a:solidFill>
                  <a:schemeClr val="tx1">
                    <a:lumMod val="95000"/>
                    <a:lumOff val="5000"/>
                  </a:schemeClr>
                </a:solidFill>
              </a:endParaRPr>
            </a:p>
          </p:txBody>
        </p:sp>
        <p:grpSp>
          <p:nvGrpSpPr>
            <p:cNvPr id="74" name="Gruppieren 73"/>
            <p:cNvGrpSpPr/>
            <p:nvPr/>
          </p:nvGrpSpPr>
          <p:grpSpPr>
            <a:xfrm>
              <a:off x="4697208" y="5664066"/>
              <a:ext cx="495753" cy="471530"/>
              <a:chOff x="4152452" y="3227295"/>
              <a:chExt cx="720762" cy="752665"/>
            </a:xfrm>
          </p:grpSpPr>
          <p:sp>
            <p:nvSpPr>
              <p:cNvPr id="339" name="Freihandform 338"/>
              <p:cNvSpPr/>
              <p:nvPr/>
            </p:nvSpPr>
            <p:spPr>
              <a:xfrm>
                <a:off x="4162393" y="3234669"/>
                <a:ext cx="701098" cy="745291"/>
              </a:xfrm>
              <a:custGeom>
                <a:avLst/>
                <a:gdLst>
                  <a:gd name="connsiteX0" fmla="*/ 0 w 720762"/>
                  <a:gd name="connsiteY0" fmla="*/ 666974 h 666974"/>
                  <a:gd name="connsiteX1" fmla="*/ 75303 w 720762"/>
                  <a:gd name="connsiteY1" fmla="*/ 634701 h 666974"/>
                  <a:gd name="connsiteX2" fmla="*/ 268941 w 720762"/>
                  <a:gd name="connsiteY2" fmla="*/ 419548 h 666974"/>
                  <a:gd name="connsiteX3" fmla="*/ 570155 w 720762"/>
                  <a:gd name="connsiteY3" fmla="*/ 139850 h 666974"/>
                  <a:gd name="connsiteX4" fmla="*/ 720762 w 720762"/>
                  <a:gd name="connsiteY4" fmla="*/ 0 h 666974"/>
                  <a:gd name="connsiteX0" fmla="*/ 0 w 720762"/>
                  <a:gd name="connsiteY0" fmla="*/ 666974 h 680943"/>
                  <a:gd name="connsiteX1" fmla="*/ 75303 w 720762"/>
                  <a:gd name="connsiteY1" fmla="*/ 634701 h 680943"/>
                  <a:gd name="connsiteX2" fmla="*/ 570155 w 720762"/>
                  <a:gd name="connsiteY2" fmla="*/ 139850 h 680943"/>
                  <a:gd name="connsiteX3" fmla="*/ 720762 w 720762"/>
                  <a:gd name="connsiteY3" fmla="*/ 0 h 680943"/>
                  <a:gd name="connsiteX0" fmla="*/ 0 w 720762"/>
                  <a:gd name="connsiteY0" fmla="*/ 666974 h 691000"/>
                  <a:gd name="connsiteX1" fmla="*/ 75303 w 720762"/>
                  <a:gd name="connsiteY1" fmla="*/ 634701 h 691000"/>
                  <a:gd name="connsiteX2" fmla="*/ 720762 w 720762"/>
                  <a:gd name="connsiteY2" fmla="*/ 0 h 691000"/>
                  <a:gd name="connsiteX0" fmla="*/ 0 w 720762"/>
                  <a:gd name="connsiteY0" fmla="*/ 666974 h 666974"/>
                  <a:gd name="connsiteX1" fmla="*/ 720762 w 720762"/>
                  <a:gd name="connsiteY1" fmla="*/ 0 h 666974"/>
                  <a:gd name="connsiteX0" fmla="*/ 0 w 720762"/>
                  <a:gd name="connsiteY0" fmla="*/ 666974 h 666974"/>
                  <a:gd name="connsiteX1" fmla="*/ 720762 w 720762"/>
                  <a:gd name="connsiteY1" fmla="*/ 0 h 666974"/>
                  <a:gd name="connsiteX0" fmla="*/ 0 w 720762"/>
                  <a:gd name="connsiteY0" fmla="*/ 666974 h 666974"/>
                  <a:gd name="connsiteX1" fmla="*/ 720762 w 720762"/>
                  <a:gd name="connsiteY1" fmla="*/ 0 h 666974"/>
                  <a:gd name="connsiteX0" fmla="*/ 0 w 720762"/>
                  <a:gd name="connsiteY0" fmla="*/ 666974 h 666974"/>
                  <a:gd name="connsiteX1" fmla="*/ 150246 w 720762"/>
                  <a:gd name="connsiteY1" fmla="*/ 642375 h 666974"/>
                  <a:gd name="connsiteX2" fmla="*/ 720762 w 720762"/>
                  <a:gd name="connsiteY2" fmla="*/ 0 h 666974"/>
                  <a:gd name="connsiteX0" fmla="*/ 0 w 720762"/>
                  <a:gd name="connsiteY0" fmla="*/ 666974 h 666974"/>
                  <a:gd name="connsiteX1" fmla="*/ 150246 w 720762"/>
                  <a:gd name="connsiteY1" fmla="*/ 642375 h 666974"/>
                  <a:gd name="connsiteX2" fmla="*/ 307095 w 720762"/>
                  <a:gd name="connsiteY2" fmla="*/ 605666 h 666974"/>
                  <a:gd name="connsiteX3" fmla="*/ 720762 w 720762"/>
                  <a:gd name="connsiteY3" fmla="*/ 0 h 666974"/>
                  <a:gd name="connsiteX0" fmla="*/ 0 w 720762"/>
                  <a:gd name="connsiteY0" fmla="*/ 666974 h 666974"/>
                  <a:gd name="connsiteX1" fmla="*/ 150246 w 720762"/>
                  <a:gd name="connsiteY1" fmla="*/ 642375 h 666974"/>
                  <a:gd name="connsiteX2" fmla="*/ 307095 w 720762"/>
                  <a:gd name="connsiteY2" fmla="*/ 605666 h 666974"/>
                  <a:gd name="connsiteX3" fmla="*/ 417224 w 720762"/>
                  <a:gd name="connsiteY3" fmla="*/ 448816 h 666974"/>
                  <a:gd name="connsiteX4" fmla="*/ 720762 w 720762"/>
                  <a:gd name="connsiteY4" fmla="*/ 0 h 666974"/>
                  <a:gd name="connsiteX0" fmla="*/ 0 w 720762"/>
                  <a:gd name="connsiteY0" fmla="*/ 666974 h 666974"/>
                  <a:gd name="connsiteX1" fmla="*/ 150246 w 720762"/>
                  <a:gd name="connsiteY1" fmla="*/ 642375 h 666974"/>
                  <a:gd name="connsiteX2" fmla="*/ 307095 w 720762"/>
                  <a:gd name="connsiteY2" fmla="*/ 605666 h 666974"/>
                  <a:gd name="connsiteX3" fmla="*/ 417224 w 720762"/>
                  <a:gd name="connsiteY3" fmla="*/ 448816 h 666974"/>
                  <a:gd name="connsiteX4" fmla="*/ 517341 w 720762"/>
                  <a:gd name="connsiteY4" fmla="*/ 298641 h 666974"/>
                  <a:gd name="connsiteX5" fmla="*/ 720762 w 720762"/>
                  <a:gd name="connsiteY5" fmla="*/ 0 h 666974"/>
                  <a:gd name="connsiteX0" fmla="*/ 0 w 720762"/>
                  <a:gd name="connsiteY0" fmla="*/ 666974 h 666974"/>
                  <a:gd name="connsiteX1" fmla="*/ 150246 w 720762"/>
                  <a:gd name="connsiteY1" fmla="*/ 642375 h 666974"/>
                  <a:gd name="connsiteX2" fmla="*/ 307095 w 720762"/>
                  <a:gd name="connsiteY2" fmla="*/ 605666 h 666974"/>
                  <a:gd name="connsiteX3" fmla="*/ 417224 w 720762"/>
                  <a:gd name="connsiteY3" fmla="*/ 448816 h 666974"/>
                  <a:gd name="connsiteX4" fmla="*/ 517341 w 720762"/>
                  <a:gd name="connsiteY4" fmla="*/ 298641 h 666974"/>
                  <a:gd name="connsiteX5" fmla="*/ 627469 w 720762"/>
                  <a:gd name="connsiteY5" fmla="*/ 125105 h 666974"/>
                  <a:gd name="connsiteX6" fmla="*/ 720762 w 720762"/>
                  <a:gd name="connsiteY6" fmla="*/ 0 h 666974"/>
                  <a:gd name="connsiteX0" fmla="*/ 0 w 720762"/>
                  <a:gd name="connsiteY0" fmla="*/ 666974 h 666974"/>
                  <a:gd name="connsiteX1" fmla="*/ 76827 w 720762"/>
                  <a:gd name="connsiteY1" fmla="*/ 598992 h 666974"/>
                  <a:gd name="connsiteX2" fmla="*/ 307095 w 720762"/>
                  <a:gd name="connsiteY2" fmla="*/ 605666 h 666974"/>
                  <a:gd name="connsiteX3" fmla="*/ 417224 w 720762"/>
                  <a:gd name="connsiteY3" fmla="*/ 448816 h 666974"/>
                  <a:gd name="connsiteX4" fmla="*/ 517341 w 720762"/>
                  <a:gd name="connsiteY4" fmla="*/ 298641 h 666974"/>
                  <a:gd name="connsiteX5" fmla="*/ 627469 w 720762"/>
                  <a:gd name="connsiteY5" fmla="*/ 125105 h 666974"/>
                  <a:gd name="connsiteX6" fmla="*/ 720762 w 720762"/>
                  <a:gd name="connsiteY6" fmla="*/ 0 h 666974"/>
                  <a:gd name="connsiteX0" fmla="*/ 0 w 720762"/>
                  <a:gd name="connsiteY0" fmla="*/ 666974 h 666974"/>
                  <a:gd name="connsiteX1" fmla="*/ 90176 w 720762"/>
                  <a:gd name="connsiteY1" fmla="*/ 518899 h 666974"/>
                  <a:gd name="connsiteX2" fmla="*/ 307095 w 720762"/>
                  <a:gd name="connsiteY2" fmla="*/ 605666 h 666974"/>
                  <a:gd name="connsiteX3" fmla="*/ 417224 w 720762"/>
                  <a:gd name="connsiteY3" fmla="*/ 448816 h 666974"/>
                  <a:gd name="connsiteX4" fmla="*/ 517341 w 720762"/>
                  <a:gd name="connsiteY4" fmla="*/ 298641 h 666974"/>
                  <a:gd name="connsiteX5" fmla="*/ 627469 w 720762"/>
                  <a:gd name="connsiteY5" fmla="*/ 125105 h 666974"/>
                  <a:gd name="connsiteX6" fmla="*/ 720762 w 720762"/>
                  <a:gd name="connsiteY6" fmla="*/ 0 h 666974"/>
                  <a:gd name="connsiteX0" fmla="*/ 0 w 720762"/>
                  <a:gd name="connsiteY0" fmla="*/ 666974 h 666974"/>
                  <a:gd name="connsiteX1" fmla="*/ 90176 w 720762"/>
                  <a:gd name="connsiteY1" fmla="*/ 518899 h 666974"/>
                  <a:gd name="connsiteX2" fmla="*/ 307095 w 720762"/>
                  <a:gd name="connsiteY2" fmla="*/ 605666 h 666974"/>
                  <a:gd name="connsiteX3" fmla="*/ 417224 w 720762"/>
                  <a:gd name="connsiteY3" fmla="*/ 448816 h 666974"/>
                  <a:gd name="connsiteX4" fmla="*/ 517341 w 720762"/>
                  <a:gd name="connsiteY4" fmla="*/ 298641 h 666974"/>
                  <a:gd name="connsiteX5" fmla="*/ 627469 w 720762"/>
                  <a:gd name="connsiteY5" fmla="*/ 125105 h 666974"/>
                  <a:gd name="connsiteX6" fmla="*/ 720762 w 720762"/>
                  <a:gd name="connsiteY6" fmla="*/ 0 h 666974"/>
                  <a:gd name="connsiteX0" fmla="*/ 0 w 720762"/>
                  <a:gd name="connsiteY0" fmla="*/ 666974 h 706804"/>
                  <a:gd name="connsiteX1" fmla="*/ 90176 w 720762"/>
                  <a:gd name="connsiteY1" fmla="*/ 518899 h 706804"/>
                  <a:gd name="connsiteX2" fmla="*/ 307095 w 720762"/>
                  <a:gd name="connsiteY2" fmla="*/ 682422 h 706804"/>
                  <a:gd name="connsiteX3" fmla="*/ 417224 w 720762"/>
                  <a:gd name="connsiteY3" fmla="*/ 448816 h 706804"/>
                  <a:gd name="connsiteX4" fmla="*/ 517341 w 720762"/>
                  <a:gd name="connsiteY4" fmla="*/ 298641 h 706804"/>
                  <a:gd name="connsiteX5" fmla="*/ 627469 w 720762"/>
                  <a:gd name="connsiteY5" fmla="*/ 125105 h 706804"/>
                  <a:gd name="connsiteX6" fmla="*/ 720762 w 720762"/>
                  <a:gd name="connsiteY6" fmla="*/ 0 h 706804"/>
                  <a:gd name="connsiteX0" fmla="*/ 0 w 720762"/>
                  <a:gd name="connsiteY0" fmla="*/ 666974 h 706804"/>
                  <a:gd name="connsiteX1" fmla="*/ 90176 w 720762"/>
                  <a:gd name="connsiteY1" fmla="*/ 518899 h 706804"/>
                  <a:gd name="connsiteX2" fmla="*/ 307095 w 720762"/>
                  <a:gd name="connsiteY2" fmla="*/ 682422 h 706804"/>
                  <a:gd name="connsiteX3" fmla="*/ 417224 w 720762"/>
                  <a:gd name="connsiteY3" fmla="*/ 448816 h 706804"/>
                  <a:gd name="connsiteX4" fmla="*/ 517341 w 720762"/>
                  <a:gd name="connsiteY4" fmla="*/ 298641 h 706804"/>
                  <a:gd name="connsiteX5" fmla="*/ 627469 w 720762"/>
                  <a:gd name="connsiteY5" fmla="*/ 125105 h 706804"/>
                  <a:gd name="connsiteX6" fmla="*/ 720762 w 720762"/>
                  <a:gd name="connsiteY6" fmla="*/ 0 h 706804"/>
                  <a:gd name="connsiteX0" fmla="*/ 0 w 720762"/>
                  <a:gd name="connsiteY0" fmla="*/ 666974 h 706804"/>
                  <a:gd name="connsiteX1" fmla="*/ 90176 w 720762"/>
                  <a:gd name="connsiteY1" fmla="*/ 518899 h 706804"/>
                  <a:gd name="connsiteX2" fmla="*/ 307095 w 720762"/>
                  <a:gd name="connsiteY2" fmla="*/ 682422 h 706804"/>
                  <a:gd name="connsiteX3" fmla="*/ 417224 w 720762"/>
                  <a:gd name="connsiteY3" fmla="*/ 448816 h 706804"/>
                  <a:gd name="connsiteX4" fmla="*/ 517341 w 720762"/>
                  <a:gd name="connsiteY4" fmla="*/ 298641 h 706804"/>
                  <a:gd name="connsiteX5" fmla="*/ 627469 w 720762"/>
                  <a:gd name="connsiteY5" fmla="*/ 125105 h 706804"/>
                  <a:gd name="connsiteX6" fmla="*/ 720762 w 720762"/>
                  <a:gd name="connsiteY6" fmla="*/ 0 h 706804"/>
                  <a:gd name="connsiteX0" fmla="*/ 0 w 720762"/>
                  <a:gd name="connsiteY0" fmla="*/ 666974 h 682422"/>
                  <a:gd name="connsiteX1" fmla="*/ 90176 w 720762"/>
                  <a:gd name="connsiteY1" fmla="*/ 518899 h 682422"/>
                  <a:gd name="connsiteX2" fmla="*/ 307095 w 720762"/>
                  <a:gd name="connsiteY2" fmla="*/ 682422 h 682422"/>
                  <a:gd name="connsiteX3" fmla="*/ 417224 w 720762"/>
                  <a:gd name="connsiteY3" fmla="*/ 448816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307095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307095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307095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307095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287071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287071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257036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517341 w 720762"/>
                  <a:gd name="connsiteY4" fmla="*/ 298641 h 715794"/>
                  <a:gd name="connsiteX5" fmla="*/ 627469 w 720762"/>
                  <a:gd name="connsiteY5" fmla="*/ 125105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530690 w 720762"/>
                  <a:gd name="connsiteY4" fmla="*/ 465502 h 715794"/>
                  <a:gd name="connsiteX5" fmla="*/ 627469 w 720762"/>
                  <a:gd name="connsiteY5" fmla="*/ 125105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530690 w 720762"/>
                  <a:gd name="connsiteY4" fmla="*/ 465502 h 715794"/>
                  <a:gd name="connsiteX5" fmla="*/ 627469 w 720762"/>
                  <a:gd name="connsiteY5" fmla="*/ 125105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530690 w 720762"/>
                  <a:gd name="connsiteY4" fmla="*/ 465502 h 715794"/>
                  <a:gd name="connsiteX5" fmla="*/ 627469 w 720762"/>
                  <a:gd name="connsiteY5" fmla="*/ 125105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502212 h 715794"/>
                  <a:gd name="connsiteX5" fmla="*/ 627469 w 720762"/>
                  <a:gd name="connsiteY5" fmla="*/ 125105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502212 h 715794"/>
                  <a:gd name="connsiteX5" fmla="*/ 557387 w 720762"/>
                  <a:gd name="connsiteY5" fmla="*/ 191849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502212 h 715794"/>
                  <a:gd name="connsiteX5" fmla="*/ 557387 w 720762"/>
                  <a:gd name="connsiteY5" fmla="*/ 191849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458828 h 715794"/>
                  <a:gd name="connsiteX5" fmla="*/ 557387 w 720762"/>
                  <a:gd name="connsiteY5" fmla="*/ 191849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458828 h 715794"/>
                  <a:gd name="connsiteX5" fmla="*/ 554049 w 720762"/>
                  <a:gd name="connsiteY5" fmla="*/ 231896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458828 h 715794"/>
                  <a:gd name="connsiteX5" fmla="*/ 554049 w 720762"/>
                  <a:gd name="connsiteY5" fmla="*/ 231896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458828 h 715794"/>
                  <a:gd name="connsiteX5" fmla="*/ 554049 w 720762"/>
                  <a:gd name="connsiteY5" fmla="*/ 231896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80112 w 720762"/>
                  <a:gd name="connsiteY4" fmla="*/ 488325 h 715794"/>
                  <a:gd name="connsiteX5" fmla="*/ 554049 w 720762"/>
                  <a:gd name="connsiteY5" fmla="*/ 231896 h 715794"/>
                  <a:gd name="connsiteX6" fmla="*/ 720762 w 720762"/>
                  <a:gd name="connsiteY6" fmla="*/ 0 h 715794"/>
                  <a:gd name="connsiteX0" fmla="*/ 0 w 720762"/>
                  <a:gd name="connsiteY0" fmla="*/ 666974 h 715794"/>
                  <a:gd name="connsiteX1" fmla="*/ 90176 w 720762"/>
                  <a:gd name="connsiteY1" fmla="*/ 462364 h 715794"/>
                  <a:gd name="connsiteX2" fmla="*/ 260374 w 720762"/>
                  <a:gd name="connsiteY2" fmla="*/ 715794 h 715794"/>
                  <a:gd name="connsiteX3" fmla="*/ 377177 w 720762"/>
                  <a:gd name="connsiteY3" fmla="*/ 425455 h 715794"/>
                  <a:gd name="connsiteX4" fmla="*/ 480112 w 720762"/>
                  <a:gd name="connsiteY4" fmla="*/ 488325 h 715794"/>
                  <a:gd name="connsiteX5" fmla="*/ 554049 w 720762"/>
                  <a:gd name="connsiteY5" fmla="*/ 231896 h 715794"/>
                  <a:gd name="connsiteX6" fmla="*/ 720762 w 720762"/>
                  <a:gd name="connsiteY6" fmla="*/ 0 h 715794"/>
                  <a:gd name="connsiteX0" fmla="*/ 0 w 720762"/>
                  <a:gd name="connsiteY0" fmla="*/ 666974 h 752665"/>
                  <a:gd name="connsiteX1" fmla="*/ 90176 w 720762"/>
                  <a:gd name="connsiteY1" fmla="*/ 462364 h 752665"/>
                  <a:gd name="connsiteX2" fmla="*/ 262832 w 720762"/>
                  <a:gd name="connsiteY2" fmla="*/ 752665 h 752665"/>
                  <a:gd name="connsiteX3" fmla="*/ 377177 w 720762"/>
                  <a:gd name="connsiteY3" fmla="*/ 425455 h 752665"/>
                  <a:gd name="connsiteX4" fmla="*/ 480112 w 720762"/>
                  <a:gd name="connsiteY4" fmla="*/ 488325 h 752665"/>
                  <a:gd name="connsiteX5" fmla="*/ 554049 w 720762"/>
                  <a:gd name="connsiteY5" fmla="*/ 231896 h 752665"/>
                  <a:gd name="connsiteX6" fmla="*/ 720762 w 720762"/>
                  <a:gd name="connsiteY6" fmla="*/ 0 h 752665"/>
                  <a:gd name="connsiteX0" fmla="*/ 0 w 720762"/>
                  <a:gd name="connsiteY0" fmla="*/ 666974 h 752665"/>
                  <a:gd name="connsiteX1" fmla="*/ 90176 w 720762"/>
                  <a:gd name="connsiteY1" fmla="*/ 462364 h 752665"/>
                  <a:gd name="connsiteX2" fmla="*/ 262832 w 720762"/>
                  <a:gd name="connsiteY2" fmla="*/ 752665 h 752665"/>
                  <a:gd name="connsiteX3" fmla="*/ 377177 w 720762"/>
                  <a:gd name="connsiteY3" fmla="*/ 425455 h 752665"/>
                  <a:gd name="connsiteX4" fmla="*/ 480112 w 720762"/>
                  <a:gd name="connsiteY4" fmla="*/ 488325 h 752665"/>
                  <a:gd name="connsiteX5" fmla="*/ 554049 w 720762"/>
                  <a:gd name="connsiteY5" fmla="*/ 231896 h 752665"/>
                  <a:gd name="connsiteX6" fmla="*/ 720762 w 720762"/>
                  <a:gd name="connsiteY6" fmla="*/ 0 h 752665"/>
                  <a:gd name="connsiteX0" fmla="*/ 0 w 701098"/>
                  <a:gd name="connsiteY0" fmla="*/ 659600 h 745291"/>
                  <a:gd name="connsiteX1" fmla="*/ 90176 w 701098"/>
                  <a:gd name="connsiteY1" fmla="*/ 454990 h 745291"/>
                  <a:gd name="connsiteX2" fmla="*/ 262832 w 701098"/>
                  <a:gd name="connsiteY2" fmla="*/ 745291 h 745291"/>
                  <a:gd name="connsiteX3" fmla="*/ 377177 w 701098"/>
                  <a:gd name="connsiteY3" fmla="*/ 418081 h 745291"/>
                  <a:gd name="connsiteX4" fmla="*/ 480112 w 701098"/>
                  <a:gd name="connsiteY4" fmla="*/ 480951 h 745291"/>
                  <a:gd name="connsiteX5" fmla="*/ 554049 w 701098"/>
                  <a:gd name="connsiteY5" fmla="*/ 224522 h 745291"/>
                  <a:gd name="connsiteX6" fmla="*/ 701098 w 701098"/>
                  <a:gd name="connsiteY6" fmla="*/ 0 h 745291"/>
                  <a:gd name="connsiteX0" fmla="*/ 0 w 701098"/>
                  <a:gd name="connsiteY0" fmla="*/ 659600 h 745291"/>
                  <a:gd name="connsiteX1" fmla="*/ 90176 w 701098"/>
                  <a:gd name="connsiteY1" fmla="*/ 454990 h 745291"/>
                  <a:gd name="connsiteX2" fmla="*/ 262832 w 701098"/>
                  <a:gd name="connsiteY2" fmla="*/ 745291 h 745291"/>
                  <a:gd name="connsiteX3" fmla="*/ 377177 w 701098"/>
                  <a:gd name="connsiteY3" fmla="*/ 418081 h 745291"/>
                  <a:gd name="connsiteX4" fmla="*/ 480112 w 701098"/>
                  <a:gd name="connsiteY4" fmla="*/ 480951 h 745291"/>
                  <a:gd name="connsiteX5" fmla="*/ 554049 w 701098"/>
                  <a:gd name="connsiteY5" fmla="*/ 224522 h 745291"/>
                  <a:gd name="connsiteX6" fmla="*/ 701098 w 701098"/>
                  <a:gd name="connsiteY6" fmla="*/ 0 h 745291"/>
                  <a:gd name="connsiteX0" fmla="*/ 0 w 701098"/>
                  <a:gd name="connsiteY0" fmla="*/ 659600 h 745291"/>
                  <a:gd name="connsiteX1" fmla="*/ 90176 w 701098"/>
                  <a:gd name="connsiteY1" fmla="*/ 454990 h 745291"/>
                  <a:gd name="connsiteX2" fmla="*/ 262832 w 701098"/>
                  <a:gd name="connsiteY2" fmla="*/ 745291 h 745291"/>
                  <a:gd name="connsiteX3" fmla="*/ 377177 w 701098"/>
                  <a:gd name="connsiteY3" fmla="*/ 418081 h 745291"/>
                  <a:gd name="connsiteX4" fmla="*/ 480112 w 701098"/>
                  <a:gd name="connsiteY4" fmla="*/ 480951 h 745291"/>
                  <a:gd name="connsiteX5" fmla="*/ 554049 w 701098"/>
                  <a:gd name="connsiteY5" fmla="*/ 224522 h 745291"/>
                  <a:gd name="connsiteX6" fmla="*/ 701098 w 701098"/>
                  <a:gd name="connsiteY6" fmla="*/ 0 h 74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098" h="745291">
                    <a:moveTo>
                      <a:pt x="0" y="659600"/>
                    </a:moveTo>
                    <a:cubicBezTo>
                      <a:pt x="46745" y="650289"/>
                      <a:pt x="33419" y="467639"/>
                      <a:pt x="90176" y="454990"/>
                    </a:cubicBezTo>
                    <a:cubicBezTo>
                      <a:pt x="171393" y="444772"/>
                      <a:pt x="167746" y="745562"/>
                      <a:pt x="262832" y="745291"/>
                    </a:cubicBezTo>
                    <a:cubicBezTo>
                      <a:pt x="327351" y="739729"/>
                      <a:pt x="308233" y="428920"/>
                      <a:pt x="377177" y="418081"/>
                    </a:cubicBezTo>
                    <a:cubicBezTo>
                      <a:pt x="438915" y="413632"/>
                      <a:pt x="436196" y="485673"/>
                      <a:pt x="480112" y="480951"/>
                    </a:cubicBezTo>
                    <a:cubicBezTo>
                      <a:pt x="535176" y="470382"/>
                      <a:pt x="503460" y="237586"/>
                      <a:pt x="554049" y="224522"/>
                    </a:cubicBezTo>
                    <a:cubicBezTo>
                      <a:pt x="600763" y="218133"/>
                      <a:pt x="606854" y="189291"/>
                      <a:pt x="701098" y="0"/>
                    </a:cubicBezTo>
                  </a:path>
                </a:pathLst>
              </a:custGeom>
              <a:no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ihandform 71"/>
              <p:cNvSpPr/>
              <p:nvPr/>
            </p:nvSpPr>
            <p:spPr>
              <a:xfrm>
                <a:off x="4152452" y="3227295"/>
                <a:ext cx="720762" cy="666974"/>
              </a:xfrm>
              <a:custGeom>
                <a:avLst/>
                <a:gdLst>
                  <a:gd name="connsiteX0" fmla="*/ 0 w 720762"/>
                  <a:gd name="connsiteY0" fmla="*/ 666974 h 666974"/>
                  <a:gd name="connsiteX1" fmla="*/ 75303 w 720762"/>
                  <a:gd name="connsiteY1" fmla="*/ 634701 h 666974"/>
                  <a:gd name="connsiteX2" fmla="*/ 268941 w 720762"/>
                  <a:gd name="connsiteY2" fmla="*/ 419548 h 666974"/>
                  <a:gd name="connsiteX3" fmla="*/ 570155 w 720762"/>
                  <a:gd name="connsiteY3" fmla="*/ 139850 h 666974"/>
                  <a:gd name="connsiteX4" fmla="*/ 720762 w 720762"/>
                  <a:gd name="connsiteY4" fmla="*/ 0 h 666974"/>
                  <a:gd name="connsiteX0" fmla="*/ 0 w 720762"/>
                  <a:gd name="connsiteY0" fmla="*/ 666974 h 680943"/>
                  <a:gd name="connsiteX1" fmla="*/ 75303 w 720762"/>
                  <a:gd name="connsiteY1" fmla="*/ 634701 h 680943"/>
                  <a:gd name="connsiteX2" fmla="*/ 570155 w 720762"/>
                  <a:gd name="connsiteY2" fmla="*/ 139850 h 680943"/>
                  <a:gd name="connsiteX3" fmla="*/ 720762 w 720762"/>
                  <a:gd name="connsiteY3" fmla="*/ 0 h 680943"/>
                  <a:gd name="connsiteX0" fmla="*/ 0 w 720762"/>
                  <a:gd name="connsiteY0" fmla="*/ 666974 h 691000"/>
                  <a:gd name="connsiteX1" fmla="*/ 75303 w 720762"/>
                  <a:gd name="connsiteY1" fmla="*/ 634701 h 691000"/>
                  <a:gd name="connsiteX2" fmla="*/ 720762 w 720762"/>
                  <a:gd name="connsiteY2" fmla="*/ 0 h 691000"/>
                  <a:gd name="connsiteX0" fmla="*/ 0 w 720762"/>
                  <a:gd name="connsiteY0" fmla="*/ 666974 h 666974"/>
                  <a:gd name="connsiteX1" fmla="*/ 720762 w 720762"/>
                  <a:gd name="connsiteY1" fmla="*/ 0 h 666974"/>
                  <a:gd name="connsiteX0" fmla="*/ 0 w 720762"/>
                  <a:gd name="connsiteY0" fmla="*/ 666974 h 666974"/>
                  <a:gd name="connsiteX1" fmla="*/ 720762 w 720762"/>
                  <a:gd name="connsiteY1" fmla="*/ 0 h 666974"/>
                  <a:gd name="connsiteX0" fmla="*/ 0 w 720762"/>
                  <a:gd name="connsiteY0" fmla="*/ 666974 h 666974"/>
                  <a:gd name="connsiteX1" fmla="*/ 720762 w 720762"/>
                  <a:gd name="connsiteY1" fmla="*/ 0 h 666974"/>
                </a:gdLst>
                <a:ahLst/>
                <a:cxnLst>
                  <a:cxn ang="0">
                    <a:pos x="connsiteX0" y="connsiteY0"/>
                  </a:cxn>
                  <a:cxn ang="0">
                    <a:pos x="connsiteX1" y="connsiteY1"/>
                  </a:cxn>
                </a:cxnLst>
                <a:rect l="l" t="t" r="r" b="b"/>
                <a:pathLst>
                  <a:path w="720762" h="666974">
                    <a:moveTo>
                      <a:pt x="0" y="666974"/>
                    </a:moveTo>
                    <a:cubicBezTo>
                      <a:pt x="380103" y="638287"/>
                      <a:pt x="480508" y="469751"/>
                      <a:pt x="720762" y="0"/>
                    </a:cubicBezTo>
                  </a:path>
                </a:pathLst>
              </a:cu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340" name="Gerade Verbindung mit Pfeil 339"/>
          <p:cNvCxnSpPr/>
          <p:nvPr/>
        </p:nvCxnSpPr>
        <p:spPr>
          <a:xfrm>
            <a:off x="4107491" y="4298898"/>
            <a:ext cx="382819"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Gewinkelte Verbindung 88"/>
          <p:cNvCxnSpPr>
            <a:stCxn id="344" idx="3"/>
            <a:endCxn id="353" idx="1"/>
          </p:cNvCxnSpPr>
          <p:nvPr/>
        </p:nvCxnSpPr>
        <p:spPr>
          <a:xfrm flipV="1">
            <a:off x="1677895" y="4735853"/>
            <a:ext cx="426158" cy="54103"/>
          </a:xfrm>
          <a:prstGeom prst="bentConnector3">
            <a:avLst>
              <a:gd name="adj1" fmla="val 50000"/>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9" name="Gewinkelte Verbindung 348"/>
          <p:cNvCxnSpPr>
            <a:stCxn id="342" idx="3"/>
            <a:endCxn id="311" idx="1"/>
          </p:cNvCxnSpPr>
          <p:nvPr/>
        </p:nvCxnSpPr>
        <p:spPr>
          <a:xfrm>
            <a:off x="1677895" y="4970990"/>
            <a:ext cx="433150" cy="340376"/>
          </a:xfrm>
          <a:prstGeom prst="bentConnector3">
            <a:avLst>
              <a:gd name="adj1" fmla="val 50000"/>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07" name="Gruppieren 106"/>
          <p:cNvGrpSpPr/>
          <p:nvPr/>
        </p:nvGrpSpPr>
        <p:grpSpPr>
          <a:xfrm>
            <a:off x="2104053" y="4278789"/>
            <a:ext cx="994208" cy="630947"/>
            <a:chOff x="2104053" y="4566542"/>
            <a:chExt cx="994208" cy="630947"/>
          </a:xfrm>
        </p:grpSpPr>
        <p:sp>
          <p:nvSpPr>
            <p:cNvPr id="313" name="Rechteck 312"/>
            <p:cNvSpPr/>
            <p:nvPr/>
          </p:nvSpPr>
          <p:spPr>
            <a:xfrm>
              <a:off x="2111045" y="4566542"/>
              <a:ext cx="987216" cy="601695"/>
            </a:xfrm>
            <a:prstGeom prst="rect">
              <a:avLst/>
            </a:prstGeom>
            <a:solidFill>
              <a:schemeClr val="bg1">
                <a:lumMod val="5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sz="1400" dirty="0"/>
            </a:p>
          </p:txBody>
        </p:sp>
        <p:sp>
          <p:nvSpPr>
            <p:cNvPr id="314" name="Textfeld 313"/>
            <p:cNvSpPr txBox="1"/>
            <p:nvPr/>
          </p:nvSpPr>
          <p:spPr>
            <a:xfrm>
              <a:off x="2138818" y="4566547"/>
              <a:ext cx="919868" cy="630942"/>
            </a:xfrm>
            <a:prstGeom prst="rect">
              <a:avLst/>
            </a:prstGeom>
            <a:noFill/>
          </p:spPr>
          <p:txBody>
            <a:bodyPr wrap="none" rtlCol="0">
              <a:spAutoFit/>
            </a:bodyPr>
            <a:lstStyle/>
            <a:p>
              <a:pPr algn="ctr">
                <a:lnSpc>
                  <a:spcPts val="1400"/>
                </a:lnSpc>
              </a:pPr>
              <a:r>
                <a:rPr lang="en-US" sz="1400" b="1" dirty="0" smtClean="0">
                  <a:solidFill>
                    <a:schemeClr val="bg1"/>
                  </a:solidFill>
                </a:rPr>
                <a:t>Electronic</a:t>
              </a:r>
            </a:p>
            <a:p>
              <a:pPr algn="ctr">
                <a:lnSpc>
                  <a:spcPts val="1400"/>
                </a:lnSpc>
              </a:pPr>
              <a:r>
                <a:rPr lang="en-US" sz="1400" b="1" dirty="0" smtClean="0">
                  <a:solidFill>
                    <a:schemeClr val="bg1"/>
                  </a:solidFill>
                </a:rPr>
                <a:t>Stability</a:t>
              </a:r>
            </a:p>
            <a:p>
              <a:pPr algn="ctr">
                <a:lnSpc>
                  <a:spcPts val="1400"/>
                </a:lnSpc>
              </a:pPr>
              <a:r>
                <a:rPr lang="en-US" sz="1400" b="1" dirty="0" smtClean="0">
                  <a:solidFill>
                    <a:schemeClr val="bg1"/>
                  </a:solidFill>
                </a:rPr>
                <a:t>System</a:t>
              </a:r>
              <a:endParaRPr lang="en-US" sz="1400" b="1" dirty="0">
                <a:solidFill>
                  <a:schemeClr val="bg1"/>
                </a:solidFill>
              </a:endParaRPr>
            </a:p>
          </p:txBody>
        </p:sp>
        <p:sp>
          <p:nvSpPr>
            <p:cNvPr id="351" name="Rechteck 350"/>
            <p:cNvSpPr>
              <a:spLocks noChangeAspect="1"/>
            </p:cNvSpPr>
            <p:nvPr/>
          </p:nvSpPr>
          <p:spPr>
            <a:xfrm>
              <a:off x="2104053" y="4579140"/>
              <a:ext cx="658590" cy="235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353" name="Rechteck 352"/>
            <p:cNvSpPr>
              <a:spLocks noChangeAspect="1"/>
            </p:cNvSpPr>
            <p:nvPr/>
          </p:nvSpPr>
          <p:spPr>
            <a:xfrm>
              <a:off x="2104053" y="4906100"/>
              <a:ext cx="658590" cy="235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cxnSp>
        <p:nvCxnSpPr>
          <p:cNvPr id="354" name="Gewinkelte Verbindung 353"/>
          <p:cNvCxnSpPr>
            <a:stCxn id="355" idx="3"/>
            <a:endCxn id="351" idx="1"/>
          </p:cNvCxnSpPr>
          <p:nvPr/>
        </p:nvCxnSpPr>
        <p:spPr>
          <a:xfrm>
            <a:off x="1314856" y="4195674"/>
            <a:ext cx="789197" cy="213219"/>
          </a:xfrm>
          <a:prstGeom prst="bentConnector3">
            <a:avLst>
              <a:gd name="adj1" fmla="val 50000"/>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10" name="Gruppieren 109"/>
          <p:cNvGrpSpPr/>
          <p:nvPr/>
        </p:nvGrpSpPr>
        <p:grpSpPr>
          <a:xfrm>
            <a:off x="128797" y="3753726"/>
            <a:ext cx="1596154" cy="1334770"/>
            <a:chOff x="128797" y="4569272"/>
            <a:chExt cx="1596154" cy="1334770"/>
          </a:xfrm>
        </p:grpSpPr>
        <p:sp>
          <p:nvSpPr>
            <p:cNvPr id="342" name="Rechteck 341"/>
            <p:cNvSpPr>
              <a:spLocks noChangeAspect="1"/>
            </p:cNvSpPr>
            <p:nvPr/>
          </p:nvSpPr>
          <p:spPr>
            <a:xfrm>
              <a:off x="1019305" y="5669030"/>
              <a:ext cx="658590" cy="235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344" name="Rechteck 343"/>
            <p:cNvSpPr>
              <a:spLocks noChangeAspect="1"/>
            </p:cNvSpPr>
            <p:nvPr/>
          </p:nvSpPr>
          <p:spPr>
            <a:xfrm>
              <a:off x="1019305" y="5487996"/>
              <a:ext cx="658590" cy="235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355" name="Rechteck 354"/>
            <p:cNvSpPr>
              <a:spLocks noChangeAspect="1"/>
            </p:cNvSpPr>
            <p:nvPr/>
          </p:nvSpPr>
          <p:spPr>
            <a:xfrm>
              <a:off x="656266" y="4893714"/>
              <a:ext cx="658590" cy="235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pic>
          <p:nvPicPr>
            <p:cNvPr id="356" name="Grafik 355"/>
            <p:cNvPicPr>
              <a:picLocks noChangeAspect="1"/>
            </p:cNvPicPr>
            <p:nvPr/>
          </p:nvPicPr>
          <p:blipFill>
            <a:blip r:embed="rId39">
              <a:clrChange>
                <a:clrFrom>
                  <a:srgbClr val="FFFFFF"/>
                </a:clrFrom>
                <a:clrTo>
                  <a:srgbClr val="FFFFFF">
                    <a:alpha val="0"/>
                  </a:srgbClr>
                </a:clrTo>
              </a:clrChange>
            </a:blip>
            <a:stretch>
              <a:fillRect/>
            </a:stretch>
          </p:blipFill>
          <p:spPr>
            <a:xfrm>
              <a:off x="128797" y="4569272"/>
              <a:ext cx="1596154" cy="1326421"/>
            </a:xfrm>
            <a:prstGeom prst="rect">
              <a:avLst/>
            </a:prstGeom>
          </p:spPr>
        </p:pic>
      </p:grpSp>
      <p:grpSp>
        <p:nvGrpSpPr>
          <p:cNvPr id="101" name="Gruppieren 100"/>
          <p:cNvGrpSpPr/>
          <p:nvPr/>
        </p:nvGrpSpPr>
        <p:grpSpPr>
          <a:xfrm>
            <a:off x="2104053" y="3754318"/>
            <a:ext cx="994208" cy="574569"/>
            <a:chOff x="2104053" y="4566543"/>
            <a:chExt cx="994208" cy="574569"/>
          </a:xfrm>
        </p:grpSpPr>
        <p:sp>
          <p:nvSpPr>
            <p:cNvPr id="102" name="Rechteck 101"/>
            <p:cNvSpPr/>
            <p:nvPr/>
          </p:nvSpPr>
          <p:spPr>
            <a:xfrm>
              <a:off x="2111045" y="4566543"/>
              <a:ext cx="987216" cy="405196"/>
            </a:xfrm>
            <a:prstGeom prst="rect">
              <a:avLst/>
            </a:prstGeom>
            <a:solidFill>
              <a:schemeClr val="bg1">
                <a:lumMod val="5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sz="1400" dirty="0"/>
            </a:p>
          </p:txBody>
        </p:sp>
        <p:sp>
          <p:nvSpPr>
            <p:cNvPr id="103" name="Textfeld 102"/>
            <p:cNvSpPr txBox="1"/>
            <p:nvPr/>
          </p:nvSpPr>
          <p:spPr>
            <a:xfrm>
              <a:off x="2232498" y="4730358"/>
              <a:ext cx="732508" cy="271869"/>
            </a:xfrm>
            <a:prstGeom prst="rect">
              <a:avLst/>
            </a:prstGeom>
            <a:noFill/>
          </p:spPr>
          <p:txBody>
            <a:bodyPr wrap="none" rtlCol="0">
              <a:spAutoFit/>
            </a:bodyPr>
            <a:lstStyle/>
            <a:p>
              <a:pPr algn="ctr">
                <a:lnSpc>
                  <a:spcPts val="1400"/>
                </a:lnSpc>
              </a:pPr>
              <a:r>
                <a:rPr lang="en-US" sz="1400" b="1" dirty="0" smtClean="0">
                  <a:solidFill>
                    <a:schemeClr val="bg1"/>
                  </a:solidFill>
                </a:rPr>
                <a:t>Battery</a:t>
              </a:r>
              <a:endParaRPr lang="en-US" sz="1400" b="1" dirty="0">
                <a:solidFill>
                  <a:schemeClr val="bg1"/>
                </a:solidFill>
              </a:endParaRPr>
            </a:p>
          </p:txBody>
        </p:sp>
        <p:sp>
          <p:nvSpPr>
            <p:cNvPr id="104" name="Rechteck 103"/>
            <p:cNvSpPr>
              <a:spLocks noChangeAspect="1"/>
            </p:cNvSpPr>
            <p:nvPr/>
          </p:nvSpPr>
          <p:spPr>
            <a:xfrm>
              <a:off x="2104053" y="4579140"/>
              <a:ext cx="658590" cy="235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105" name="Rechteck 104"/>
            <p:cNvSpPr>
              <a:spLocks noChangeAspect="1"/>
            </p:cNvSpPr>
            <p:nvPr/>
          </p:nvSpPr>
          <p:spPr>
            <a:xfrm>
              <a:off x="2104053" y="4906100"/>
              <a:ext cx="658590" cy="235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grpSp>
        <p:nvGrpSpPr>
          <p:cNvPr id="24" name="Gruppieren 23"/>
          <p:cNvGrpSpPr/>
          <p:nvPr/>
        </p:nvGrpSpPr>
        <p:grpSpPr>
          <a:xfrm>
            <a:off x="3191879" y="3742897"/>
            <a:ext cx="274370" cy="2338680"/>
            <a:chOff x="3191879" y="4558443"/>
            <a:chExt cx="274370" cy="2338680"/>
          </a:xfrm>
        </p:grpSpPr>
        <p:sp>
          <p:nvSpPr>
            <p:cNvPr id="3" name="Rechteck 2"/>
            <p:cNvSpPr/>
            <p:nvPr/>
          </p:nvSpPr>
          <p:spPr>
            <a:xfrm>
              <a:off x="3241433" y="4558443"/>
              <a:ext cx="199778" cy="233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feld 105"/>
            <p:cNvSpPr txBox="1"/>
            <p:nvPr/>
          </p:nvSpPr>
          <p:spPr>
            <a:xfrm rot="5400000">
              <a:off x="3075629" y="6459138"/>
              <a:ext cx="506870" cy="274370"/>
            </a:xfrm>
            <a:prstGeom prst="rect">
              <a:avLst/>
            </a:prstGeom>
            <a:noFill/>
          </p:spPr>
          <p:txBody>
            <a:bodyPr wrap="none" rtlCol="0">
              <a:spAutoFit/>
            </a:bodyPr>
            <a:lstStyle/>
            <a:p>
              <a:pPr algn="ctr">
                <a:lnSpc>
                  <a:spcPts val="1400"/>
                </a:lnSpc>
              </a:pPr>
              <a:r>
                <a:rPr lang="en-US" sz="1400" b="1" dirty="0" smtClean="0">
                  <a:solidFill>
                    <a:schemeClr val="bg1"/>
                  </a:solidFill>
                </a:rPr>
                <a:t>CAN</a:t>
              </a:r>
              <a:endParaRPr lang="en-US" sz="1400" b="1" dirty="0">
                <a:solidFill>
                  <a:schemeClr val="bg1"/>
                </a:solidFill>
              </a:endParaRPr>
            </a:p>
          </p:txBody>
        </p:sp>
      </p:grpSp>
      <p:cxnSp>
        <p:nvCxnSpPr>
          <p:cNvPr id="109" name="Gerade Verbindung mit Pfeil 108"/>
          <p:cNvCxnSpPr/>
          <p:nvPr/>
        </p:nvCxnSpPr>
        <p:spPr>
          <a:xfrm>
            <a:off x="3098261" y="5229651"/>
            <a:ext cx="238096" cy="4570"/>
          </a:xfrm>
          <a:prstGeom prst="straightConnector1">
            <a:avLst/>
          </a:prstGeom>
          <a:ln w="28575">
            <a:solidFill>
              <a:schemeClr val="accent5">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Gerade Verbindung mit Pfeil 110"/>
          <p:cNvCxnSpPr/>
          <p:nvPr/>
        </p:nvCxnSpPr>
        <p:spPr>
          <a:xfrm>
            <a:off x="3098261" y="4585189"/>
            <a:ext cx="238096" cy="4570"/>
          </a:xfrm>
          <a:prstGeom prst="straightConnector1">
            <a:avLst/>
          </a:prstGeom>
          <a:ln w="28575">
            <a:solidFill>
              <a:schemeClr val="accent5">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Gerade Verbindung mit Pfeil 111"/>
          <p:cNvCxnSpPr/>
          <p:nvPr/>
        </p:nvCxnSpPr>
        <p:spPr>
          <a:xfrm>
            <a:off x="3098261" y="3934745"/>
            <a:ext cx="238096" cy="4570"/>
          </a:xfrm>
          <a:prstGeom prst="straightConnector1">
            <a:avLst/>
          </a:prstGeom>
          <a:ln w="28575">
            <a:solidFill>
              <a:schemeClr val="accent5">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Gewinkelte Verbindung 9"/>
          <p:cNvCxnSpPr/>
          <p:nvPr/>
        </p:nvCxnSpPr>
        <p:spPr>
          <a:xfrm flipV="1">
            <a:off x="3329064" y="4307626"/>
            <a:ext cx="234968" cy="5554"/>
          </a:xfrm>
          <a:prstGeom prst="bentConnector3">
            <a:avLst>
              <a:gd name="adj1" fmla="val 50000"/>
            </a:avLst>
          </a:prstGeom>
          <a:ln w="28575">
            <a:solidFill>
              <a:schemeClr val="accent5">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0" name="Gerade Verbindung mit Pfeil 119"/>
          <p:cNvCxnSpPr/>
          <p:nvPr/>
        </p:nvCxnSpPr>
        <p:spPr>
          <a:xfrm flipV="1">
            <a:off x="7454029" y="4373728"/>
            <a:ext cx="208869" cy="3694"/>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3" name="Ellipse 292"/>
          <p:cNvSpPr/>
          <p:nvPr/>
        </p:nvSpPr>
        <p:spPr>
          <a:xfrm>
            <a:off x="7284151" y="4271024"/>
            <a:ext cx="205408" cy="205408"/>
          </a:xfrm>
          <a:prstGeom prst="ellipse">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grpSp>
        <p:nvGrpSpPr>
          <p:cNvPr id="122" name="Gruppieren 121"/>
          <p:cNvGrpSpPr/>
          <p:nvPr/>
        </p:nvGrpSpPr>
        <p:grpSpPr>
          <a:xfrm>
            <a:off x="3661056" y="3854544"/>
            <a:ext cx="709874" cy="915159"/>
            <a:chOff x="3843940" y="5327676"/>
            <a:chExt cx="709874" cy="915159"/>
          </a:xfrm>
        </p:grpSpPr>
        <p:sp>
          <p:nvSpPr>
            <p:cNvPr id="123" name="Rechteck 122"/>
            <p:cNvSpPr/>
            <p:nvPr/>
          </p:nvSpPr>
          <p:spPr>
            <a:xfrm>
              <a:off x="3855734" y="5346727"/>
              <a:ext cx="666763"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124" name="Textfeld 123"/>
            <p:cNvSpPr txBox="1"/>
            <p:nvPr/>
          </p:nvSpPr>
          <p:spPr>
            <a:xfrm>
              <a:off x="3843940" y="5327676"/>
              <a:ext cx="709874" cy="307777"/>
            </a:xfrm>
            <a:prstGeom prst="rect">
              <a:avLst/>
            </a:prstGeom>
            <a:noFill/>
          </p:spPr>
          <p:txBody>
            <a:bodyPr wrap="none" rtlCol="0">
              <a:spAutoFit/>
            </a:bodyPr>
            <a:lstStyle/>
            <a:p>
              <a:r>
                <a:rPr lang="en-US" sz="1400" b="1" dirty="0" smtClean="0">
                  <a:solidFill>
                    <a:schemeClr val="tx1">
                      <a:lumMod val="95000"/>
                      <a:lumOff val="5000"/>
                    </a:schemeClr>
                  </a:solidFill>
                </a:rPr>
                <a:t>Limiter</a:t>
              </a:r>
              <a:endParaRPr lang="en-US" sz="1400" b="1" dirty="0">
                <a:solidFill>
                  <a:schemeClr val="tx1">
                    <a:lumMod val="95000"/>
                    <a:lumOff val="5000"/>
                  </a:schemeClr>
                </a:solidFill>
              </a:endParaRPr>
            </a:p>
          </p:txBody>
        </p:sp>
        <p:sp>
          <p:nvSpPr>
            <p:cNvPr id="125" name="Halbbogen 124"/>
            <p:cNvSpPr/>
            <p:nvPr/>
          </p:nvSpPr>
          <p:spPr>
            <a:xfrm>
              <a:off x="3945603" y="5741005"/>
              <a:ext cx="501830" cy="501830"/>
            </a:xfrm>
            <a:prstGeom prst="blockArc">
              <a:avLst>
                <a:gd name="adj1" fmla="val 12823609"/>
                <a:gd name="adj2" fmla="val 19447083"/>
                <a:gd name="adj3" fmla="val 27794"/>
              </a:avLst>
            </a:prstGeom>
            <a:gradFill flip="none" rotWithShape="1">
              <a:gsLst>
                <a:gs pos="0">
                  <a:srgbClr val="C00000"/>
                </a:gs>
                <a:gs pos="34000">
                  <a:srgbClr val="FF0000"/>
                </a:gs>
                <a:gs pos="43000">
                  <a:schemeClr val="accent6">
                    <a:lumMod val="75000"/>
                  </a:schemeClr>
                </a:gs>
                <a:gs pos="100000">
                  <a:schemeClr val="accent6">
                    <a:lumMod val="7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6" name="Träne 125"/>
            <p:cNvSpPr/>
            <p:nvPr/>
          </p:nvSpPr>
          <p:spPr>
            <a:xfrm>
              <a:off x="4132321" y="5918725"/>
              <a:ext cx="117923" cy="117923"/>
            </a:xfrm>
            <a:prstGeom prst="teardrop">
              <a:avLst>
                <a:gd name="adj" fmla="val 200000"/>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cxnSp>
        <p:nvCxnSpPr>
          <p:cNvPr id="133" name="Gerade Verbindung mit Pfeil 132"/>
          <p:cNvCxnSpPr/>
          <p:nvPr/>
        </p:nvCxnSpPr>
        <p:spPr>
          <a:xfrm>
            <a:off x="7386855" y="4483175"/>
            <a:ext cx="0" cy="225505"/>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39" name="Gruppieren 238"/>
          <p:cNvGrpSpPr/>
          <p:nvPr/>
        </p:nvGrpSpPr>
        <p:grpSpPr>
          <a:xfrm>
            <a:off x="8274274" y="3879527"/>
            <a:ext cx="729687" cy="822812"/>
            <a:chOff x="8301879" y="5487169"/>
            <a:chExt cx="729687" cy="822812"/>
          </a:xfrm>
        </p:grpSpPr>
        <p:grpSp>
          <p:nvGrpSpPr>
            <p:cNvPr id="241" name="Gruppieren 240"/>
            <p:cNvGrpSpPr/>
            <p:nvPr/>
          </p:nvGrpSpPr>
          <p:grpSpPr>
            <a:xfrm>
              <a:off x="8301879" y="5487169"/>
              <a:ext cx="729687" cy="822812"/>
              <a:chOff x="4605197" y="5346727"/>
              <a:chExt cx="729687" cy="822812"/>
            </a:xfrm>
          </p:grpSpPr>
          <p:sp>
            <p:nvSpPr>
              <p:cNvPr id="319" name="Rechteck 318"/>
              <p:cNvSpPr/>
              <p:nvPr/>
            </p:nvSpPr>
            <p:spPr>
              <a:xfrm>
                <a:off x="4619566" y="5346727"/>
                <a:ext cx="666763"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320" name="Textfeld 319"/>
              <p:cNvSpPr txBox="1"/>
              <p:nvPr/>
            </p:nvSpPr>
            <p:spPr>
              <a:xfrm>
                <a:off x="4605197" y="5384826"/>
                <a:ext cx="729687" cy="348813"/>
              </a:xfrm>
              <a:prstGeom prst="rect">
                <a:avLst/>
              </a:prstGeom>
              <a:noFill/>
            </p:spPr>
            <p:txBody>
              <a:bodyPr wrap="none" rtlCol="0">
                <a:spAutoFit/>
              </a:bodyPr>
              <a:lstStyle/>
              <a:p>
                <a:pPr algn="ctr">
                  <a:lnSpc>
                    <a:spcPts val="1000"/>
                  </a:lnSpc>
                </a:pPr>
                <a:r>
                  <a:rPr lang="en-US" sz="1400" b="1" dirty="0" err="1" smtClean="0">
                    <a:solidFill>
                      <a:schemeClr val="tx1">
                        <a:lumMod val="95000"/>
                        <a:lumOff val="5000"/>
                      </a:schemeClr>
                    </a:solidFill>
                  </a:rPr>
                  <a:t>Modul</a:t>
                </a:r>
                <a:r>
                  <a:rPr lang="en-US" sz="1400" b="1" dirty="0" smtClean="0">
                    <a:solidFill>
                      <a:schemeClr val="tx1">
                        <a:lumMod val="95000"/>
                        <a:lumOff val="5000"/>
                      </a:schemeClr>
                    </a:solidFill>
                  </a:rPr>
                  <a:t>-</a:t>
                </a:r>
              </a:p>
              <a:p>
                <a:pPr algn="ctr">
                  <a:lnSpc>
                    <a:spcPts val="1000"/>
                  </a:lnSpc>
                </a:pPr>
                <a:r>
                  <a:rPr lang="en-US" sz="1400" b="1" dirty="0" err="1" smtClean="0">
                    <a:solidFill>
                      <a:schemeClr val="tx1">
                        <a:lumMod val="95000"/>
                        <a:lumOff val="5000"/>
                      </a:schemeClr>
                    </a:solidFill>
                  </a:rPr>
                  <a:t>ation</a:t>
                </a:r>
                <a:endParaRPr lang="en-US" sz="1400" b="1" dirty="0">
                  <a:solidFill>
                    <a:schemeClr val="tx1">
                      <a:lumMod val="95000"/>
                      <a:lumOff val="5000"/>
                    </a:schemeClr>
                  </a:solidFill>
                </a:endParaRPr>
              </a:p>
            </p:txBody>
          </p:sp>
        </p:grpSp>
        <p:grpSp>
          <p:nvGrpSpPr>
            <p:cNvPr id="242" name="Gruppieren 241"/>
            <p:cNvGrpSpPr/>
            <p:nvPr/>
          </p:nvGrpSpPr>
          <p:grpSpPr>
            <a:xfrm>
              <a:off x="8363723" y="5986609"/>
              <a:ext cx="534142" cy="287882"/>
              <a:chOff x="6864737" y="3289997"/>
              <a:chExt cx="630467" cy="562004"/>
            </a:xfrm>
          </p:grpSpPr>
          <p:sp>
            <p:nvSpPr>
              <p:cNvPr id="243" name="Line 71"/>
              <p:cNvSpPr>
                <a:spLocks noChangeShapeType="1"/>
              </p:cNvSpPr>
              <p:nvPr>
                <p:custDataLst>
                  <p:tags r:id="rId1"/>
                </p:custDataLst>
              </p:nvPr>
            </p:nvSpPr>
            <p:spPr bwMode="auto">
              <a:xfrm>
                <a:off x="6864737" y="3554595"/>
                <a:ext cx="0" cy="0"/>
              </a:xfrm>
              <a:prstGeom prst="line">
                <a:avLst/>
              </a:prstGeom>
              <a:noFill/>
              <a:ln w="9525">
                <a:solidFill>
                  <a:schemeClr val="tx1">
                    <a:lumMod val="95000"/>
                    <a:lumOff val="5000"/>
                  </a:schemeClr>
                </a:solidFill>
                <a:round/>
                <a:headEnd/>
                <a:tailEnd/>
              </a:ln>
            </p:spPr>
            <p:txBody>
              <a:bodyPr/>
              <a:lstStyle/>
              <a:p>
                <a:endParaRPr lang="en-US" dirty="0"/>
              </a:p>
            </p:txBody>
          </p:sp>
          <p:sp>
            <p:nvSpPr>
              <p:cNvPr id="244" name="Line 86"/>
              <p:cNvSpPr>
                <a:spLocks noChangeShapeType="1"/>
              </p:cNvSpPr>
              <p:nvPr>
                <p:custDataLst>
                  <p:tags r:id="rId2"/>
                </p:custDataLst>
              </p:nvPr>
            </p:nvSpPr>
            <p:spPr bwMode="auto">
              <a:xfrm>
                <a:off x="6902352" y="3847588"/>
                <a:ext cx="0" cy="0"/>
              </a:xfrm>
              <a:prstGeom prst="line">
                <a:avLst/>
              </a:prstGeom>
              <a:noFill/>
              <a:ln w="9525">
                <a:solidFill>
                  <a:schemeClr val="tx1">
                    <a:lumMod val="95000"/>
                    <a:lumOff val="5000"/>
                  </a:schemeClr>
                </a:solidFill>
                <a:round/>
                <a:headEnd/>
                <a:tailEnd/>
              </a:ln>
            </p:spPr>
            <p:txBody>
              <a:bodyPr/>
              <a:lstStyle/>
              <a:p>
                <a:endParaRPr lang="en-US" dirty="0"/>
              </a:p>
            </p:txBody>
          </p:sp>
          <p:grpSp>
            <p:nvGrpSpPr>
              <p:cNvPr id="245" name="Group 106"/>
              <p:cNvGrpSpPr>
                <a:grpSpLocks/>
              </p:cNvGrpSpPr>
              <p:nvPr/>
            </p:nvGrpSpPr>
            <p:grpSpPr bwMode="auto">
              <a:xfrm>
                <a:off x="6864737" y="3289997"/>
                <a:ext cx="292746" cy="559527"/>
                <a:chOff x="2960" y="1035"/>
                <a:chExt cx="358" cy="867"/>
              </a:xfrm>
            </p:grpSpPr>
            <p:sp>
              <p:nvSpPr>
                <p:cNvPr id="295" name="Line 72"/>
                <p:cNvSpPr>
                  <a:spLocks noChangeShapeType="1"/>
                </p:cNvSpPr>
                <p:nvPr>
                  <p:custDataLst>
                    <p:tags r:id="rId21"/>
                  </p:custDataLst>
                </p:nvPr>
              </p:nvSpPr>
              <p:spPr bwMode="auto">
                <a:xfrm flipH="1">
                  <a:off x="3021" y="1035"/>
                  <a:ext cx="2" cy="863"/>
                </a:xfrm>
                <a:prstGeom prst="line">
                  <a:avLst/>
                </a:prstGeom>
                <a:noFill/>
                <a:ln w="9525">
                  <a:solidFill>
                    <a:schemeClr val="tx1">
                      <a:lumMod val="95000"/>
                      <a:lumOff val="5000"/>
                    </a:schemeClr>
                  </a:solidFill>
                  <a:round/>
                  <a:headEnd/>
                  <a:tailEnd/>
                </a:ln>
              </p:spPr>
              <p:txBody>
                <a:bodyPr/>
                <a:lstStyle/>
                <a:p>
                  <a:endParaRPr lang="en-US" dirty="0"/>
                </a:p>
              </p:txBody>
            </p:sp>
            <p:sp>
              <p:nvSpPr>
                <p:cNvPr id="296" name="Line 74"/>
                <p:cNvSpPr>
                  <a:spLocks noChangeShapeType="1"/>
                </p:cNvSpPr>
                <p:nvPr>
                  <p:custDataLst>
                    <p:tags r:id="rId22"/>
                  </p:custDataLst>
                </p:nvPr>
              </p:nvSpPr>
              <p:spPr bwMode="auto">
                <a:xfrm>
                  <a:off x="2990" y="1036"/>
                  <a:ext cx="0" cy="863"/>
                </a:xfrm>
                <a:prstGeom prst="line">
                  <a:avLst/>
                </a:prstGeom>
                <a:noFill/>
                <a:ln w="9525">
                  <a:solidFill>
                    <a:schemeClr val="tx1">
                      <a:lumMod val="95000"/>
                      <a:lumOff val="5000"/>
                    </a:schemeClr>
                  </a:solidFill>
                  <a:round/>
                  <a:headEnd/>
                  <a:tailEnd/>
                </a:ln>
              </p:spPr>
              <p:txBody>
                <a:bodyPr/>
                <a:lstStyle/>
                <a:p>
                  <a:endParaRPr lang="en-US" dirty="0"/>
                </a:p>
              </p:txBody>
            </p:sp>
            <p:sp>
              <p:nvSpPr>
                <p:cNvPr id="297" name="Line 80"/>
                <p:cNvSpPr>
                  <a:spLocks noChangeShapeType="1"/>
                </p:cNvSpPr>
                <p:nvPr>
                  <p:custDataLst>
                    <p:tags r:id="rId23"/>
                  </p:custDataLst>
                </p:nvPr>
              </p:nvSpPr>
              <p:spPr bwMode="auto">
                <a:xfrm flipH="1">
                  <a:off x="3107" y="1037"/>
                  <a:ext cx="2" cy="859"/>
                </a:xfrm>
                <a:prstGeom prst="line">
                  <a:avLst/>
                </a:prstGeom>
                <a:noFill/>
                <a:ln w="9525">
                  <a:solidFill>
                    <a:schemeClr val="tx1">
                      <a:lumMod val="95000"/>
                      <a:lumOff val="5000"/>
                    </a:schemeClr>
                  </a:solidFill>
                  <a:round/>
                  <a:headEnd/>
                  <a:tailEnd/>
                </a:ln>
              </p:spPr>
              <p:txBody>
                <a:bodyPr/>
                <a:lstStyle/>
                <a:p>
                  <a:endParaRPr lang="en-US" dirty="0"/>
                </a:p>
              </p:txBody>
            </p:sp>
            <p:sp>
              <p:nvSpPr>
                <p:cNvPr id="298" name="Line 81"/>
                <p:cNvSpPr>
                  <a:spLocks noChangeShapeType="1"/>
                </p:cNvSpPr>
                <p:nvPr>
                  <p:custDataLst>
                    <p:tags r:id="rId24"/>
                  </p:custDataLst>
                </p:nvPr>
              </p:nvSpPr>
              <p:spPr bwMode="auto">
                <a:xfrm>
                  <a:off x="3060" y="1040"/>
                  <a:ext cx="0" cy="859"/>
                </a:xfrm>
                <a:prstGeom prst="line">
                  <a:avLst/>
                </a:prstGeom>
                <a:noFill/>
                <a:ln w="9525">
                  <a:solidFill>
                    <a:schemeClr val="tx1">
                      <a:lumMod val="95000"/>
                      <a:lumOff val="5000"/>
                    </a:schemeClr>
                  </a:solidFill>
                  <a:round/>
                  <a:headEnd/>
                  <a:tailEnd/>
                </a:ln>
              </p:spPr>
              <p:txBody>
                <a:bodyPr/>
                <a:lstStyle/>
                <a:p>
                  <a:endParaRPr lang="en-US" dirty="0"/>
                </a:p>
              </p:txBody>
            </p:sp>
            <p:sp>
              <p:nvSpPr>
                <p:cNvPr id="299" name="Line 88"/>
                <p:cNvSpPr>
                  <a:spLocks noChangeShapeType="1"/>
                </p:cNvSpPr>
                <p:nvPr>
                  <p:custDataLst>
                    <p:tags r:id="rId25"/>
                  </p:custDataLst>
                </p:nvPr>
              </p:nvSpPr>
              <p:spPr bwMode="auto">
                <a:xfrm>
                  <a:off x="2989" y="1899"/>
                  <a:ext cx="33" cy="0"/>
                </a:xfrm>
                <a:prstGeom prst="line">
                  <a:avLst/>
                </a:prstGeom>
                <a:noFill/>
                <a:ln w="9525">
                  <a:solidFill>
                    <a:schemeClr val="tx1">
                      <a:lumMod val="95000"/>
                      <a:lumOff val="5000"/>
                    </a:schemeClr>
                  </a:solidFill>
                  <a:round/>
                  <a:headEnd/>
                  <a:tailEnd/>
                </a:ln>
              </p:spPr>
              <p:txBody>
                <a:bodyPr/>
                <a:lstStyle/>
                <a:p>
                  <a:endParaRPr lang="en-US" dirty="0"/>
                </a:p>
              </p:txBody>
            </p:sp>
            <p:sp>
              <p:nvSpPr>
                <p:cNvPr id="300" name="Line 89"/>
                <p:cNvSpPr>
                  <a:spLocks noChangeShapeType="1"/>
                </p:cNvSpPr>
                <p:nvPr>
                  <p:custDataLst>
                    <p:tags r:id="rId26"/>
                  </p:custDataLst>
                </p:nvPr>
              </p:nvSpPr>
              <p:spPr bwMode="auto">
                <a:xfrm>
                  <a:off x="3025" y="1036"/>
                  <a:ext cx="33" cy="0"/>
                </a:xfrm>
                <a:prstGeom prst="line">
                  <a:avLst/>
                </a:prstGeom>
                <a:noFill/>
                <a:ln w="9525">
                  <a:solidFill>
                    <a:schemeClr val="tx1">
                      <a:lumMod val="95000"/>
                      <a:lumOff val="5000"/>
                    </a:schemeClr>
                  </a:solidFill>
                  <a:round/>
                  <a:headEnd/>
                  <a:tailEnd/>
                </a:ln>
              </p:spPr>
              <p:txBody>
                <a:bodyPr/>
                <a:lstStyle/>
                <a:p>
                  <a:endParaRPr lang="en-US" dirty="0"/>
                </a:p>
              </p:txBody>
            </p:sp>
            <p:sp>
              <p:nvSpPr>
                <p:cNvPr id="301" name="Line 92"/>
                <p:cNvSpPr>
                  <a:spLocks noChangeShapeType="1"/>
                </p:cNvSpPr>
                <p:nvPr>
                  <p:custDataLst>
                    <p:tags r:id="rId27"/>
                  </p:custDataLst>
                </p:nvPr>
              </p:nvSpPr>
              <p:spPr bwMode="auto">
                <a:xfrm>
                  <a:off x="3061" y="1901"/>
                  <a:ext cx="47" cy="0"/>
                </a:xfrm>
                <a:prstGeom prst="line">
                  <a:avLst/>
                </a:prstGeom>
                <a:noFill/>
                <a:ln w="9525">
                  <a:solidFill>
                    <a:schemeClr val="tx1">
                      <a:lumMod val="95000"/>
                      <a:lumOff val="5000"/>
                    </a:schemeClr>
                  </a:solidFill>
                  <a:round/>
                  <a:headEnd/>
                  <a:tailEnd/>
                </a:ln>
              </p:spPr>
              <p:txBody>
                <a:bodyPr/>
                <a:lstStyle/>
                <a:p>
                  <a:endParaRPr lang="en-US" dirty="0"/>
                </a:p>
              </p:txBody>
            </p:sp>
            <p:sp>
              <p:nvSpPr>
                <p:cNvPr id="302" name="Line 96"/>
                <p:cNvSpPr>
                  <a:spLocks noChangeShapeType="1"/>
                </p:cNvSpPr>
                <p:nvPr>
                  <p:custDataLst>
                    <p:tags r:id="rId28"/>
                  </p:custDataLst>
                </p:nvPr>
              </p:nvSpPr>
              <p:spPr bwMode="auto">
                <a:xfrm flipH="1">
                  <a:off x="3110" y="1037"/>
                  <a:ext cx="32" cy="0"/>
                </a:xfrm>
                <a:prstGeom prst="line">
                  <a:avLst/>
                </a:prstGeom>
                <a:noFill/>
                <a:ln w="9525">
                  <a:solidFill>
                    <a:schemeClr val="tx1">
                      <a:lumMod val="95000"/>
                      <a:lumOff val="5000"/>
                    </a:schemeClr>
                  </a:solidFill>
                  <a:round/>
                  <a:headEnd/>
                  <a:tailEnd/>
                </a:ln>
              </p:spPr>
              <p:txBody>
                <a:bodyPr/>
                <a:lstStyle/>
                <a:p>
                  <a:endParaRPr lang="en-US" dirty="0"/>
                </a:p>
              </p:txBody>
            </p:sp>
            <p:sp>
              <p:nvSpPr>
                <p:cNvPr id="303" name="Line 102"/>
                <p:cNvSpPr>
                  <a:spLocks noChangeShapeType="1"/>
                </p:cNvSpPr>
                <p:nvPr>
                  <p:custDataLst>
                    <p:tags r:id="rId29"/>
                  </p:custDataLst>
                </p:nvPr>
              </p:nvSpPr>
              <p:spPr bwMode="auto">
                <a:xfrm>
                  <a:off x="2960" y="1037"/>
                  <a:ext cx="26" cy="1"/>
                </a:xfrm>
                <a:prstGeom prst="line">
                  <a:avLst/>
                </a:prstGeom>
                <a:noFill/>
                <a:ln w="9525">
                  <a:solidFill>
                    <a:schemeClr val="tx1">
                      <a:lumMod val="95000"/>
                      <a:lumOff val="5000"/>
                    </a:schemeClr>
                  </a:solidFill>
                  <a:round/>
                  <a:headEnd/>
                  <a:tailEnd/>
                </a:ln>
              </p:spPr>
              <p:txBody>
                <a:bodyPr/>
                <a:lstStyle/>
                <a:p>
                  <a:endParaRPr lang="en-US" dirty="0"/>
                </a:p>
              </p:txBody>
            </p:sp>
            <p:grpSp>
              <p:nvGrpSpPr>
                <p:cNvPr id="304" name="Group 105"/>
                <p:cNvGrpSpPr>
                  <a:grpSpLocks/>
                </p:cNvGrpSpPr>
                <p:nvPr/>
              </p:nvGrpSpPr>
              <p:grpSpPr bwMode="auto">
                <a:xfrm>
                  <a:off x="3142" y="1037"/>
                  <a:ext cx="176" cy="865"/>
                  <a:chOff x="3142" y="1037"/>
                  <a:chExt cx="176" cy="865"/>
                </a:xfrm>
              </p:grpSpPr>
              <p:sp>
                <p:nvSpPr>
                  <p:cNvPr id="305" name="Line 84"/>
                  <p:cNvSpPr>
                    <a:spLocks noChangeShapeType="1"/>
                  </p:cNvSpPr>
                  <p:nvPr>
                    <p:custDataLst>
                      <p:tags r:id="rId30"/>
                    </p:custDataLst>
                  </p:nvPr>
                </p:nvSpPr>
                <p:spPr bwMode="auto">
                  <a:xfrm flipH="1">
                    <a:off x="3208" y="1037"/>
                    <a:ext cx="2" cy="862"/>
                  </a:xfrm>
                  <a:prstGeom prst="line">
                    <a:avLst/>
                  </a:prstGeom>
                  <a:noFill/>
                  <a:ln w="9525">
                    <a:solidFill>
                      <a:schemeClr val="tx1">
                        <a:lumMod val="95000"/>
                        <a:lumOff val="5000"/>
                      </a:schemeClr>
                    </a:solidFill>
                    <a:round/>
                    <a:headEnd/>
                    <a:tailEnd/>
                  </a:ln>
                </p:spPr>
                <p:txBody>
                  <a:bodyPr/>
                  <a:lstStyle/>
                  <a:p>
                    <a:endParaRPr lang="en-US" dirty="0"/>
                  </a:p>
                </p:txBody>
              </p:sp>
              <p:sp>
                <p:nvSpPr>
                  <p:cNvPr id="306" name="Line 85"/>
                  <p:cNvSpPr>
                    <a:spLocks noChangeShapeType="1"/>
                  </p:cNvSpPr>
                  <p:nvPr>
                    <p:custDataLst>
                      <p:tags r:id="rId31"/>
                    </p:custDataLst>
                  </p:nvPr>
                </p:nvSpPr>
                <p:spPr bwMode="auto">
                  <a:xfrm>
                    <a:off x="3144" y="1037"/>
                    <a:ext cx="0" cy="862"/>
                  </a:xfrm>
                  <a:prstGeom prst="line">
                    <a:avLst/>
                  </a:prstGeom>
                  <a:noFill/>
                  <a:ln w="9525">
                    <a:solidFill>
                      <a:schemeClr val="tx1">
                        <a:lumMod val="95000"/>
                        <a:lumOff val="5000"/>
                      </a:schemeClr>
                    </a:solidFill>
                    <a:round/>
                    <a:headEnd/>
                    <a:tailEnd/>
                  </a:ln>
                </p:spPr>
                <p:txBody>
                  <a:bodyPr/>
                  <a:lstStyle/>
                  <a:p>
                    <a:endParaRPr lang="en-US" dirty="0"/>
                  </a:p>
                </p:txBody>
              </p:sp>
              <p:sp>
                <p:nvSpPr>
                  <p:cNvPr id="307" name="Line 93"/>
                  <p:cNvSpPr>
                    <a:spLocks noChangeShapeType="1"/>
                  </p:cNvSpPr>
                  <p:nvPr>
                    <p:custDataLst>
                      <p:tags r:id="rId32"/>
                    </p:custDataLst>
                  </p:nvPr>
                </p:nvSpPr>
                <p:spPr bwMode="auto">
                  <a:xfrm>
                    <a:off x="3142" y="1899"/>
                    <a:ext cx="67" cy="0"/>
                  </a:xfrm>
                  <a:prstGeom prst="line">
                    <a:avLst/>
                  </a:prstGeom>
                  <a:noFill/>
                  <a:ln w="9525">
                    <a:solidFill>
                      <a:schemeClr val="tx1">
                        <a:lumMod val="95000"/>
                        <a:lumOff val="5000"/>
                      </a:schemeClr>
                    </a:solidFill>
                    <a:round/>
                    <a:headEnd/>
                    <a:tailEnd/>
                  </a:ln>
                </p:spPr>
                <p:txBody>
                  <a:bodyPr/>
                  <a:lstStyle/>
                  <a:p>
                    <a:endParaRPr lang="en-US" dirty="0"/>
                  </a:p>
                </p:txBody>
              </p:sp>
              <p:grpSp>
                <p:nvGrpSpPr>
                  <p:cNvPr id="308" name="Group 104"/>
                  <p:cNvGrpSpPr>
                    <a:grpSpLocks/>
                  </p:cNvGrpSpPr>
                  <p:nvPr/>
                </p:nvGrpSpPr>
                <p:grpSpPr bwMode="auto">
                  <a:xfrm>
                    <a:off x="3232" y="1037"/>
                    <a:ext cx="86" cy="865"/>
                    <a:chOff x="3232" y="1037"/>
                    <a:chExt cx="86" cy="865"/>
                  </a:xfrm>
                </p:grpSpPr>
                <p:sp>
                  <p:nvSpPr>
                    <p:cNvPr id="316" name="Line 76"/>
                    <p:cNvSpPr>
                      <a:spLocks noChangeShapeType="1"/>
                    </p:cNvSpPr>
                    <p:nvPr>
                      <p:custDataLst>
                        <p:tags r:id="rId34"/>
                      </p:custDataLst>
                    </p:nvPr>
                  </p:nvSpPr>
                  <p:spPr bwMode="auto">
                    <a:xfrm flipH="1">
                      <a:off x="3233" y="1037"/>
                      <a:ext cx="1" cy="861"/>
                    </a:xfrm>
                    <a:prstGeom prst="line">
                      <a:avLst/>
                    </a:prstGeom>
                    <a:noFill/>
                    <a:ln w="9525">
                      <a:solidFill>
                        <a:schemeClr val="tx1">
                          <a:lumMod val="95000"/>
                          <a:lumOff val="5000"/>
                        </a:schemeClr>
                      </a:solidFill>
                      <a:round/>
                      <a:headEnd/>
                      <a:tailEnd/>
                    </a:ln>
                  </p:spPr>
                  <p:txBody>
                    <a:bodyPr/>
                    <a:lstStyle/>
                    <a:p>
                      <a:endParaRPr lang="en-US" dirty="0"/>
                    </a:p>
                  </p:txBody>
                </p:sp>
                <p:sp>
                  <p:nvSpPr>
                    <p:cNvPr id="317" name="Line 97"/>
                    <p:cNvSpPr>
                      <a:spLocks noChangeShapeType="1"/>
                    </p:cNvSpPr>
                    <p:nvPr>
                      <p:custDataLst>
                        <p:tags r:id="rId35"/>
                      </p:custDataLst>
                    </p:nvPr>
                  </p:nvSpPr>
                  <p:spPr bwMode="auto">
                    <a:xfrm>
                      <a:off x="3232" y="1899"/>
                      <a:ext cx="85" cy="3"/>
                    </a:xfrm>
                    <a:prstGeom prst="line">
                      <a:avLst/>
                    </a:prstGeom>
                    <a:noFill/>
                    <a:ln w="9525">
                      <a:solidFill>
                        <a:schemeClr val="tx1">
                          <a:lumMod val="95000"/>
                          <a:lumOff val="5000"/>
                        </a:schemeClr>
                      </a:solidFill>
                      <a:round/>
                      <a:headEnd/>
                      <a:tailEnd/>
                    </a:ln>
                  </p:spPr>
                  <p:txBody>
                    <a:bodyPr/>
                    <a:lstStyle/>
                    <a:p>
                      <a:endParaRPr lang="en-US" dirty="0"/>
                    </a:p>
                  </p:txBody>
                </p:sp>
                <p:sp>
                  <p:nvSpPr>
                    <p:cNvPr id="318" name="Line 98"/>
                    <p:cNvSpPr>
                      <a:spLocks noChangeShapeType="1"/>
                    </p:cNvSpPr>
                    <p:nvPr>
                      <p:custDataLst>
                        <p:tags r:id="rId36"/>
                      </p:custDataLst>
                    </p:nvPr>
                  </p:nvSpPr>
                  <p:spPr bwMode="auto">
                    <a:xfrm flipH="1">
                      <a:off x="3317" y="1037"/>
                      <a:ext cx="1" cy="861"/>
                    </a:xfrm>
                    <a:prstGeom prst="line">
                      <a:avLst/>
                    </a:prstGeom>
                    <a:noFill/>
                    <a:ln w="9525">
                      <a:solidFill>
                        <a:schemeClr val="tx1">
                          <a:lumMod val="95000"/>
                          <a:lumOff val="5000"/>
                        </a:schemeClr>
                      </a:solidFill>
                      <a:round/>
                      <a:headEnd/>
                      <a:tailEnd/>
                    </a:ln>
                  </p:spPr>
                  <p:txBody>
                    <a:bodyPr/>
                    <a:lstStyle/>
                    <a:p>
                      <a:endParaRPr lang="en-US" dirty="0"/>
                    </a:p>
                  </p:txBody>
                </p:sp>
              </p:grpSp>
              <p:sp>
                <p:nvSpPr>
                  <p:cNvPr id="315" name="Line 103"/>
                  <p:cNvSpPr>
                    <a:spLocks noChangeShapeType="1"/>
                  </p:cNvSpPr>
                  <p:nvPr>
                    <p:custDataLst>
                      <p:tags r:id="rId33"/>
                    </p:custDataLst>
                  </p:nvPr>
                </p:nvSpPr>
                <p:spPr bwMode="auto">
                  <a:xfrm>
                    <a:off x="3207" y="1038"/>
                    <a:ext cx="26" cy="1"/>
                  </a:xfrm>
                  <a:prstGeom prst="line">
                    <a:avLst/>
                  </a:prstGeom>
                  <a:noFill/>
                  <a:ln w="9525">
                    <a:solidFill>
                      <a:schemeClr val="tx1">
                        <a:lumMod val="95000"/>
                        <a:lumOff val="5000"/>
                      </a:schemeClr>
                    </a:solidFill>
                    <a:round/>
                    <a:headEnd/>
                    <a:tailEnd/>
                  </a:ln>
                </p:spPr>
                <p:txBody>
                  <a:bodyPr/>
                  <a:lstStyle/>
                  <a:p>
                    <a:endParaRPr lang="en-US" dirty="0"/>
                  </a:p>
                </p:txBody>
              </p:sp>
            </p:grpSp>
          </p:grpSp>
          <p:sp>
            <p:nvSpPr>
              <p:cNvPr id="247" name="Line 1260"/>
              <p:cNvSpPr>
                <a:spLocks noChangeShapeType="1"/>
              </p:cNvSpPr>
              <p:nvPr>
                <p:custDataLst>
                  <p:tags r:id="rId3"/>
                </p:custDataLst>
              </p:nvPr>
            </p:nvSpPr>
            <p:spPr bwMode="auto">
              <a:xfrm>
                <a:off x="7170567" y="3291288"/>
                <a:ext cx="0" cy="556300"/>
              </a:xfrm>
              <a:prstGeom prst="line">
                <a:avLst/>
              </a:prstGeom>
              <a:noFill/>
              <a:ln w="9525">
                <a:solidFill>
                  <a:schemeClr val="tx1">
                    <a:lumMod val="95000"/>
                    <a:lumOff val="5000"/>
                  </a:schemeClr>
                </a:solidFill>
                <a:round/>
                <a:headEnd/>
                <a:tailEnd/>
              </a:ln>
            </p:spPr>
            <p:txBody>
              <a:bodyPr/>
              <a:lstStyle/>
              <a:p>
                <a:endParaRPr lang="en-US" dirty="0"/>
              </a:p>
            </p:txBody>
          </p:sp>
          <p:sp>
            <p:nvSpPr>
              <p:cNvPr id="248" name="Line 1270"/>
              <p:cNvSpPr>
                <a:spLocks noChangeShapeType="1"/>
              </p:cNvSpPr>
              <p:nvPr>
                <p:custDataLst>
                  <p:tags r:id="rId4"/>
                </p:custDataLst>
              </p:nvPr>
            </p:nvSpPr>
            <p:spPr bwMode="auto">
              <a:xfrm>
                <a:off x="7229443" y="3291288"/>
                <a:ext cx="0" cy="556300"/>
              </a:xfrm>
              <a:prstGeom prst="line">
                <a:avLst/>
              </a:prstGeom>
              <a:noFill/>
              <a:ln w="9525">
                <a:solidFill>
                  <a:schemeClr val="tx1">
                    <a:lumMod val="95000"/>
                    <a:lumOff val="5000"/>
                  </a:schemeClr>
                </a:solidFill>
                <a:round/>
                <a:headEnd/>
                <a:tailEnd/>
              </a:ln>
            </p:spPr>
            <p:txBody>
              <a:bodyPr/>
              <a:lstStyle/>
              <a:p>
                <a:endParaRPr lang="en-US" dirty="0"/>
              </a:p>
            </p:txBody>
          </p:sp>
          <p:sp>
            <p:nvSpPr>
              <p:cNvPr id="255" name="Line 1280"/>
              <p:cNvSpPr>
                <a:spLocks noChangeShapeType="1"/>
              </p:cNvSpPr>
              <p:nvPr>
                <p:custDataLst>
                  <p:tags r:id="rId5"/>
                </p:custDataLst>
              </p:nvPr>
            </p:nvSpPr>
            <p:spPr bwMode="auto">
              <a:xfrm>
                <a:off x="7253975" y="3291288"/>
                <a:ext cx="0" cy="556300"/>
              </a:xfrm>
              <a:prstGeom prst="line">
                <a:avLst/>
              </a:prstGeom>
              <a:noFill/>
              <a:ln w="9525">
                <a:solidFill>
                  <a:schemeClr val="tx1">
                    <a:lumMod val="95000"/>
                    <a:lumOff val="5000"/>
                  </a:schemeClr>
                </a:solidFill>
                <a:round/>
                <a:headEnd/>
                <a:tailEnd/>
              </a:ln>
            </p:spPr>
            <p:txBody>
              <a:bodyPr/>
              <a:lstStyle/>
              <a:p>
                <a:endParaRPr lang="en-US" dirty="0"/>
              </a:p>
            </p:txBody>
          </p:sp>
          <p:sp>
            <p:nvSpPr>
              <p:cNvPr id="256" name="Line 1290"/>
              <p:cNvSpPr>
                <a:spLocks noChangeShapeType="1"/>
              </p:cNvSpPr>
              <p:nvPr>
                <p:custDataLst>
                  <p:tags r:id="rId6"/>
                </p:custDataLst>
              </p:nvPr>
            </p:nvSpPr>
            <p:spPr bwMode="auto">
              <a:xfrm>
                <a:off x="7304674" y="3291288"/>
                <a:ext cx="0" cy="556300"/>
              </a:xfrm>
              <a:prstGeom prst="line">
                <a:avLst/>
              </a:prstGeom>
              <a:noFill/>
              <a:ln w="9525">
                <a:solidFill>
                  <a:schemeClr val="tx1">
                    <a:lumMod val="95000"/>
                    <a:lumOff val="5000"/>
                  </a:schemeClr>
                </a:solidFill>
                <a:round/>
                <a:headEnd/>
                <a:tailEnd/>
              </a:ln>
            </p:spPr>
            <p:txBody>
              <a:bodyPr/>
              <a:lstStyle/>
              <a:p>
                <a:endParaRPr lang="en-US" dirty="0"/>
              </a:p>
            </p:txBody>
          </p:sp>
          <p:sp>
            <p:nvSpPr>
              <p:cNvPr id="257" name="Line 1300"/>
              <p:cNvSpPr>
                <a:spLocks noChangeShapeType="1"/>
              </p:cNvSpPr>
              <p:nvPr>
                <p:custDataLst>
                  <p:tags r:id="rId7"/>
                </p:custDataLst>
              </p:nvPr>
            </p:nvSpPr>
            <p:spPr bwMode="auto">
              <a:xfrm>
                <a:off x="7341471" y="3290642"/>
                <a:ext cx="0" cy="556300"/>
              </a:xfrm>
              <a:prstGeom prst="line">
                <a:avLst/>
              </a:prstGeom>
              <a:noFill/>
              <a:ln w="9525">
                <a:solidFill>
                  <a:schemeClr val="tx1">
                    <a:lumMod val="95000"/>
                    <a:lumOff val="5000"/>
                  </a:schemeClr>
                </a:solidFill>
                <a:round/>
                <a:headEnd/>
                <a:tailEnd/>
              </a:ln>
            </p:spPr>
            <p:txBody>
              <a:bodyPr/>
              <a:lstStyle/>
              <a:p>
                <a:endParaRPr lang="en-US" dirty="0"/>
              </a:p>
            </p:txBody>
          </p:sp>
          <p:sp>
            <p:nvSpPr>
              <p:cNvPr id="258" name="Line 1310"/>
              <p:cNvSpPr>
                <a:spLocks noChangeShapeType="1"/>
              </p:cNvSpPr>
              <p:nvPr>
                <p:custDataLst>
                  <p:tags r:id="rId8"/>
                </p:custDataLst>
              </p:nvPr>
            </p:nvSpPr>
            <p:spPr bwMode="auto">
              <a:xfrm>
                <a:off x="7383993" y="3291288"/>
                <a:ext cx="0" cy="556300"/>
              </a:xfrm>
              <a:prstGeom prst="line">
                <a:avLst/>
              </a:prstGeom>
              <a:noFill/>
              <a:ln w="9525">
                <a:solidFill>
                  <a:schemeClr val="tx1">
                    <a:lumMod val="95000"/>
                    <a:lumOff val="5000"/>
                  </a:schemeClr>
                </a:solidFill>
                <a:round/>
                <a:headEnd/>
                <a:tailEnd/>
              </a:ln>
            </p:spPr>
            <p:txBody>
              <a:bodyPr/>
              <a:lstStyle/>
              <a:p>
                <a:endParaRPr lang="en-US" dirty="0"/>
              </a:p>
            </p:txBody>
          </p:sp>
          <p:sp>
            <p:nvSpPr>
              <p:cNvPr id="259" name="Line 132"/>
              <p:cNvSpPr>
                <a:spLocks noChangeShapeType="1"/>
              </p:cNvSpPr>
              <p:nvPr>
                <p:custDataLst>
                  <p:tags r:id="rId9"/>
                </p:custDataLst>
              </p:nvPr>
            </p:nvSpPr>
            <p:spPr bwMode="auto">
              <a:xfrm>
                <a:off x="7414249" y="3291288"/>
                <a:ext cx="0" cy="556300"/>
              </a:xfrm>
              <a:prstGeom prst="line">
                <a:avLst/>
              </a:prstGeom>
              <a:noFill/>
              <a:ln w="9525">
                <a:solidFill>
                  <a:schemeClr val="tx1">
                    <a:lumMod val="95000"/>
                    <a:lumOff val="5000"/>
                  </a:schemeClr>
                </a:solidFill>
                <a:round/>
                <a:headEnd/>
                <a:tailEnd/>
              </a:ln>
            </p:spPr>
            <p:txBody>
              <a:bodyPr/>
              <a:lstStyle/>
              <a:p>
                <a:endParaRPr lang="en-US" dirty="0"/>
              </a:p>
            </p:txBody>
          </p:sp>
          <p:sp>
            <p:nvSpPr>
              <p:cNvPr id="262" name="Line 1330"/>
              <p:cNvSpPr>
                <a:spLocks noChangeShapeType="1"/>
              </p:cNvSpPr>
              <p:nvPr>
                <p:custDataLst>
                  <p:tags r:id="rId10"/>
                </p:custDataLst>
              </p:nvPr>
            </p:nvSpPr>
            <p:spPr bwMode="auto">
              <a:xfrm>
                <a:off x="7454317" y="3291933"/>
                <a:ext cx="0" cy="556300"/>
              </a:xfrm>
              <a:prstGeom prst="line">
                <a:avLst/>
              </a:prstGeom>
              <a:noFill/>
              <a:ln w="9525">
                <a:solidFill>
                  <a:schemeClr val="tx1">
                    <a:lumMod val="95000"/>
                    <a:lumOff val="5000"/>
                  </a:schemeClr>
                </a:solidFill>
                <a:round/>
                <a:headEnd/>
                <a:tailEnd/>
              </a:ln>
            </p:spPr>
            <p:txBody>
              <a:bodyPr/>
              <a:lstStyle/>
              <a:p>
                <a:endParaRPr lang="en-US" dirty="0"/>
              </a:p>
            </p:txBody>
          </p:sp>
          <p:sp>
            <p:nvSpPr>
              <p:cNvPr id="265" name="Line 1370"/>
              <p:cNvSpPr>
                <a:spLocks noChangeShapeType="1"/>
              </p:cNvSpPr>
              <p:nvPr>
                <p:custDataLst>
                  <p:tags r:id="rId11"/>
                </p:custDataLst>
              </p:nvPr>
            </p:nvSpPr>
            <p:spPr bwMode="auto">
              <a:xfrm>
                <a:off x="7173020" y="3847588"/>
                <a:ext cx="55605" cy="0"/>
              </a:xfrm>
              <a:prstGeom prst="line">
                <a:avLst/>
              </a:prstGeom>
              <a:noFill/>
              <a:ln w="9525">
                <a:solidFill>
                  <a:schemeClr val="tx1">
                    <a:lumMod val="95000"/>
                    <a:lumOff val="5000"/>
                  </a:schemeClr>
                </a:solidFill>
                <a:round/>
                <a:headEnd/>
                <a:tailEnd/>
              </a:ln>
            </p:spPr>
            <p:txBody>
              <a:bodyPr/>
              <a:lstStyle/>
              <a:p>
                <a:endParaRPr lang="en-US" dirty="0"/>
              </a:p>
            </p:txBody>
          </p:sp>
          <p:sp>
            <p:nvSpPr>
              <p:cNvPr id="266" name="Line 1390"/>
              <p:cNvSpPr>
                <a:spLocks noChangeShapeType="1"/>
              </p:cNvSpPr>
              <p:nvPr>
                <p:custDataLst>
                  <p:tags r:id="rId12"/>
                </p:custDataLst>
              </p:nvPr>
            </p:nvSpPr>
            <p:spPr bwMode="auto">
              <a:xfrm>
                <a:off x="7253975" y="3847588"/>
                <a:ext cx="49064" cy="0"/>
              </a:xfrm>
              <a:prstGeom prst="line">
                <a:avLst/>
              </a:prstGeom>
              <a:noFill/>
              <a:ln w="9525">
                <a:solidFill>
                  <a:schemeClr val="tx1">
                    <a:lumMod val="95000"/>
                    <a:lumOff val="5000"/>
                  </a:schemeClr>
                </a:solidFill>
                <a:round/>
                <a:headEnd/>
                <a:tailEnd/>
              </a:ln>
            </p:spPr>
            <p:txBody>
              <a:bodyPr/>
              <a:lstStyle/>
              <a:p>
                <a:endParaRPr lang="en-US" dirty="0"/>
              </a:p>
            </p:txBody>
          </p:sp>
          <p:sp>
            <p:nvSpPr>
              <p:cNvPr id="272" name="Line 1400"/>
              <p:cNvSpPr>
                <a:spLocks noChangeShapeType="1"/>
              </p:cNvSpPr>
              <p:nvPr>
                <p:custDataLst>
                  <p:tags r:id="rId13"/>
                </p:custDataLst>
              </p:nvPr>
            </p:nvSpPr>
            <p:spPr bwMode="auto">
              <a:xfrm>
                <a:off x="7341471" y="3847588"/>
                <a:ext cx="41704" cy="0"/>
              </a:xfrm>
              <a:prstGeom prst="line">
                <a:avLst/>
              </a:prstGeom>
              <a:noFill/>
              <a:ln w="9525">
                <a:solidFill>
                  <a:schemeClr val="tx1">
                    <a:lumMod val="95000"/>
                    <a:lumOff val="5000"/>
                  </a:schemeClr>
                </a:solidFill>
                <a:round/>
                <a:headEnd/>
                <a:tailEnd/>
              </a:ln>
            </p:spPr>
            <p:txBody>
              <a:bodyPr/>
              <a:lstStyle/>
              <a:p>
                <a:endParaRPr lang="en-US" dirty="0"/>
              </a:p>
            </p:txBody>
          </p:sp>
          <p:sp>
            <p:nvSpPr>
              <p:cNvPr id="273" name="Line 1420"/>
              <p:cNvSpPr>
                <a:spLocks noChangeShapeType="1"/>
              </p:cNvSpPr>
              <p:nvPr>
                <p:custDataLst>
                  <p:tags r:id="rId14"/>
                </p:custDataLst>
              </p:nvPr>
            </p:nvSpPr>
            <p:spPr bwMode="auto">
              <a:xfrm>
                <a:off x="7417520" y="3847588"/>
                <a:ext cx="36798" cy="0"/>
              </a:xfrm>
              <a:prstGeom prst="line">
                <a:avLst/>
              </a:prstGeom>
              <a:noFill/>
              <a:ln w="9525">
                <a:solidFill>
                  <a:schemeClr val="tx1">
                    <a:lumMod val="95000"/>
                    <a:lumOff val="5000"/>
                  </a:schemeClr>
                </a:solidFill>
                <a:round/>
                <a:headEnd/>
                <a:tailEnd/>
              </a:ln>
            </p:spPr>
            <p:txBody>
              <a:bodyPr/>
              <a:lstStyle/>
              <a:p>
                <a:endParaRPr lang="en-US" dirty="0"/>
              </a:p>
            </p:txBody>
          </p:sp>
          <p:sp>
            <p:nvSpPr>
              <p:cNvPr id="275" name="Line 1430"/>
              <p:cNvSpPr>
                <a:spLocks noChangeShapeType="1"/>
              </p:cNvSpPr>
              <p:nvPr>
                <p:custDataLst>
                  <p:tags r:id="rId15"/>
                </p:custDataLst>
              </p:nvPr>
            </p:nvSpPr>
            <p:spPr bwMode="auto">
              <a:xfrm>
                <a:off x="7303856" y="3291288"/>
                <a:ext cx="37615" cy="0"/>
              </a:xfrm>
              <a:prstGeom prst="line">
                <a:avLst/>
              </a:prstGeom>
              <a:noFill/>
              <a:ln w="9525">
                <a:solidFill>
                  <a:schemeClr val="tx1">
                    <a:lumMod val="95000"/>
                    <a:lumOff val="5000"/>
                  </a:schemeClr>
                </a:solidFill>
                <a:round/>
                <a:headEnd/>
                <a:tailEnd/>
              </a:ln>
            </p:spPr>
            <p:txBody>
              <a:bodyPr/>
              <a:lstStyle/>
              <a:p>
                <a:endParaRPr lang="en-US" dirty="0"/>
              </a:p>
            </p:txBody>
          </p:sp>
          <p:sp>
            <p:nvSpPr>
              <p:cNvPr id="287" name="Line 1440"/>
              <p:cNvSpPr>
                <a:spLocks noChangeShapeType="1"/>
              </p:cNvSpPr>
              <p:nvPr>
                <p:custDataLst>
                  <p:tags r:id="rId16"/>
                </p:custDataLst>
              </p:nvPr>
            </p:nvSpPr>
            <p:spPr bwMode="auto">
              <a:xfrm>
                <a:off x="7383993" y="3291288"/>
                <a:ext cx="31074" cy="0"/>
              </a:xfrm>
              <a:prstGeom prst="line">
                <a:avLst/>
              </a:prstGeom>
              <a:noFill/>
              <a:ln w="9525">
                <a:solidFill>
                  <a:schemeClr val="tx1">
                    <a:lumMod val="95000"/>
                    <a:lumOff val="5000"/>
                  </a:schemeClr>
                </a:solidFill>
                <a:round/>
                <a:headEnd/>
                <a:tailEnd/>
              </a:ln>
            </p:spPr>
            <p:txBody>
              <a:bodyPr/>
              <a:lstStyle/>
              <a:p>
                <a:endParaRPr lang="en-US" dirty="0"/>
              </a:p>
            </p:txBody>
          </p:sp>
          <p:sp>
            <p:nvSpPr>
              <p:cNvPr id="288" name="Line 1460"/>
              <p:cNvSpPr>
                <a:spLocks noChangeShapeType="1"/>
              </p:cNvSpPr>
              <p:nvPr>
                <p:custDataLst>
                  <p:tags r:id="rId17"/>
                </p:custDataLst>
              </p:nvPr>
            </p:nvSpPr>
            <p:spPr bwMode="auto">
              <a:xfrm>
                <a:off x="7458406" y="3291288"/>
                <a:ext cx="36798" cy="0"/>
              </a:xfrm>
              <a:prstGeom prst="line">
                <a:avLst/>
              </a:prstGeom>
              <a:noFill/>
              <a:ln w="9525">
                <a:solidFill>
                  <a:schemeClr val="tx1">
                    <a:lumMod val="95000"/>
                    <a:lumOff val="5000"/>
                  </a:schemeClr>
                </a:solidFill>
                <a:round/>
                <a:headEnd/>
                <a:tailEnd/>
              </a:ln>
            </p:spPr>
            <p:txBody>
              <a:bodyPr/>
              <a:lstStyle/>
              <a:p>
                <a:endParaRPr lang="en-US" dirty="0"/>
              </a:p>
            </p:txBody>
          </p:sp>
          <p:sp>
            <p:nvSpPr>
              <p:cNvPr id="291" name="Line 159"/>
              <p:cNvSpPr>
                <a:spLocks noChangeShapeType="1"/>
              </p:cNvSpPr>
              <p:nvPr>
                <p:custDataLst>
                  <p:tags r:id="rId18"/>
                </p:custDataLst>
              </p:nvPr>
            </p:nvSpPr>
            <p:spPr bwMode="auto">
              <a:xfrm>
                <a:off x="7233531" y="3291288"/>
                <a:ext cx="17172" cy="0"/>
              </a:xfrm>
              <a:prstGeom prst="line">
                <a:avLst/>
              </a:prstGeom>
              <a:noFill/>
              <a:ln w="9525">
                <a:solidFill>
                  <a:schemeClr val="tx1">
                    <a:lumMod val="95000"/>
                    <a:lumOff val="5000"/>
                  </a:schemeClr>
                </a:solidFill>
                <a:round/>
                <a:headEnd/>
                <a:tailEnd/>
              </a:ln>
            </p:spPr>
            <p:txBody>
              <a:bodyPr/>
              <a:lstStyle/>
              <a:p>
                <a:endParaRPr lang="en-US" dirty="0"/>
              </a:p>
            </p:txBody>
          </p:sp>
          <p:sp>
            <p:nvSpPr>
              <p:cNvPr id="292" name="Line 1600"/>
              <p:cNvSpPr>
                <a:spLocks noChangeShapeType="1"/>
              </p:cNvSpPr>
              <p:nvPr>
                <p:custDataLst>
                  <p:tags r:id="rId19"/>
                </p:custDataLst>
              </p:nvPr>
            </p:nvSpPr>
            <p:spPr bwMode="auto">
              <a:xfrm>
                <a:off x="7158301" y="3290642"/>
                <a:ext cx="13084" cy="0"/>
              </a:xfrm>
              <a:prstGeom prst="line">
                <a:avLst/>
              </a:prstGeom>
              <a:noFill/>
              <a:ln w="9525">
                <a:solidFill>
                  <a:schemeClr val="tx1">
                    <a:lumMod val="95000"/>
                    <a:lumOff val="5000"/>
                  </a:schemeClr>
                </a:solidFill>
                <a:round/>
                <a:headEnd/>
                <a:tailEnd/>
              </a:ln>
            </p:spPr>
            <p:txBody>
              <a:bodyPr/>
              <a:lstStyle/>
              <a:p>
                <a:endParaRPr lang="en-US" dirty="0"/>
              </a:p>
            </p:txBody>
          </p:sp>
          <p:sp>
            <p:nvSpPr>
              <p:cNvPr id="294" name="Freeform 64"/>
              <p:cNvSpPr>
                <a:spLocks/>
              </p:cNvSpPr>
              <p:nvPr>
                <p:custDataLst>
                  <p:tags r:id="rId20"/>
                </p:custDataLst>
              </p:nvPr>
            </p:nvSpPr>
            <p:spPr bwMode="auto">
              <a:xfrm>
                <a:off x="6864737" y="3571336"/>
                <a:ext cx="574861" cy="280665"/>
              </a:xfrm>
              <a:custGeom>
                <a:avLst/>
                <a:gdLst>
                  <a:gd name="T0" fmla="*/ 0 w 1814"/>
                  <a:gd name="T1" fmla="*/ 684967 h 907"/>
                  <a:gd name="T2" fmla="*/ 557391 w 1814"/>
                  <a:gd name="T3" fmla="*/ 1368425 h 907"/>
                  <a:gd name="T4" fmla="*/ 1116013 w 1814"/>
                  <a:gd name="T5" fmla="*/ 684967 h 907"/>
                  <a:gd name="T6" fmla="*/ 1674634 w 1814"/>
                  <a:gd name="T7" fmla="*/ 0 h 907"/>
                  <a:gd name="T8" fmla="*/ 2232025 w 1814"/>
                  <a:gd name="T9" fmla="*/ 684967 h 907"/>
                  <a:gd name="T10" fmla="*/ 0 60000 65536"/>
                  <a:gd name="T11" fmla="*/ 0 60000 65536"/>
                  <a:gd name="T12" fmla="*/ 0 60000 65536"/>
                  <a:gd name="T13" fmla="*/ 0 60000 65536"/>
                  <a:gd name="T14" fmla="*/ 0 60000 65536"/>
                  <a:gd name="T15" fmla="*/ 0 w 1814"/>
                  <a:gd name="T16" fmla="*/ 0 h 907"/>
                  <a:gd name="T17" fmla="*/ 1814 w 1814"/>
                  <a:gd name="T18" fmla="*/ 907 h 907"/>
                  <a:gd name="connsiteX0" fmla="*/ 0 w 7503"/>
                  <a:gd name="connsiteY0" fmla="*/ 5006 h 10000"/>
                  <a:gd name="connsiteX1" fmla="*/ 2497 w 7503"/>
                  <a:gd name="connsiteY1" fmla="*/ 10000 h 10000"/>
                  <a:gd name="connsiteX2" fmla="*/ 5000 w 7503"/>
                  <a:gd name="connsiteY2" fmla="*/ 5006 h 10000"/>
                  <a:gd name="connsiteX3" fmla="*/ 7503 w 7503"/>
                  <a:gd name="connsiteY3" fmla="*/ 0 h 10000"/>
                  <a:gd name="connsiteX0" fmla="*/ 0 w 6664"/>
                  <a:gd name="connsiteY0" fmla="*/ 0 h 4994"/>
                  <a:gd name="connsiteX1" fmla="*/ 3328 w 6664"/>
                  <a:gd name="connsiteY1" fmla="*/ 4994 h 4994"/>
                  <a:gd name="connsiteX2" fmla="*/ 6664 w 6664"/>
                  <a:gd name="connsiteY2" fmla="*/ 0 h 4994"/>
                </a:gdLst>
                <a:ahLst/>
                <a:cxnLst>
                  <a:cxn ang="0">
                    <a:pos x="connsiteX0" y="connsiteY0"/>
                  </a:cxn>
                  <a:cxn ang="0">
                    <a:pos x="connsiteX1" y="connsiteY1"/>
                  </a:cxn>
                  <a:cxn ang="0">
                    <a:pos x="connsiteX2" y="connsiteY2"/>
                  </a:cxn>
                </a:cxnLst>
                <a:rect l="l" t="t" r="r" b="b"/>
                <a:pathLst>
                  <a:path w="6664" h="4994">
                    <a:moveTo>
                      <a:pt x="0" y="0"/>
                    </a:moveTo>
                    <a:cubicBezTo>
                      <a:pt x="1109" y="2491"/>
                      <a:pt x="2219" y="4994"/>
                      <a:pt x="3328" y="4994"/>
                    </a:cubicBezTo>
                    <a:cubicBezTo>
                      <a:pt x="4438" y="4994"/>
                      <a:pt x="5555" y="1664"/>
                      <a:pt x="6664" y="0"/>
                    </a:cubicBezTo>
                  </a:path>
                </a:pathLst>
              </a:custGeom>
              <a:ln w="19050">
                <a:solidFill>
                  <a:schemeClr val="accent6">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lstStyle/>
              <a:p>
                <a:endParaRPr lang="en-US" dirty="0"/>
              </a:p>
            </p:txBody>
          </p:sp>
        </p:grpSp>
      </p:grpSp>
    </p:spTree>
    <p:extLst>
      <p:ext uri="{BB962C8B-B14F-4D97-AF65-F5344CB8AC3E}">
        <p14:creationId xmlns:p14="http://schemas.microsoft.com/office/powerpoint/2010/main" val="163701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fade">
                                      <p:cBhvr>
                                        <p:cTn id="10" dur="500"/>
                                        <p:tgtEl>
                                          <p:spTgt spid="110"/>
                                        </p:tgtEl>
                                      </p:cBhvr>
                                    </p:animEffect>
                                  </p:childTnLst>
                                </p:cTn>
                              </p:par>
                              <p:par>
                                <p:cTn id="11" presetID="10" presetClass="entr" presetSubtype="0" fill="hold" nodeType="withEffect">
                                  <p:stCondLst>
                                    <p:cond delay="0"/>
                                  </p:stCondLst>
                                  <p:childTnLst>
                                    <p:set>
                                      <p:cBhvr>
                                        <p:cTn id="12" dur="1" fill="hold">
                                          <p:stCondLst>
                                            <p:cond delay="0"/>
                                          </p:stCondLst>
                                        </p:cTn>
                                        <p:tgtEl>
                                          <p:spTgt spid="349"/>
                                        </p:tgtEl>
                                        <p:attrNameLst>
                                          <p:attrName>style.visibility</p:attrName>
                                        </p:attrNameLst>
                                      </p:cBhvr>
                                      <p:to>
                                        <p:strVal val="visible"/>
                                      </p:to>
                                    </p:set>
                                    <p:animEffect transition="in" filter="fade">
                                      <p:cBhvr>
                                        <p:cTn id="13" dur="500"/>
                                        <p:tgtEl>
                                          <p:spTgt spid="349"/>
                                        </p:tgtEl>
                                      </p:cBhvr>
                                    </p:animEffect>
                                  </p:childTnLst>
                                </p:cTn>
                              </p:par>
                              <p:par>
                                <p:cTn id="14" presetID="10" presetClass="entr" presetSubtype="0" fill="hold" nodeType="with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fade">
                                      <p:cBhvr>
                                        <p:cTn id="16" dur="500"/>
                                        <p:tgtEl>
                                          <p:spTgt spid="8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500"/>
                                        <p:tgtEl>
                                          <p:spTgt spid="9">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8"/>
                                        </p:tgtEl>
                                        <p:attrNameLst>
                                          <p:attrName>style.visibility</p:attrName>
                                        </p:attrNameLst>
                                      </p:cBhvr>
                                      <p:to>
                                        <p:strVal val="visible"/>
                                      </p:to>
                                    </p:set>
                                    <p:animEffect transition="in" filter="fade">
                                      <p:cBhvr>
                                        <p:cTn id="24" dur="500"/>
                                        <p:tgtEl>
                                          <p:spTgt spid="108"/>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109"/>
                                        </p:tgtEl>
                                        <p:attrNameLst>
                                          <p:attrName>style.visibility</p:attrName>
                                        </p:attrNameLst>
                                      </p:cBhvr>
                                      <p:to>
                                        <p:strVal val="visible"/>
                                      </p:to>
                                    </p:set>
                                    <p:animEffect transition="in" filter="fade">
                                      <p:cBhvr>
                                        <p:cTn id="33" dur="500"/>
                                        <p:tgtEl>
                                          <p:spTgt spid="10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Effect transition="in" filter="fade">
                                      <p:cBhvr>
                                        <p:cTn id="38" dur="500"/>
                                        <p:tgtEl>
                                          <p:spTgt spid="9">
                                            <p:txEl>
                                              <p:pRg st="2" end="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fade">
                                      <p:cBhvr>
                                        <p:cTn id="41" dur="500"/>
                                        <p:tgtEl>
                                          <p:spTgt spid="101"/>
                                        </p:tgtEl>
                                      </p:cBhvr>
                                    </p:animEffect>
                                  </p:childTnLst>
                                </p:cTn>
                              </p:par>
                              <p:par>
                                <p:cTn id="42" presetID="10" presetClass="entr" presetSubtype="0" fill="hold" nodeType="withEffect">
                                  <p:stCondLst>
                                    <p:cond delay="0"/>
                                  </p:stCondLst>
                                  <p:childTnLst>
                                    <p:set>
                                      <p:cBhvr>
                                        <p:cTn id="43" dur="1" fill="hold">
                                          <p:stCondLst>
                                            <p:cond delay="0"/>
                                          </p:stCondLst>
                                        </p:cTn>
                                        <p:tgtEl>
                                          <p:spTgt spid="111"/>
                                        </p:tgtEl>
                                        <p:attrNameLst>
                                          <p:attrName>style.visibility</p:attrName>
                                        </p:attrNameLst>
                                      </p:cBhvr>
                                      <p:to>
                                        <p:strVal val="visible"/>
                                      </p:to>
                                    </p:set>
                                    <p:animEffect transition="in" filter="fade">
                                      <p:cBhvr>
                                        <p:cTn id="44" dur="500"/>
                                        <p:tgtEl>
                                          <p:spTgt spid="111"/>
                                        </p:tgtEl>
                                      </p:cBhvr>
                                    </p:animEffect>
                                  </p:childTnLst>
                                </p:cTn>
                              </p:par>
                              <p:par>
                                <p:cTn id="45" presetID="10" presetClass="entr" presetSubtype="0" fill="hold" nodeType="with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fade">
                                      <p:cBhvr>
                                        <p:cTn id="47" dur="500"/>
                                        <p:tgtEl>
                                          <p:spTgt spid="112"/>
                                        </p:tgtEl>
                                      </p:cBhvr>
                                    </p:animEffect>
                                  </p:childTnLst>
                                </p:cTn>
                              </p:par>
                              <p:par>
                                <p:cTn id="48" presetID="10" presetClass="entr" presetSubtype="0" fill="hold" nodeType="withEffect">
                                  <p:stCondLst>
                                    <p:cond delay="0"/>
                                  </p:stCondLst>
                                  <p:childTnLst>
                                    <p:set>
                                      <p:cBhvr>
                                        <p:cTn id="49" dur="1" fill="hold">
                                          <p:stCondLst>
                                            <p:cond delay="0"/>
                                          </p:stCondLst>
                                        </p:cTn>
                                        <p:tgtEl>
                                          <p:spTgt spid="107"/>
                                        </p:tgtEl>
                                        <p:attrNameLst>
                                          <p:attrName>style.visibility</p:attrName>
                                        </p:attrNameLst>
                                      </p:cBhvr>
                                      <p:to>
                                        <p:strVal val="visible"/>
                                      </p:to>
                                    </p:set>
                                    <p:animEffect transition="in" filter="fade">
                                      <p:cBhvr>
                                        <p:cTn id="50" dur="500"/>
                                        <p:tgtEl>
                                          <p:spTgt spid="10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Effect transition="in" filter="fade">
                                      <p:cBhvr>
                                        <p:cTn id="55" dur="500"/>
                                        <p:tgtEl>
                                          <p:spTgt spid="9">
                                            <p:txEl>
                                              <p:pRg st="3" end="3"/>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26"/>
                                        </p:tgtEl>
                                        <p:attrNameLst>
                                          <p:attrName>style.visibility</p:attrName>
                                        </p:attrNameLst>
                                      </p:cBhvr>
                                      <p:to>
                                        <p:strVal val="visible"/>
                                      </p:to>
                                    </p:set>
                                    <p:animEffect transition="in" filter="fade">
                                      <p:cBhvr>
                                        <p:cTn id="58" dur="500"/>
                                        <p:tgtEl>
                                          <p:spTgt spid="326"/>
                                        </p:tgtEl>
                                      </p:cBhvr>
                                    </p:animEffect>
                                  </p:childTnLst>
                                </p:cTn>
                              </p:par>
                              <p:par>
                                <p:cTn id="59" presetID="10" presetClass="entr" presetSubtype="0" fill="hold" nodeType="withEffect">
                                  <p:stCondLst>
                                    <p:cond delay="0"/>
                                  </p:stCondLst>
                                  <p:childTnLst>
                                    <p:set>
                                      <p:cBhvr>
                                        <p:cTn id="60" dur="1" fill="hold">
                                          <p:stCondLst>
                                            <p:cond delay="0"/>
                                          </p:stCondLst>
                                        </p:cTn>
                                        <p:tgtEl>
                                          <p:spTgt spid="122"/>
                                        </p:tgtEl>
                                        <p:attrNameLst>
                                          <p:attrName>style.visibility</p:attrName>
                                        </p:attrNameLst>
                                      </p:cBhvr>
                                      <p:to>
                                        <p:strVal val="visible"/>
                                      </p:to>
                                    </p:set>
                                    <p:animEffect transition="in" filter="fade">
                                      <p:cBhvr>
                                        <p:cTn id="61" dur="500"/>
                                        <p:tgtEl>
                                          <p:spTgt spid="122"/>
                                        </p:tgtEl>
                                      </p:cBhvr>
                                    </p:animEffect>
                                  </p:childTnLst>
                                </p:cTn>
                              </p:par>
                              <p:par>
                                <p:cTn id="62" presetID="10" presetClass="entr" presetSubtype="0" fill="hold" nodeType="withEffect">
                                  <p:stCondLst>
                                    <p:cond delay="0"/>
                                  </p:stCondLst>
                                  <p:childTnLst>
                                    <p:set>
                                      <p:cBhvr>
                                        <p:cTn id="63" dur="1" fill="hold">
                                          <p:stCondLst>
                                            <p:cond delay="0"/>
                                          </p:stCondLst>
                                        </p:cTn>
                                        <p:tgtEl>
                                          <p:spTgt spid="340"/>
                                        </p:tgtEl>
                                        <p:attrNameLst>
                                          <p:attrName>style.visibility</p:attrName>
                                        </p:attrNameLst>
                                      </p:cBhvr>
                                      <p:to>
                                        <p:strVal val="visible"/>
                                      </p:to>
                                    </p:set>
                                    <p:animEffect transition="in" filter="fade">
                                      <p:cBhvr>
                                        <p:cTn id="64" dur="500"/>
                                        <p:tgtEl>
                                          <p:spTgt spid="34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9">
                                            <p:txEl>
                                              <p:pRg st="4" end="4"/>
                                            </p:txEl>
                                          </p:spTgt>
                                        </p:tgtEl>
                                        <p:attrNameLst>
                                          <p:attrName>style.visibility</p:attrName>
                                        </p:attrNameLst>
                                      </p:cBhvr>
                                      <p:to>
                                        <p:strVal val="visible"/>
                                      </p:to>
                                    </p:set>
                                    <p:animEffect transition="in" filter="fade">
                                      <p:cBhvr>
                                        <p:cTn id="69" dur="500"/>
                                        <p:tgtEl>
                                          <p:spTgt spid="9">
                                            <p:txEl>
                                              <p:pRg st="4" end="4"/>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80"/>
                                        </p:tgtEl>
                                        <p:attrNameLst>
                                          <p:attrName>style.visibility</p:attrName>
                                        </p:attrNameLst>
                                      </p:cBhvr>
                                      <p:to>
                                        <p:strVal val="visible"/>
                                      </p:to>
                                    </p:set>
                                    <p:animEffect transition="in" filter="fade">
                                      <p:cBhvr>
                                        <p:cTn id="72" dur="500"/>
                                        <p:tgtEl>
                                          <p:spTgt spid="80"/>
                                        </p:tgtEl>
                                      </p:cBhvr>
                                    </p:animEffect>
                                  </p:childTnLst>
                                </p:cTn>
                              </p:par>
                              <p:par>
                                <p:cTn id="73" presetID="10" presetClass="entr" presetSubtype="0" fill="hold" nodeType="with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fade">
                                      <p:cBhvr>
                                        <p:cTn id="75" dur="500"/>
                                        <p:tgtEl>
                                          <p:spTgt spid="89"/>
                                        </p:tgtEl>
                                      </p:cBhvr>
                                    </p:animEffect>
                                  </p:childTnLst>
                                </p:cTn>
                              </p:par>
                              <p:par>
                                <p:cTn id="76" presetID="10" presetClass="entr" presetSubtype="0" fill="hold" nodeType="withEffect">
                                  <p:stCondLst>
                                    <p:cond delay="0"/>
                                  </p:stCondLst>
                                  <p:childTnLst>
                                    <p:set>
                                      <p:cBhvr>
                                        <p:cTn id="77" dur="1" fill="hold">
                                          <p:stCondLst>
                                            <p:cond delay="0"/>
                                          </p:stCondLst>
                                        </p:cTn>
                                        <p:tgtEl>
                                          <p:spTgt spid="354"/>
                                        </p:tgtEl>
                                        <p:attrNameLst>
                                          <p:attrName>style.visibility</p:attrName>
                                        </p:attrNameLst>
                                      </p:cBhvr>
                                      <p:to>
                                        <p:strVal val="visible"/>
                                      </p:to>
                                    </p:set>
                                    <p:animEffect transition="in" filter="fade">
                                      <p:cBhvr>
                                        <p:cTn id="78" dur="5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0" y="444500"/>
            <a:ext cx="9226253" cy="368300"/>
          </a:xfrm>
        </p:spPr>
        <p:txBody>
          <a:bodyPr>
            <a:normAutofit fontScale="90000"/>
          </a:bodyPr>
          <a:lstStyle/>
          <a:p>
            <a:r>
              <a:rPr lang="en-US" dirty="0" smtClean="0"/>
              <a:t>Field oriented Control</a:t>
            </a:r>
            <a:endParaRPr lang="en-US" dirty="0"/>
          </a:p>
        </p:txBody>
      </p:sp>
      <p:sp>
        <p:nvSpPr>
          <p:cNvPr id="8" name="Textplatzhalter 2"/>
          <p:cNvSpPr>
            <a:spLocks noGrp="1"/>
          </p:cNvSpPr>
          <p:nvPr>
            <p:ph type="body" idx="1"/>
          </p:nvPr>
        </p:nvSpPr>
        <p:spPr>
          <a:xfrm>
            <a:off x="0" y="1053306"/>
            <a:ext cx="9906000" cy="332584"/>
          </a:xfrm>
        </p:spPr>
        <p:txBody>
          <a:bodyPr/>
          <a:lstStyle/>
          <a:p>
            <a:r>
              <a:rPr lang="en-US" dirty="0" smtClean="0"/>
              <a:t>What else to do?</a:t>
            </a:r>
            <a:endParaRPr lang="en-US" dirty="0"/>
          </a:p>
        </p:txBody>
      </p:sp>
      <p:sp>
        <p:nvSpPr>
          <p:cNvPr id="9" name="Inhaltsplatzhalter 3"/>
          <p:cNvSpPr>
            <a:spLocks noGrp="1"/>
          </p:cNvSpPr>
          <p:nvPr>
            <p:ph sz="half" idx="2"/>
          </p:nvPr>
        </p:nvSpPr>
        <p:spPr>
          <a:xfrm>
            <a:off x="0" y="1396998"/>
            <a:ext cx="9906000" cy="2015509"/>
          </a:xfrm>
        </p:spPr>
        <p:txBody>
          <a:bodyPr>
            <a:normAutofit/>
          </a:bodyPr>
          <a:lstStyle/>
          <a:p>
            <a:pPr lvl="1"/>
            <a:r>
              <a:rPr lang="en-US" dirty="0" smtClean="0"/>
              <a:t>Multiple additional tasks</a:t>
            </a:r>
          </a:p>
          <a:p>
            <a:pPr lvl="1"/>
            <a:r>
              <a:rPr lang="en-US" dirty="0" smtClean="0"/>
              <a:t>Task management in real time OS</a:t>
            </a:r>
          </a:p>
          <a:p>
            <a:pPr lvl="2"/>
            <a:r>
              <a:rPr lang="en-US" dirty="0" smtClean="0"/>
              <a:t>Scheduled periodically </a:t>
            </a:r>
          </a:p>
          <a:p>
            <a:pPr lvl="2"/>
            <a:r>
              <a:rPr lang="en-US" dirty="0" smtClean="0"/>
              <a:t>Highest frequency task for modulation (here: 10 kHz)</a:t>
            </a:r>
          </a:p>
        </p:txBody>
      </p:sp>
      <p:sp>
        <p:nvSpPr>
          <p:cNvPr id="2" name="Foliennummernplatzhalter 1"/>
          <p:cNvSpPr>
            <a:spLocks noGrp="1"/>
          </p:cNvSpPr>
          <p:nvPr>
            <p:ph type="sldNum" sz="quarter" idx="12"/>
          </p:nvPr>
        </p:nvSpPr>
        <p:spPr>
          <a:xfrm>
            <a:off x="9374981" y="6522051"/>
            <a:ext cx="531018" cy="236468"/>
          </a:xfrm>
        </p:spPr>
        <p:txBody>
          <a:bodyPr/>
          <a:lstStyle/>
          <a:p>
            <a:fld id="{32F36B79-3ACB-4ABE-9496-E272B2366BFF}" type="slidenum">
              <a:rPr lang="en-US" smtClean="0"/>
              <a:pPr/>
              <a:t>9</a:t>
            </a:fld>
            <a:endParaRPr lang="en-US" dirty="0"/>
          </a:p>
        </p:txBody>
      </p:sp>
      <p:grpSp>
        <p:nvGrpSpPr>
          <p:cNvPr id="87" name="Gruppieren 86"/>
          <p:cNvGrpSpPr/>
          <p:nvPr/>
        </p:nvGrpSpPr>
        <p:grpSpPr>
          <a:xfrm>
            <a:off x="3555201" y="3753725"/>
            <a:ext cx="5491071" cy="2327852"/>
            <a:chOff x="3571103" y="4569271"/>
            <a:chExt cx="5387535" cy="2327852"/>
          </a:xfrm>
        </p:grpSpPr>
        <p:sp>
          <p:nvSpPr>
            <p:cNvPr id="309" name="Rechteck 308"/>
            <p:cNvSpPr/>
            <p:nvPr/>
          </p:nvSpPr>
          <p:spPr>
            <a:xfrm>
              <a:off x="3571103" y="4569271"/>
              <a:ext cx="5387535" cy="2327852"/>
            </a:xfrm>
            <a:prstGeom prst="rect">
              <a:avLst/>
            </a:prstGeom>
            <a:solidFill>
              <a:schemeClr val="bg1">
                <a:lumMod val="5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sz="1400" dirty="0"/>
            </a:p>
          </p:txBody>
        </p:sp>
        <p:sp>
          <p:nvSpPr>
            <p:cNvPr id="310" name="Textfeld 309"/>
            <p:cNvSpPr txBox="1"/>
            <p:nvPr/>
          </p:nvSpPr>
          <p:spPr>
            <a:xfrm>
              <a:off x="3587341" y="6587331"/>
              <a:ext cx="777777" cy="307777"/>
            </a:xfrm>
            <a:prstGeom prst="rect">
              <a:avLst/>
            </a:prstGeom>
            <a:noFill/>
          </p:spPr>
          <p:txBody>
            <a:bodyPr wrap="none" rtlCol="0">
              <a:spAutoFit/>
            </a:bodyPr>
            <a:lstStyle/>
            <a:p>
              <a:r>
                <a:rPr lang="en-US" sz="1400" b="1" dirty="0" smtClean="0">
                  <a:solidFill>
                    <a:schemeClr val="bg1"/>
                  </a:solidFill>
                </a:rPr>
                <a:t>Inverter</a:t>
              </a:r>
              <a:endParaRPr lang="en-US" sz="1400" b="1" dirty="0">
                <a:solidFill>
                  <a:schemeClr val="bg1"/>
                </a:solidFill>
              </a:endParaRPr>
            </a:p>
          </p:txBody>
        </p:sp>
      </p:grpSp>
      <p:grpSp>
        <p:nvGrpSpPr>
          <p:cNvPr id="180" name="Gruppieren 179"/>
          <p:cNvGrpSpPr/>
          <p:nvPr/>
        </p:nvGrpSpPr>
        <p:grpSpPr>
          <a:xfrm>
            <a:off x="5298382" y="3838642"/>
            <a:ext cx="2913597" cy="857765"/>
            <a:chOff x="4619566" y="5311774"/>
            <a:chExt cx="666763" cy="857765"/>
          </a:xfrm>
        </p:grpSpPr>
        <p:sp>
          <p:nvSpPr>
            <p:cNvPr id="181" name="Rechteck 180"/>
            <p:cNvSpPr/>
            <p:nvPr/>
          </p:nvSpPr>
          <p:spPr>
            <a:xfrm>
              <a:off x="4619566" y="5346727"/>
              <a:ext cx="666763"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182" name="Textfeld 181"/>
            <p:cNvSpPr txBox="1"/>
            <p:nvPr/>
          </p:nvSpPr>
          <p:spPr>
            <a:xfrm>
              <a:off x="4702232" y="5311774"/>
              <a:ext cx="413942" cy="307777"/>
            </a:xfrm>
            <a:prstGeom prst="rect">
              <a:avLst/>
            </a:prstGeom>
            <a:noFill/>
          </p:spPr>
          <p:txBody>
            <a:bodyPr wrap="none" rtlCol="0">
              <a:spAutoFit/>
            </a:bodyPr>
            <a:lstStyle/>
            <a:p>
              <a:r>
                <a:rPr lang="en-US" sz="1400" b="1" dirty="0" smtClean="0">
                  <a:solidFill>
                    <a:schemeClr val="tx1">
                      <a:lumMod val="95000"/>
                      <a:lumOff val="5000"/>
                    </a:schemeClr>
                  </a:solidFill>
                </a:rPr>
                <a:t>Field oriented Control</a:t>
              </a:r>
              <a:endParaRPr lang="en-US" sz="1400" b="1" dirty="0">
                <a:solidFill>
                  <a:schemeClr val="tx1">
                    <a:lumMod val="95000"/>
                    <a:lumOff val="5000"/>
                  </a:schemeClr>
                </a:solidFill>
              </a:endParaRPr>
            </a:p>
          </p:txBody>
        </p:sp>
      </p:grpSp>
      <p:grpSp>
        <p:nvGrpSpPr>
          <p:cNvPr id="108" name="Gruppieren 107"/>
          <p:cNvGrpSpPr/>
          <p:nvPr/>
        </p:nvGrpSpPr>
        <p:grpSpPr>
          <a:xfrm>
            <a:off x="2111045" y="5010518"/>
            <a:ext cx="987216" cy="633448"/>
            <a:chOff x="2111045" y="5592537"/>
            <a:chExt cx="987216" cy="633448"/>
          </a:xfrm>
        </p:grpSpPr>
        <p:sp>
          <p:nvSpPr>
            <p:cNvPr id="311" name="Rechteck 310"/>
            <p:cNvSpPr/>
            <p:nvPr/>
          </p:nvSpPr>
          <p:spPr>
            <a:xfrm>
              <a:off x="2111045" y="5592537"/>
              <a:ext cx="987216" cy="601695"/>
            </a:xfrm>
            <a:prstGeom prst="rect">
              <a:avLst/>
            </a:prstGeom>
            <a:solidFill>
              <a:schemeClr val="bg1">
                <a:lumMod val="5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sz="1400" dirty="0"/>
            </a:p>
          </p:txBody>
        </p:sp>
        <p:sp>
          <p:nvSpPr>
            <p:cNvPr id="312" name="Textfeld 311"/>
            <p:cNvSpPr txBox="1"/>
            <p:nvPr/>
          </p:nvSpPr>
          <p:spPr>
            <a:xfrm>
              <a:off x="2221561" y="5592542"/>
              <a:ext cx="762132" cy="633443"/>
            </a:xfrm>
            <a:prstGeom prst="rect">
              <a:avLst/>
            </a:prstGeom>
            <a:noFill/>
          </p:spPr>
          <p:txBody>
            <a:bodyPr wrap="none" rtlCol="0">
              <a:spAutoFit/>
            </a:bodyPr>
            <a:lstStyle/>
            <a:p>
              <a:pPr algn="ctr">
                <a:lnSpc>
                  <a:spcPts val="1400"/>
                </a:lnSpc>
              </a:pPr>
              <a:r>
                <a:rPr lang="en-US" sz="1400" b="1" dirty="0" smtClean="0">
                  <a:solidFill>
                    <a:schemeClr val="bg1"/>
                  </a:solidFill>
                </a:rPr>
                <a:t>Vehicle </a:t>
              </a:r>
            </a:p>
            <a:p>
              <a:pPr algn="ctr">
                <a:lnSpc>
                  <a:spcPts val="1400"/>
                </a:lnSpc>
              </a:pPr>
              <a:r>
                <a:rPr lang="en-US" sz="1400" b="1" dirty="0" smtClean="0">
                  <a:solidFill>
                    <a:schemeClr val="bg1"/>
                  </a:solidFill>
                </a:rPr>
                <a:t>Control</a:t>
              </a:r>
            </a:p>
            <a:p>
              <a:pPr algn="ctr">
                <a:lnSpc>
                  <a:spcPts val="1400"/>
                </a:lnSpc>
              </a:pPr>
              <a:r>
                <a:rPr lang="en-US" sz="1400" b="1" dirty="0" smtClean="0">
                  <a:solidFill>
                    <a:schemeClr val="bg1"/>
                  </a:solidFill>
                </a:rPr>
                <a:t>Unit</a:t>
              </a:r>
              <a:endParaRPr lang="en-US" sz="1400" b="1" dirty="0">
                <a:solidFill>
                  <a:schemeClr val="bg1"/>
                </a:solidFill>
              </a:endParaRPr>
            </a:p>
          </p:txBody>
        </p:sp>
      </p:grpSp>
      <p:sp>
        <p:nvSpPr>
          <p:cNvPr id="162" name="Ellipse 161"/>
          <p:cNvSpPr/>
          <p:nvPr/>
        </p:nvSpPr>
        <p:spPr>
          <a:xfrm>
            <a:off x="6150662" y="4271024"/>
            <a:ext cx="205408" cy="205408"/>
          </a:xfrm>
          <a:prstGeom prst="ellipse">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cxnSp>
        <p:nvCxnSpPr>
          <p:cNvPr id="163" name="Gerade Verbindung mit Pfeil 162"/>
          <p:cNvCxnSpPr>
            <a:stCxn id="162" idx="6"/>
            <a:endCxn id="165" idx="1"/>
          </p:cNvCxnSpPr>
          <p:nvPr/>
        </p:nvCxnSpPr>
        <p:spPr>
          <a:xfrm>
            <a:off x="6356070" y="4373728"/>
            <a:ext cx="240481" cy="3692"/>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64" name="Gruppieren 163"/>
          <p:cNvGrpSpPr/>
          <p:nvPr/>
        </p:nvGrpSpPr>
        <p:grpSpPr>
          <a:xfrm>
            <a:off x="6596551" y="4126420"/>
            <a:ext cx="478731" cy="490367"/>
            <a:chOff x="5394279" y="4544265"/>
            <a:chExt cx="725315" cy="742944"/>
          </a:xfrm>
        </p:grpSpPr>
        <p:sp>
          <p:nvSpPr>
            <p:cNvPr id="165" name="Rechteck 164"/>
            <p:cNvSpPr/>
            <p:nvPr/>
          </p:nvSpPr>
          <p:spPr>
            <a:xfrm>
              <a:off x="5394279" y="4561894"/>
              <a:ext cx="725315" cy="725315"/>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166" name="Textfeld 165"/>
            <p:cNvSpPr txBox="1"/>
            <p:nvPr/>
          </p:nvSpPr>
          <p:spPr>
            <a:xfrm>
              <a:off x="5402650" y="4544265"/>
              <a:ext cx="498364" cy="466306"/>
            </a:xfrm>
            <a:prstGeom prst="rect">
              <a:avLst/>
            </a:prstGeom>
            <a:noFill/>
          </p:spPr>
          <p:txBody>
            <a:bodyPr wrap="none" rtlCol="0">
              <a:spAutoFit/>
            </a:bodyPr>
            <a:lstStyle/>
            <a:p>
              <a:r>
                <a:rPr lang="en-US" sz="1400" b="1" dirty="0" smtClean="0">
                  <a:solidFill>
                    <a:schemeClr val="tx1">
                      <a:lumMod val="95000"/>
                      <a:lumOff val="5000"/>
                    </a:schemeClr>
                  </a:solidFill>
                </a:rPr>
                <a:t>PI</a:t>
              </a:r>
              <a:endParaRPr lang="en-US" sz="1400" b="1" dirty="0">
                <a:solidFill>
                  <a:schemeClr val="tx1">
                    <a:lumMod val="95000"/>
                    <a:lumOff val="5000"/>
                  </a:schemeClr>
                </a:solidFill>
              </a:endParaRPr>
            </a:p>
          </p:txBody>
        </p:sp>
        <p:cxnSp>
          <p:nvCxnSpPr>
            <p:cNvPr id="167" name="Gerader Verbinder 166"/>
            <p:cNvCxnSpPr/>
            <p:nvPr/>
          </p:nvCxnSpPr>
          <p:spPr>
            <a:xfrm>
              <a:off x="5516037" y="5194416"/>
              <a:ext cx="494312" cy="0"/>
            </a:xfrm>
            <a:prstGeom prst="line">
              <a:avLst/>
            </a:prstGeom>
            <a:ln w="952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8" name="Freihandform 167"/>
            <p:cNvSpPr/>
            <p:nvPr/>
          </p:nvSpPr>
          <p:spPr>
            <a:xfrm>
              <a:off x="5616559" y="4761825"/>
              <a:ext cx="393790" cy="433623"/>
            </a:xfrm>
            <a:custGeom>
              <a:avLst/>
              <a:gdLst>
                <a:gd name="connsiteX0" fmla="*/ 0 w 442452"/>
                <a:gd name="connsiteY0" fmla="*/ 22135 h 22135"/>
                <a:gd name="connsiteX1" fmla="*/ 442452 w 442452"/>
                <a:gd name="connsiteY1" fmla="*/ 12 h 22135"/>
                <a:gd name="connsiteX0" fmla="*/ 0 w 516194"/>
                <a:gd name="connsiteY0" fmla="*/ 715297 h 715297"/>
                <a:gd name="connsiteX1" fmla="*/ 516194 w 516194"/>
                <a:gd name="connsiteY1" fmla="*/ 0 h 715297"/>
                <a:gd name="connsiteX0" fmla="*/ 0 w 501446"/>
                <a:gd name="connsiteY0" fmla="*/ 427703 h 427703"/>
                <a:gd name="connsiteX1" fmla="*/ 501446 w 501446"/>
                <a:gd name="connsiteY1" fmla="*/ 0 h 427703"/>
                <a:gd name="connsiteX0" fmla="*/ 0 w 501446"/>
                <a:gd name="connsiteY0" fmla="*/ 427703 h 427703"/>
                <a:gd name="connsiteX1" fmla="*/ 235975 w 501446"/>
                <a:gd name="connsiteY1" fmla="*/ 331839 h 427703"/>
                <a:gd name="connsiteX2" fmla="*/ 501446 w 501446"/>
                <a:gd name="connsiteY2" fmla="*/ 0 h 427703"/>
                <a:gd name="connsiteX0" fmla="*/ 0 w 501446"/>
                <a:gd name="connsiteY0" fmla="*/ 427703 h 434876"/>
                <a:gd name="connsiteX1" fmla="*/ 117988 w 501446"/>
                <a:gd name="connsiteY1" fmla="*/ 427704 h 434876"/>
                <a:gd name="connsiteX2" fmla="*/ 501446 w 501446"/>
                <a:gd name="connsiteY2" fmla="*/ 0 h 434876"/>
                <a:gd name="connsiteX0" fmla="*/ 0 w 501446"/>
                <a:gd name="connsiteY0" fmla="*/ 427703 h 427704"/>
                <a:gd name="connsiteX1" fmla="*/ 117988 w 501446"/>
                <a:gd name="connsiteY1" fmla="*/ 427704 h 427704"/>
                <a:gd name="connsiteX2" fmla="*/ 265471 w 501446"/>
                <a:gd name="connsiteY2" fmla="*/ 258096 h 427704"/>
                <a:gd name="connsiteX3" fmla="*/ 501446 w 501446"/>
                <a:gd name="connsiteY3" fmla="*/ 0 h 427704"/>
                <a:gd name="connsiteX0" fmla="*/ 0 w 501446"/>
                <a:gd name="connsiteY0" fmla="*/ 427703 h 427704"/>
                <a:gd name="connsiteX1" fmla="*/ 117988 w 501446"/>
                <a:gd name="connsiteY1" fmla="*/ 427704 h 427704"/>
                <a:gd name="connsiteX2" fmla="*/ 265471 w 501446"/>
                <a:gd name="connsiteY2" fmla="*/ 258096 h 427704"/>
                <a:gd name="connsiteX3" fmla="*/ 501446 w 501446"/>
                <a:gd name="connsiteY3" fmla="*/ 0 h 427704"/>
                <a:gd name="connsiteX0" fmla="*/ 0 w 501446"/>
                <a:gd name="connsiteY0" fmla="*/ 435077 h 435077"/>
                <a:gd name="connsiteX1" fmla="*/ 117988 w 501446"/>
                <a:gd name="connsiteY1" fmla="*/ 427704 h 435077"/>
                <a:gd name="connsiteX2" fmla="*/ 265471 w 501446"/>
                <a:gd name="connsiteY2" fmla="*/ 258096 h 435077"/>
                <a:gd name="connsiteX3" fmla="*/ 501446 w 501446"/>
                <a:gd name="connsiteY3" fmla="*/ 0 h 435077"/>
                <a:gd name="connsiteX0" fmla="*/ 0 w 501446"/>
                <a:gd name="connsiteY0" fmla="*/ 435077 h 435077"/>
                <a:gd name="connsiteX1" fmla="*/ 117988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117988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199105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199105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199105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221228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221228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221228 w 501446"/>
                <a:gd name="connsiteY1" fmla="*/ 427704 h 435077"/>
                <a:gd name="connsiteX2" fmla="*/ 110612 w 501446"/>
                <a:gd name="connsiteY2" fmla="*/ 235973 h 435077"/>
                <a:gd name="connsiteX3" fmla="*/ 501446 w 501446"/>
                <a:gd name="connsiteY3" fmla="*/ 0 h 435077"/>
                <a:gd name="connsiteX0" fmla="*/ 0 w 501446"/>
                <a:gd name="connsiteY0" fmla="*/ 435077 h 435077"/>
                <a:gd name="connsiteX1" fmla="*/ 110615 w 501446"/>
                <a:gd name="connsiteY1" fmla="*/ 427704 h 435077"/>
                <a:gd name="connsiteX2" fmla="*/ 110612 w 501446"/>
                <a:gd name="connsiteY2" fmla="*/ 235973 h 435077"/>
                <a:gd name="connsiteX3" fmla="*/ 501446 w 501446"/>
                <a:gd name="connsiteY3" fmla="*/ 0 h 435077"/>
                <a:gd name="connsiteX0" fmla="*/ 0 w 501446"/>
                <a:gd name="connsiteY0" fmla="*/ 435077 h 435077"/>
                <a:gd name="connsiteX1" fmla="*/ 107656 w 501446"/>
                <a:gd name="connsiteY1" fmla="*/ 433623 h 435077"/>
                <a:gd name="connsiteX2" fmla="*/ 110612 w 501446"/>
                <a:gd name="connsiteY2" fmla="*/ 235973 h 435077"/>
                <a:gd name="connsiteX3" fmla="*/ 501446 w 501446"/>
                <a:gd name="connsiteY3" fmla="*/ 0 h 435077"/>
                <a:gd name="connsiteX0" fmla="*/ 0 w 501446"/>
                <a:gd name="connsiteY0" fmla="*/ 435077 h 435077"/>
                <a:gd name="connsiteX1" fmla="*/ 107656 w 501446"/>
                <a:gd name="connsiteY1" fmla="*/ 433623 h 435077"/>
                <a:gd name="connsiteX2" fmla="*/ 110612 w 501446"/>
                <a:gd name="connsiteY2" fmla="*/ 235973 h 435077"/>
                <a:gd name="connsiteX3" fmla="*/ 501446 w 501446"/>
                <a:gd name="connsiteY3" fmla="*/ 0 h 435077"/>
                <a:gd name="connsiteX0" fmla="*/ 0 w 501446"/>
                <a:gd name="connsiteY0" fmla="*/ 435077 h 435077"/>
                <a:gd name="connsiteX1" fmla="*/ 107656 w 501446"/>
                <a:gd name="connsiteY1" fmla="*/ 433623 h 435077"/>
                <a:gd name="connsiteX2" fmla="*/ 110612 w 501446"/>
                <a:gd name="connsiteY2" fmla="*/ 235973 h 435077"/>
                <a:gd name="connsiteX3" fmla="*/ 501446 w 501446"/>
                <a:gd name="connsiteY3" fmla="*/ 0 h 435077"/>
                <a:gd name="connsiteX0" fmla="*/ 0 w 501446"/>
                <a:gd name="connsiteY0" fmla="*/ 435077 h 435077"/>
                <a:gd name="connsiteX1" fmla="*/ 107656 w 501446"/>
                <a:gd name="connsiteY1" fmla="*/ 433623 h 435077"/>
                <a:gd name="connsiteX2" fmla="*/ 110612 w 501446"/>
                <a:gd name="connsiteY2" fmla="*/ 235973 h 435077"/>
                <a:gd name="connsiteX3" fmla="*/ 501446 w 501446"/>
                <a:gd name="connsiteY3" fmla="*/ 0 h 435077"/>
                <a:gd name="connsiteX0" fmla="*/ 0 w 393790"/>
                <a:gd name="connsiteY0" fmla="*/ 433623 h 433623"/>
                <a:gd name="connsiteX1" fmla="*/ 2956 w 393790"/>
                <a:gd name="connsiteY1" fmla="*/ 235973 h 433623"/>
                <a:gd name="connsiteX2" fmla="*/ 393790 w 393790"/>
                <a:gd name="connsiteY2" fmla="*/ 0 h 433623"/>
              </a:gdLst>
              <a:ahLst/>
              <a:cxnLst>
                <a:cxn ang="0">
                  <a:pos x="connsiteX0" y="connsiteY0"/>
                </a:cxn>
                <a:cxn ang="0">
                  <a:pos x="connsiteX1" y="connsiteY1"/>
                </a:cxn>
                <a:cxn ang="0">
                  <a:pos x="connsiteX2" y="connsiteY2"/>
                </a:cxn>
              </a:cxnLst>
              <a:rect l="l" t="t" r="r" b="b"/>
              <a:pathLst>
                <a:path w="393790" h="433623">
                  <a:moveTo>
                    <a:pt x="0" y="433623"/>
                  </a:moveTo>
                  <a:cubicBezTo>
                    <a:pt x="0" y="319323"/>
                    <a:pt x="1047" y="389877"/>
                    <a:pt x="2956" y="235973"/>
                  </a:cubicBezTo>
                  <a:cubicBezTo>
                    <a:pt x="296087" y="58110"/>
                    <a:pt x="318950" y="51894"/>
                    <a:pt x="393790" y="0"/>
                  </a:cubicBezTo>
                </a:path>
              </a:pathLst>
            </a:custGeom>
            <a:ln w="2857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grpSp>
      <p:cxnSp>
        <p:nvCxnSpPr>
          <p:cNvPr id="173" name="Gerade Verbindung mit Pfeil 172"/>
          <p:cNvCxnSpPr>
            <a:stCxn id="165" idx="3"/>
            <a:endCxn id="293" idx="2"/>
          </p:cNvCxnSpPr>
          <p:nvPr/>
        </p:nvCxnSpPr>
        <p:spPr>
          <a:xfrm flipV="1">
            <a:off x="7075282" y="4373728"/>
            <a:ext cx="208869" cy="3694"/>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4" name="Textfeld 173"/>
          <p:cNvSpPr txBox="1"/>
          <p:nvPr/>
        </p:nvSpPr>
        <p:spPr>
          <a:xfrm>
            <a:off x="6130156" y="4215772"/>
            <a:ext cx="255198" cy="369332"/>
          </a:xfrm>
          <a:prstGeom prst="rect">
            <a:avLst/>
          </a:prstGeom>
          <a:noFill/>
        </p:spPr>
        <p:txBody>
          <a:bodyPr wrap="none" rtlCol="0">
            <a:spAutoFit/>
          </a:bodyPr>
          <a:lstStyle/>
          <a:p>
            <a:r>
              <a:rPr lang="en-US" dirty="0" smtClean="0"/>
              <a:t>-</a:t>
            </a:r>
            <a:endParaRPr lang="en-US" dirty="0"/>
          </a:p>
        </p:txBody>
      </p:sp>
      <p:cxnSp>
        <p:nvCxnSpPr>
          <p:cNvPr id="176" name="Gerade Verbindung mit Pfeil 175"/>
          <p:cNvCxnSpPr/>
          <p:nvPr/>
        </p:nvCxnSpPr>
        <p:spPr>
          <a:xfrm>
            <a:off x="6256167" y="4483175"/>
            <a:ext cx="0" cy="225505"/>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83" name="Gruppieren 182"/>
          <p:cNvGrpSpPr/>
          <p:nvPr/>
        </p:nvGrpSpPr>
        <p:grpSpPr>
          <a:xfrm>
            <a:off x="5381042" y="4104407"/>
            <a:ext cx="505267" cy="508687"/>
            <a:chOff x="5583336" y="1340489"/>
            <a:chExt cx="903811" cy="909929"/>
          </a:xfrm>
        </p:grpSpPr>
        <p:sp>
          <p:nvSpPr>
            <p:cNvPr id="190" name="Rechteck 189"/>
            <p:cNvSpPr/>
            <p:nvPr/>
          </p:nvSpPr>
          <p:spPr>
            <a:xfrm>
              <a:off x="5589683" y="1394074"/>
              <a:ext cx="856344" cy="856344"/>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dirty="0"/>
            </a:p>
          </p:txBody>
        </p:sp>
        <p:sp>
          <p:nvSpPr>
            <p:cNvPr id="191" name="Rechteck 190"/>
            <p:cNvSpPr/>
            <p:nvPr/>
          </p:nvSpPr>
          <p:spPr>
            <a:xfrm>
              <a:off x="5680710" y="1450030"/>
              <a:ext cx="682943" cy="204463"/>
            </a:xfrm>
            <a:prstGeom prst="rect">
              <a:avLst/>
            </a:prstGeom>
            <a:solidFill>
              <a:schemeClr val="tx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lumMod val="95000"/>
                  </a:schemeClr>
                </a:solidFill>
              </a:endParaRPr>
            </a:p>
          </p:txBody>
        </p:sp>
        <p:sp>
          <p:nvSpPr>
            <p:cNvPr id="192" name="Rechteck 191"/>
            <p:cNvSpPr/>
            <p:nvPr/>
          </p:nvSpPr>
          <p:spPr>
            <a:xfrm>
              <a:off x="5680710" y="1654493"/>
              <a:ext cx="682943" cy="531885"/>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93" name="Rechteck 192"/>
            <p:cNvSpPr/>
            <p:nvPr/>
          </p:nvSpPr>
          <p:spPr>
            <a:xfrm>
              <a:off x="5680710" y="2055087"/>
              <a:ext cx="682943" cy="131291"/>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94" name="Rechteck 193"/>
            <p:cNvSpPr/>
            <p:nvPr/>
          </p:nvSpPr>
          <p:spPr>
            <a:xfrm>
              <a:off x="5680710" y="1784661"/>
              <a:ext cx="682943" cy="131291"/>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95" name="Rechteck 194"/>
            <p:cNvSpPr/>
            <p:nvPr/>
          </p:nvSpPr>
          <p:spPr>
            <a:xfrm>
              <a:off x="5906453" y="1654493"/>
              <a:ext cx="231458" cy="531885"/>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197" name="Textfeld 196"/>
            <p:cNvSpPr txBox="1"/>
            <p:nvPr/>
          </p:nvSpPr>
          <p:spPr>
            <a:xfrm>
              <a:off x="5583336" y="1340489"/>
              <a:ext cx="903811" cy="467963"/>
            </a:xfrm>
            <a:prstGeom prst="rect">
              <a:avLst/>
            </a:prstGeom>
            <a:noFill/>
          </p:spPr>
          <p:txBody>
            <a:bodyPr wrap="none" rtlCol="0">
              <a:spAutoFit/>
            </a:bodyPr>
            <a:lstStyle/>
            <a:p>
              <a:r>
                <a:rPr lang="en-US" sz="1100" b="1" dirty="0" smtClean="0">
                  <a:solidFill>
                    <a:schemeClr val="bg1">
                      <a:lumMod val="95000"/>
                    </a:schemeClr>
                  </a:solidFill>
                </a:rPr>
                <a:t>Table</a:t>
              </a:r>
              <a:endParaRPr lang="en-US" sz="1100" b="1" dirty="0">
                <a:solidFill>
                  <a:schemeClr val="bg1">
                    <a:lumMod val="95000"/>
                  </a:schemeClr>
                </a:solidFill>
              </a:endParaRPr>
            </a:p>
          </p:txBody>
        </p:sp>
      </p:grpSp>
      <p:cxnSp>
        <p:nvCxnSpPr>
          <p:cNvPr id="184" name="Gerade Verbindung mit Pfeil 183"/>
          <p:cNvCxnSpPr>
            <a:stCxn id="190" idx="3"/>
            <a:endCxn id="162" idx="2"/>
          </p:cNvCxnSpPr>
          <p:nvPr/>
        </p:nvCxnSpPr>
        <p:spPr>
          <a:xfrm flipV="1">
            <a:off x="5863321" y="4373728"/>
            <a:ext cx="287341" cy="1"/>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5" name="Gerade Verbindung mit Pfeil 184"/>
          <p:cNvCxnSpPr/>
          <p:nvPr/>
        </p:nvCxnSpPr>
        <p:spPr>
          <a:xfrm>
            <a:off x="4850575" y="4292265"/>
            <a:ext cx="534014"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6" name="Textfeld 185"/>
          <p:cNvSpPr txBox="1"/>
          <p:nvPr/>
        </p:nvSpPr>
        <p:spPr>
          <a:xfrm>
            <a:off x="4392778" y="3866962"/>
            <a:ext cx="567784" cy="338554"/>
          </a:xfrm>
          <a:prstGeom prst="rect">
            <a:avLst/>
          </a:prstGeom>
          <a:noFill/>
        </p:spPr>
        <p:txBody>
          <a:bodyPr wrap="none" rtlCol="0">
            <a:spAutoFit/>
          </a:bodyPr>
          <a:lstStyle/>
          <a:p>
            <a:r>
              <a:rPr lang="en-US" sz="1600" i="1" dirty="0" err="1" smtClean="0">
                <a:latin typeface="Cambria Math" panose="02040503050406030204" pitchFamily="18" charset="0"/>
                <a:ea typeface="Cambria Math" panose="02040503050406030204" pitchFamily="18" charset="0"/>
              </a:rPr>
              <a:t>M</a:t>
            </a:r>
            <a:r>
              <a:rPr lang="en-US" sz="1600" i="1" baseline="-25000" dirty="0" err="1" smtClean="0">
                <a:latin typeface="Cambria Math" panose="02040503050406030204" pitchFamily="18" charset="0"/>
                <a:ea typeface="Cambria Math" panose="02040503050406030204" pitchFamily="18" charset="0"/>
              </a:rPr>
              <a:t>Des</a:t>
            </a:r>
            <a:endParaRPr lang="en-US" sz="1600" i="1" baseline="-25000" dirty="0">
              <a:latin typeface="Cambria Math" panose="02040503050406030204" pitchFamily="18" charset="0"/>
              <a:ea typeface="Cambria Math" panose="02040503050406030204" pitchFamily="18" charset="0"/>
            </a:endParaRPr>
          </a:p>
        </p:txBody>
      </p:sp>
      <p:grpSp>
        <p:nvGrpSpPr>
          <p:cNvPr id="202" name="Gruppieren 201"/>
          <p:cNvGrpSpPr/>
          <p:nvPr/>
        </p:nvGrpSpPr>
        <p:grpSpPr>
          <a:xfrm>
            <a:off x="8148227" y="4240565"/>
            <a:ext cx="1018801" cy="197810"/>
            <a:chOff x="6257124" y="5492356"/>
            <a:chExt cx="1018801" cy="197810"/>
          </a:xfrm>
        </p:grpSpPr>
        <p:cxnSp>
          <p:nvCxnSpPr>
            <p:cNvPr id="211" name="Gerade Verbindung mit Pfeil 210"/>
            <p:cNvCxnSpPr>
              <a:stCxn id="281" idx="1"/>
              <a:endCxn id="270" idx="3"/>
            </p:cNvCxnSpPr>
            <p:nvPr/>
          </p:nvCxnSpPr>
          <p:spPr>
            <a:xfrm flipH="1">
              <a:off x="6257124" y="5492356"/>
              <a:ext cx="1018801"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2" name="Gerade Verbindung mit Pfeil 211"/>
            <p:cNvCxnSpPr>
              <a:stCxn id="282" idx="1"/>
              <a:endCxn id="271" idx="3"/>
            </p:cNvCxnSpPr>
            <p:nvPr/>
          </p:nvCxnSpPr>
          <p:spPr>
            <a:xfrm flipH="1">
              <a:off x="6257124" y="5589700"/>
              <a:ext cx="1018801"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3" name="Gerade Verbindung mit Pfeil 212"/>
            <p:cNvCxnSpPr>
              <a:stCxn id="280" idx="1"/>
              <a:endCxn id="269" idx="3"/>
            </p:cNvCxnSpPr>
            <p:nvPr/>
          </p:nvCxnSpPr>
          <p:spPr>
            <a:xfrm flipH="1">
              <a:off x="6257124" y="5687044"/>
              <a:ext cx="1018801" cy="3122"/>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6" name="Gruppieren 245"/>
          <p:cNvGrpSpPr/>
          <p:nvPr/>
        </p:nvGrpSpPr>
        <p:grpSpPr>
          <a:xfrm>
            <a:off x="7613017" y="4070444"/>
            <a:ext cx="614085" cy="628103"/>
            <a:chOff x="6466327" y="5322235"/>
            <a:chExt cx="614085" cy="628103"/>
          </a:xfrm>
        </p:grpSpPr>
        <p:sp>
          <p:nvSpPr>
            <p:cNvPr id="249" name="Rechteck 248"/>
            <p:cNvSpPr/>
            <p:nvPr/>
          </p:nvSpPr>
          <p:spPr>
            <a:xfrm>
              <a:off x="6524307" y="5350109"/>
              <a:ext cx="478731" cy="522988"/>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p>
          </p:txBody>
        </p:sp>
        <p:grpSp>
          <p:nvGrpSpPr>
            <p:cNvPr id="250" name="Gruppieren 249"/>
            <p:cNvGrpSpPr/>
            <p:nvPr/>
          </p:nvGrpSpPr>
          <p:grpSpPr>
            <a:xfrm>
              <a:off x="6762922" y="5447555"/>
              <a:ext cx="238615" cy="290533"/>
              <a:chOff x="8549527" y="2528395"/>
              <a:chExt cx="426829" cy="1413442"/>
            </a:xfrm>
            <a:noFill/>
          </p:grpSpPr>
          <p:grpSp>
            <p:nvGrpSpPr>
              <p:cNvPr id="268" name="Gruppieren 267"/>
              <p:cNvGrpSpPr/>
              <p:nvPr/>
            </p:nvGrpSpPr>
            <p:grpSpPr>
              <a:xfrm>
                <a:off x="8549527" y="2528395"/>
                <a:ext cx="426829" cy="939865"/>
                <a:chOff x="6759923" y="2984711"/>
                <a:chExt cx="426829" cy="939865"/>
              </a:xfrm>
              <a:grpFill/>
            </p:grpSpPr>
            <p:sp>
              <p:nvSpPr>
                <p:cNvPr id="270" name="Rechteck 269"/>
                <p:cNvSpPr>
                  <a:spLocks noChangeAspect="1"/>
                </p:cNvSpPr>
                <p:nvPr/>
              </p:nvSpPr>
              <p:spPr>
                <a:xfrm>
                  <a:off x="6759923" y="2984711"/>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p>
              </p:txBody>
            </p:sp>
            <p:sp>
              <p:nvSpPr>
                <p:cNvPr id="271" name="Rechteck 270"/>
                <p:cNvSpPr>
                  <a:spLocks noChangeAspect="1"/>
                </p:cNvSpPr>
                <p:nvPr/>
              </p:nvSpPr>
              <p:spPr>
                <a:xfrm>
                  <a:off x="6759923" y="3458288"/>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p>
              </p:txBody>
            </p:sp>
          </p:grpSp>
          <p:sp>
            <p:nvSpPr>
              <p:cNvPr id="269" name="Rechteck 268"/>
              <p:cNvSpPr>
                <a:spLocks noChangeAspect="1"/>
              </p:cNvSpPr>
              <p:nvPr/>
            </p:nvSpPr>
            <p:spPr>
              <a:xfrm>
                <a:off x="8549527" y="3475549"/>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p>
            </p:txBody>
          </p:sp>
        </p:grpSp>
        <p:grpSp>
          <p:nvGrpSpPr>
            <p:cNvPr id="251" name="Gruppieren 250"/>
            <p:cNvGrpSpPr/>
            <p:nvPr/>
          </p:nvGrpSpPr>
          <p:grpSpPr>
            <a:xfrm>
              <a:off x="6524307" y="5350110"/>
              <a:ext cx="238615" cy="515193"/>
              <a:chOff x="6759923" y="2984711"/>
              <a:chExt cx="426829" cy="921567"/>
            </a:xfrm>
            <a:noFill/>
          </p:grpSpPr>
          <p:sp>
            <p:nvSpPr>
              <p:cNvPr id="264" name="Rechteck 263"/>
              <p:cNvSpPr>
                <a:spLocks noChangeAspect="1"/>
              </p:cNvSpPr>
              <p:nvPr/>
            </p:nvSpPr>
            <p:spPr>
              <a:xfrm>
                <a:off x="6759923" y="2984711"/>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p>
            </p:txBody>
          </p:sp>
          <p:sp>
            <p:nvSpPr>
              <p:cNvPr id="267" name="Rechteck 266"/>
              <p:cNvSpPr>
                <a:spLocks noChangeAspect="1"/>
              </p:cNvSpPr>
              <p:nvPr/>
            </p:nvSpPr>
            <p:spPr>
              <a:xfrm>
                <a:off x="6759923" y="3439990"/>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p>
            </p:txBody>
          </p:sp>
        </p:grpSp>
        <p:cxnSp>
          <p:nvCxnSpPr>
            <p:cNvPr id="252" name="Gerader Verbinder 251"/>
            <p:cNvCxnSpPr/>
            <p:nvPr/>
          </p:nvCxnSpPr>
          <p:spPr>
            <a:xfrm flipV="1">
              <a:off x="6524307" y="5353145"/>
              <a:ext cx="478731" cy="519953"/>
            </a:xfrm>
            <a:prstGeom prst="line">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cxnSp>
        <p:sp>
          <p:nvSpPr>
            <p:cNvPr id="253" name="Textfeld 252"/>
            <p:cNvSpPr txBox="1"/>
            <p:nvPr/>
          </p:nvSpPr>
          <p:spPr>
            <a:xfrm>
              <a:off x="6472302" y="5322235"/>
              <a:ext cx="279244" cy="307776"/>
            </a:xfrm>
            <a:prstGeom prst="rect">
              <a:avLst/>
            </a:prstGeom>
            <a:noFill/>
            <a:ln>
              <a:noFill/>
            </a:ln>
          </p:spPr>
          <p:txBody>
            <a:bodyPr wrap="none" rtlCol="0">
              <a:spAutoFit/>
            </a:bodyPr>
            <a:lstStyle/>
            <a:p>
              <a:r>
                <a:rPr lang="en-US" sz="1400" dirty="0" smtClean="0"/>
                <a:t>q</a:t>
              </a:r>
              <a:endParaRPr lang="en-US" sz="1400" dirty="0"/>
            </a:p>
          </p:txBody>
        </p:sp>
        <p:sp>
          <p:nvSpPr>
            <p:cNvPr id="254" name="Textfeld 253"/>
            <p:cNvSpPr txBox="1"/>
            <p:nvPr/>
          </p:nvSpPr>
          <p:spPr>
            <a:xfrm>
              <a:off x="6466327" y="5514528"/>
              <a:ext cx="279244" cy="307776"/>
            </a:xfrm>
            <a:prstGeom prst="rect">
              <a:avLst/>
            </a:prstGeom>
            <a:noFill/>
          </p:spPr>
          <p:txBody>
            <a:bodyPr wrap="none" rtlCol="0">
              <a:spAutoFit/>
            </a:bodyPr>
            <a:lstStyle/>
            <a:p>
              <a:r>
                <a:rPr lang="en-US" sz="1400" dirty="0" smtClean="0"/>
                <a:t>d</a:t>
              </a:r>
              <a:endParaRPr lang="en-US" sz="1400" dirty="0"/>
            </a:p>
          </p:txBody>
        </p:sp>
        <p:sp>
          <p:nvSpPr>
            <p:cNvPr id="260" name="Textfeld 259"/>
            <p:cNvSpPr txBox="1"/>
            <p:nvPr/>
          </p:nvSpPr>
          <p:spPr>
            <a:xfrm>
              <a:off x="6801168" y="5514882"/>
              <a:ext cx="279244" cy="307776"/>
            </a:xfrm>
            <a:prstGeom prst="rect">
              <a:avLst/>
            </a:prstGeom>
            <a:noFill/>
          </p:spPr>
          <p:txBody>
            <a:bodyPr wrap="none" rtlCol="0">
              <a:spAutoFit/>
            </a:bodyPr>
            <a:lstStyle/>
            <a:p>
              <a:r>
                <a:rPr lang="en-US" sz="1400" dirty="0" smtClean="0"/>
                <a:t>b</a:t>
              </a:r>
              <a:endParaRPr lang="en-US" sz="1400" dirty="0"/>
            </a:p>
          </p:txBody>
        </p:sp>
        <p:sp>
          <p:nvSpPr>
            <p:cNvPr id="261" name="Textfeld 260"/>
            <p:cNvSpPr txBox="1"/>
            <p:nvPr/>
          </p:nvSpPr>
          <p:spPr>
            <a:xfrm>
              <a:off x="6805282" y="5642562"/>
              <a:ext cx="260008" cy="307776"/>
            </a:xfrm>
            <a:prstGeom prst="rect">
              <a:avLst/>
            </a:prstGeom>
            <a:noFill/>
          </p:spPr>
          <p:txBody>
            <a:bodyPr wrap="none" rtlCol="0">
              <a:spAutoFit/>
            </a:bodyPr>
            <a:lstStyle/>
            <a:p>
              <a:r>
                <a:rPr lang="en-US" sz="1400" dirty="0" smtClean="0"/>
                <a:t>c</a:t>
              </a:r>
              <a:endParaRPr lang="en-US" sz="1400" dirty="0"/>
            </a:p>
          </p:txBody>
        </p:sp>
        <p:sp>
          <p:nvSpPr>
            <p:cNvPr id="263" name="Textfeld 262"/>
            <p:cNvSpPr txBox="1"/>
            <p:nvPr/>
          </p:nvSpPr>
          <p:spPr>
            <a:xfrm>
              <a:off x="6801168" y="5373990"/>
              <a:ext cx="271228" cy="307777"/>
            </a:xfrm>
            <a:prstGeom prst="rect">
              <a:avLst/>
            </a:prstGeom>
            <a:noFill/>
          </p:spPr>
          <p:txBody>
            <a:bodyPr wrap="none" rtlCol="0">
              <a:spAutoFit/>
            </a:bodyPr>
            <a:lstStyle/>
            <a:p>
              <a:r>
                <a:rPr lang="en-US" sz="1400" dirty="0" smtClean="0"/>
                <a:t>a</a:t>
              </a:r>
              <a:endParaRPr lang="en-US" sz="1400" dirty="0"/>
            </a:p>
          </p:txBody>
        </p:sp>
      </p:grpSp>
      <p:grpSp>
        <p:nvGrpSpPr>
          <p:cNvPr id="274" name="Gruppieren 273"/>
          <p:cNvGrpSpPr/>
          <p:nvPr/>
        </p:nvGrpSpPr>
        <p:grpSpPr>
          <a:xfrm>
            <a:off x="9408121" y="4882671"/>
            <a:ext cx="238615" cy="347759"/>
            <a:chOff x="8549527" y="3001972"/>
            <a:chExt cx="426829" cy="939865"/>
          </a:xfrm>
          <a:noFill/>
        </p:grpSpPr>
        <p:sp>
          <p:nvSpPr>
            <p:cNvPr id="289" name="Rechteck 288"/>
            <p:cNvSpPr>
              <a:spLocks noChangeAspect="1"/>
            </p:cNvSpPr>
            <p:nvPr/>
          </p:nvSpPr>
          <p:spPr>
            <a:xfrm>
              <a:off x="8549527" y="3001972"/>
              <a:ext cx="426829" cy="466287"/>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290" name="Rechteck 289"/>
            <p:cNvSpPr>
              <a:spLocks noChangeAspect="1"/>
            </p:cNvSpPr>
            <p:nvPr/>
          </p:nvSpPr>
          <p:spPr>
            <a:xfrm>
              <a:off x="8549527" y="3475549"/>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grpSp>
        <p:nvGrpSpPr>
          <p:cNvPr id="276" name="Gruppieren 275"/>
          <p:cNvGrpSpPr/>
          <p:nvPr/>
        </p:nvGrpSpPr>
        <p:grpSpPr>
          <a:xfrm>
            <a:off x="9400431" y="4569591"/>
            <a:ext cx="238615" cy="290533"/>
            <a:chOff x="8549527" y="2528395"/>
            <a:chExt cx="426829" cy="1413442"/>
          </a:xfrm>
          <a:noFill/>
        </p:grpSpPr>
        <p:grpSp>
          <p:nvGrpSpPr>
            <p:cNvPr id="283" name="Gruppieren 282"/>
            <p:cNvGrpSpPr/>
            <p:nvPr/>
          </p:nvGrpSpPr>
          <p:grpSpPr>
            <a:xfrm>
              <a:off x="8549527" y="2528395"/>
              <a:ext cx="426829" cy="939865"/>
              <a:chOff x="6759923" y="2984711"/>
              <a:chExt cx="426829" cy="939865"/>
            </a:xfrm>
            <a:grpFill/>
          </p:grpSpPr>
          <p:sp>
            <p:nvSpPr>
              <p:cNvPr id="285" name="Rechteck 284"/>
              <p:cNvSpPr>
                <a:spLocks noChangeAspect="1"/>
              </p:cNvSpPr>
              <p:nvPr/>
            </p:nvSpPr>
            <p:spPr>
              <a:xfrm>
                <a:off x="6759923" y="2984711"/>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286" name="Rechteck 285"/>
              <p:cNvSpPr>
                <a:spLocks noChangeAspect="1"/>
              </p:cNvSpPr>
              <p:nvPr/>
            </p:nvSpPr>
            <p:spPr>
              <a:xfrm>
                <a:off x="6759923" y="3458288"/>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sp>
          <p:nvSpPr>
            <p:cNvPr id="284" name="Rechteck 283"/>
            <p:cNvSpPr>
              <a:spLocks noChangeAspect="1"/>
            </p:cNvSpPr>
            <p:nvPr/>
          </p:nvSpPr>
          <p:spPr>
            <a:xfrm>
              <a:off x="8549527" y="3475549"/>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grpSp>
        <p:nvGrpSpPr>
          <p:cNvPr id="277" name="Gruppieren 276"/>
          <p:cNvGrpSpPr/>
          <p:nvPr/>
        </p:nvGrpSpPr>
        <p:grpSpPr>
          <a:xfrm>
            <a:off x="9167028" y="4192642"/>
            <a:ext cx="238615" cy="290533"/>
            <a:chOff x="8549527" y="2528395"/>
            <a:chExt cx="426829" cy="1413442"/>
          </a:xfrm>
          <a:noFill/>
        </p:grpSpPr>
        <p:grpSp>
          <p:nvGrpSpPr>
            <p:cNvPr id="279" name="Gruppieren 278"/>
            <p:cNvGrpSpPr/>
            <p:nvPr/>
          </p:nvGrpSpPr>
          <p:grpSpPr>
            <a:xfrm>
              <a:off x="8549527" y="2528395"/>
              <a:ext cx="426829" cy="939865"/>
              <a:chOff x="6759923" y="2984711"/>
              <a:chExt cx="426829" cy="939865"/>
            </a:xfrm>
            <a:grpFill/>
          </p:grpSpPr>
          <p:sp>
            <p:nvSpPr>
              <p:cNvPr id="281" name="Rechteck 280"/>
              <p:cNvSpPr>
                <a:spLocks noChangeAspect="1"/>
              </p:cNvSpPr>
              <p:nvPr/>
            </p:nvSpPr>
            <p:spPr>
              <a:xfrm>
                <a:off x="6759923" y="2984711"/>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282" name="Rechteck 281"/>
              <p:cNvSpPr>
                <a:spLocks noChangeAspect="1"/>
              </p:cNvSpPr>
              <p:nvPr/>
            </p:nvSpPr>
            <p:spPr>
              <a:xfrm>
                <a:off x="6759923" y="3458288"/>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sp>
          <p:nvSpPr>
            <p:cNvPr id="280" name="Rechteck 279"/>
            <p:cNvSpPr>
              <a:spLocks noChangeAspect="1"/>
            </p:cNvSpPr>
            <p:nvPr/>
          </p:nvSpPr>
          <p:spPr>
            <a:xfrm>
              <a:off x="8549527" y="3475549"/>
              <a:ext cx="426829" cy="466288"/>
            </a:xfrm>
            <a:prstGeom prst="rect">
              <a:avLst/>
            </a:prstGeom>
            <a:grp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sp>
        <p:nvSpPr>
          <p:cNvPr id="278" name="Rechteck 277"/>
          <p:cNvSpPr/>
          <p:nvPr/>
        </p:nvSpPr>
        <p:spPr>
          <a:xfrm>
            <a:off x="9167028" y="3753726"/>
            <a:ext cx="574811" cy="2325836"/>
          </a:xfrm>
          <a:prstGeom prst="rect">
            <a:avLst/>
          </a:prstGeom>
          <a:solidFill>
            <a:schemeClr val="bg1">
              <a:lumMod val="5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vert="horz" lIns="0" tIns="0" rIns="0" bIns="0" rtlCol="0" anchor="b"/>
          <a:lstStyle/>
          <a:p>
            <a:pPr algn="ctr"/>
            <a:r>
              <a:rPr lang="en-US" sz="1400" b="1" dirty="0" smtClean="0"/>
              <a:t>Motor</a:t>
            </a:r>
            <a:endParaRPr lang="en-US" sz="1400" b="1" dirty="0"/>
          </a:p>
        </p:txBody>
      </p:sp>
      <p:cxnSp>
        <p:nvCxnSpPr>
          <p:cNvPr id="326" name="Gerade Verbindung mit Pfeil 325"/>
          <p:cNvCxnSpPr/>
          <p:nvPr/>
        </p:nvCxnSpPr>
        <p:spPr>
          <a:xfrm>
            <a:off x="3571103" y="4305886"/>
            <a:ext cx="279250"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0" name="Gruppieren 79"/>
          <p:cNvGrpSpPr/>
          <p:nvPr/>
        </p:nvGrpSpPr>
        <p:grpSpPr>
          <a:xfrm>
            <a:off x="4490310" y="3854544"/>
            <a:ext cx="666763" cy="841863"/>
            <a:chOff x="4619566" y="5327676"/>
            <a:chExt cx="666763" cy="841863"/>
          </a:xfrm>
        </p:grpSpPr>
        <p:sp>
          <p:nvSpPr>
            <p:cNvPr id="337" name="Rechteck 336"/>
            <p:cNvSpPr/>
            <p:nvPr/>
          </p:nvSpPr>
          <p:spPr>
            <a:xfrm>
              <a:off x="4619566" y="5346727"/>
              <a:ext cx="666763"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338" name="Textfeld 337"/>
            <p:cNvSpPr txBox="1"/>
            <p:nvPr/>
          </p:nvSpPr>
          <p:spPr>
            <a:xfrm>
              <a:off x="4682177" y="5327676"/>
              <a:ext cx="521233" cy="451342"/>
            </a:xfrm>
            <a:prstGeom prst="rect">
              <a:avLst/>
            </a:prstGeom>
            <a:noFill/>
          </p:spPr>
          <p:txBody>
            <a:bodyPr wrap="none" rtlCol="0">
              <a:spAutoFit/>
            </a:bodyPr>
            <a:lstStyle/>
            <a:p>
              <a:r>
                <a:rPr lang="en-US" sz="1400" b="1" dirty="0" smtClean="0">
                  <a:solidFill>
                    <a:schemeClr val="tx1">
                      <a:lumMod val="95000"/>
                      <a:lumOff val="5000"/>
                    </a:schemeClr>
                  </a:solidFill>
                </a:rPr>
                <a:t>Anti</a:t>
              </a:r>
            </a:p>
            <a:p>
              <a:pPr algn="ctr">
                <a:lnSpc>
                  <a:spcPts val="1000"/>
                </a:lnSpc>
              </a:pPr>
              <a:r>
                <a:rPr lang="en-US" sz="1400" b="1" dirty="0" smtClean="0">
                  <a:solidFill>
                    <a:schemeClr val="tx1">
                      <a:lumMod val="95000"/>
                      <a:lumOff val="5000"/>
                    </a:schemeClr>
                  </a:solidFill>
                </a:rPr>
                <a:t>Jerk</a:t>
              </a:r>
              <a:endParaRPr lang="en-US" sz="1400" b="1" dirty="0">
                <a:solidFill>
                  <a:schemeClr val="tx1">
                    <a:lumMod val="95000"/>
                    <a:lumOff val="5000"/>
                  </a:schemeClr>
                </a:solidFill>
              </a:endParaRPr>
            </a:p>
          </p:txBody>
        </p:sp>
        <p:grpSp>
          <p:nvGrpSpPr>
            <p:cNvPr id="74" name="Gruppieren 73"/>
            <p:cNvGrpSpPr/>
            <p:nvPr/>
          </p:nvGrpSpPr>
          <p:grpSpPr>
            <a:xfrm>
              <a:off x="4697208" y="5664066"/>
              <a:ext cx="495753" cy="471530"/>
              <a:chOff x="4152452" y="3227295"/>
              <a:chExt cx="720762" cy="752665"/>
            </a:xfrm>
          </p:grpSpPr>
          <p:sp>
            <p:nvSpPr>
              <p:cNvPr id="339" name="Freihandform 338"/>
              <p:cNvSpPr/>
              <p:nvPr/>
            </p:nvSpPr>
            <p:spPr>
              <a:xfrm>
                <a:off x="4162393" y="3234669"/>
                <a:ext cx="701098" cy="745291"/>
              </a:xfrm>
              <a:custGeom>
                <a:avLst/>
                <a:gdLst>
                  <a:gd name="connsiteX0" fmla="*/ 0 w 720762"/>
                  <a:gd name="connsiteY0" fmla="*/ 666974 h 666974"/>
                  <a:gd name="connsiteX1" fmla="*/ 75303 w 720762"/>
                  <a:gd name="connsiteY1" fmla="*/ 634701 h 666974"/>
                  <a:gd name="connsiteX2" fmla="*/ 268941 w 720762"/>
                  <a:gd name="connsiteY2" fmla="*/ 419548 h 666974"/>
                  <a:gd name="connsiteX3" fmla="*/ 570155 w 720762"/>
                  <a:gd name="connsiteY3" fmla="*/ 139850 h 666974"/>
                  <a:gd name="connsiteX4" fmla="*/ 720762 w 720762"/>
                  <a:gd name="connsiteY4" fmla="*/ 0 h 666974"/>
                  <a:gd name="connsiteX0" fmla="*/ 0 w 720762"/>
                  <a:gd name="connsiteY0" fmla="*/ 666974 h 680943"/>
                  <a:gd name="connsiteX1" fmla="*/ 75303 w 720762"/>
                  <a:gd name="connsiteY1" fmla="*/ 634701 h 680943"/>
                  <a:gd name="connsiteX2" fmla="*/ 570155 w 720762"/>
                  <a:gd name="connsiteY2" fmla="*/ 139850 h 680943"/>
                  <a:gd name="connsiteX3" fmla="*/ 720762 w 720762"/>
                  <a:gd name="connsiteY3" fmla="*/ 0 h 680943"/>
                  <a:gd name="connsiteX0" fmla="*/ 0 w 720762"/>
                  <a:gd name="connsiteY0" fmla="*/ 666974 h 691000"/>
                  <a:gd name="connsiteX1" fmla="*/ 75303 w 720762"/>
                  <a:gd name="connsiteY1" fmla="*/ 634701 h 691000"/>
                  <a:gd name="connsiteX2" fmla="*/ 720762 w 720762"/>
                  <a:gd name="connsiteY2" fmla="*/ 0 h 691000"/>
                  <a:gd name="connsiteX0" fmla="*/ 0 w 720762"/>
                  <a:gd name="connsiteY0" fmla="*/ 666974 h 666974"/>
                  <a:gd name="connsiteX1" fmla="*/ 720762 w 720762"/>
                  <a:gd name="connsiteY1" fmla="*/ 0 h 666974"/>
                  <a:gd name="connsiteX0" fmla="*/ 0 w 720762"/>
                  <a:gd name="connsiteY0" fmla="*/ 666974 h 666974"/>
                  <a:gd name="connsiteX1" fmla="*/ 720762 w 720762"/>
                  <a:gd name="connsiteY1" fmla="*/ 0 h 666974"/>
                  <a:gd name="connsiteX0" fmla="*/ 0 w 720762"/>
                  <a:gd name="connsiteY0" fmla="*/ 666974 h 666974"/>
                  <a:gd name="connsiteX1" fmla="*/ 720762 w 720762"/>
                  <a:gd name="connsiteY1" fmla="*/ 0 h 666974"/>
                  <a:gd name="connsiteX0" fmla="*/ 0 w 720762"/>
                  <a:gd name="connsiteY0" fmla="*/ 666974 h 666974"/>
                  <a:gd name="connsiteX1" fmla="*/ 150246 w 720762"/>
                  <a:gd name="connsiteY1" fmla="*/ 642375 h 666974"/>
                  <a:gd name="connsiteX2" fmla="*/ 720762 w 720762"/>
                  <a:gd name="connsiteY2" fmla="*/ 0 h 666974"/>
                  <a:gd name="connsiteX0" fmla="*/ 0 w 720762"/>
                  <a:gd name="connsiteY0" fmla="*/ 666974 h 666974"/>
                  <a:gd name="connsiteX1" fmla="*/ 150246 w 720762"/>
                  <a:gd name="connsiteY1" fmla="*/ 642375 h 666974"/>
                  <a:gd name="connsiteX2" fmla="*/ 307095 w 720762"/>
                  <a:gd name="connsiteY2" fmla="*/ 605666 h 666974"/>
                  <a:gd name="connsiteX3" fmla="*/ 720762 w 720762"/>
                  <a:gd name="connsiteY3" fmla="*/ 0 h 666974"/>
                  <a:gd name="connsiteX0" fmla="*/ 0 w 720762"/>
                  <a:gd name="connsiteY0" fmla="*/ 666974 h 666974"/>
                  <a:gd name="connsiteX1" fmla="*/ 150246 w 720762"/>
                  <a:gd name="connsiteY1" fmla="*/ 642375 h 666974"/>
                  <a:gd name="connsiteX2" fmla="*/ 307095 w 720762"/>
                  <a:gd name="connsiteY2" fmla="*/ 605666 h 666974"/>
                  <a:gd name="connsiteX3" fmla="*/ 417224 w 720762"/>
                  <a:gd name="connsiteY3" fmla="*/ 448816 h 666974"/>
                  <a:gd name="connsiteX4" fmla="*/ 720762 w 720762"/>
                  <a:gd name="connsiteY4" fmla="*/ 0 h 666974"/>
                  <a:gd name="connsiteX0" fmla="*/ 0 w 720762"/>
                  <a:gd name="connsiteY0" fmla="*/ 666974 h 666974"/>
                  <a:gd name="connsiteX1" fmla="*/ 150246 w 720762"/>
                  <a:gd name="connsiteY1" fmla="*/ 642375 h 666974"/>
                  <a:gd name="connsiteX2" fmla="*/ 307095 w 720762"/>
                  <a:gd name="connsiteY2" fmla="*/ 605666 h 666974"/>
                  <a:gd name="connsiteX3" fmla="*/ 417224 w 720762"/>
                  <a:gd name="connsiteY3" fmla="*/ 448816 h 666974"/>
                  <a:gd name="connsiteX4" fmla="*/ 517341 w 720762"/>
                  <a:gd name="connsiteY4" fmla="*/ 298641 h 666974"/>
                  <a:gd name="connsiteX5" fmla="*/ 720762 w 720762"/>
                  <a:gd name="connsiteY5" fmla="*/ 0 h 666974"/>
                  <a:gd name="connsiteX0" fmla="*/ 0 w 720762"/>
                  <a:gd name="connsiteY0" fmla="*/ 666974 h 666974"/>
                  <a:gd name="connsiteX1" fmla="*/ 150246 w 720762"/>
                  <a:gd name="connsiteY1" fmla="*/ 642375 h 666974"/>
                  <a:gd name="connsiteX2" fmla="*/ 307095 w 720762"/>
                  <a:gd name="connsiteY2" fmla="*/ 605666 h 666974"/>
                  <a:gd name="connsiteX3" fmla="*/ 417224 w 720762"/>
                  <a:gd name="connsiteY3" fmla="*/ 448816 h 666974"/>
                  <a:gd name="connsiteX4" fmla="*/ 517341 w 720762"/>
                  <a:gd name="connsiteY4" fmla="*/ 298641 h 666974"/>
                  <a:gd name="connsiteX5" fmla="*/ 627469 w 720762"/>
                  <a:gd name="connsiteY5" fmla="*/ 125105 h 666974"/>
                  <a:gd name="connsiteX6" fmla="*/ 720762 w 720762"/>
                  <a:gd name="connsiteY6" fmla="*/ 0 h 666974"/>
                  <a:gd name="connsiteX0" fmla="*/ 0 w 720762"/>
                  <a:gd name="connsiteY0" fmla="*/ 666974 h 666974"/>
                  <a:gd name="connsiteX1" fmla="*/ 76827 w 720762"/>
                  <a:gd name="connsiteY1" fmla="*/ 598992 h 666974"/>
                  <a:gd name="connsiteX2" fmla="*/ 307095 w 720762"/>
                  <a:gd name="connsiteY2" fmla="*/ 605666 h 666974"/>
                  <a:gd name="connsiteX3" fmla="*/ 417224 w 720762"/>
                  <a:gd name="connsiteY3" fmla="*/ 448816 h 666974"/>
                  <a:gd name="connsiteX4" fmla="*/ 517341 w 720762"/>
                  <a:gd name="connsiteY4" fmla="*/ 298641 h 666974"/>
                  <a:gd name="connsiteX5" fmla="*/ 627469 w 720762"/>
                  <a:gd name="connsiteY5" fmla="*/ 125105 h 666974"/>
                  <a:gd name="connsiteX6" fmla="*/ 720762 w 720762"/>
                  <a:gd name="connsiteY6" fmla="*/ 0 h 666974"/>
                  <a:gd name="connsiteX0" fmla="*/ 0 w 720762"/>
                  <a:gd name="connsiteY0" fmla="*/ 666974 h 666974"/>
                  <a:gd name="connsiteX1" fmla="*/ 90176 w 720762"/>
                  <a:gd name="connsiteY1" fmla="*/ 518899 h 666974"/>
                  <a:gd name="connsiteX2" fmla="*/ 307095 w 720762"/>
                  <a:gd name="connsiteY2" fmla="*/ 605666 h 666974"/>
                  <a:gd name="connsiteX3" fmla="*/ 417224 w 720762"/>
                  <a:gd name="connsiteY3" fmla="*/ 448816 h 666974"/>
                  <a:gd name="connsiteX4" fmla="*/ 517341 w 720762"/>
                  <a:gd name="connsiteY4" fmla="*/ 298641 h 666974"/>
                  <a:gd name="connsiteX5" fmla="*/ 627469 w 720762"/>
                  <a:gd name="connsiteY5" fmla="*/ 125105 h 666974"/>
                  <a:gd name="connsiteX6" fmla="*/ 720762 w 720762"/>
                  <a:gd name="connsiteY6" fmla="*/ 0 h 666974"/>
                  <a:gd name="connsiteX0" fmla="*/ 0 w 720762"/>
                  <a:gd name="connsiteY0" fmla="*/ 666974 h 666974"/>
                  <a:gd name="connsiteX1" fmla="*/ 90176 w 720762"/>
                  <a:gd name="connsiteY1" fmla="*/ 518899 h 666974"/>
                  <a:gd name="connsiteX2" fmla="*/ 307095 w 720762"/>
                  <a:gd name="connsiteY2" fmla="*/ 605666 h 666974"/>
                  <a:gd name="connsiteX3" fmla="*/ 417224 w 720762"/>
                  <a:gd name="connsiteY3" fmla="*/ 448816 h 666974"/>
                  <a:gd name="connsiteX4" fmla="*/ 517341 w 720762"/>
                  <a:gd name="connsiteY4" fmla="*/ 298641 h 666974"/>
                  <a:gd name="connsiteX5" fmla="*/ 627469 w 720762"/>
                  <a:gd name="connsiteY5" fmla="*/ 125105 h 666974"/>
                  <a:gd name="connsiteX6" fmla="*/ 720762 w 720762"/>
                  <a:gd name="connsiteY6" fmla="*/ 0 h 666974"/>
                  <a:gd name="connsiteX0" fmla="*/ 0 w 720762"/>
                  <a:gd name="connsiteY0" fmla="*/ 666974 h 706804"/>
                  <a:gd name="connsiteX1" fmla="*/ 90176 w 720762"/>
                  <a:gd name="connsiteY1" fmla="*/ 518899 h 706804"/>
                  <a:gd name="connsiteX2" fmla="*/ 307095 w 720762"/>
                  <a:gd name="connsiteY2" fmla="*/ 682422 h 706804"/>
                  <a:gd name="connsiteX3" fmla="*/ 417224 w 720762"/>
                  <a:gd name="connsiteY3" fmla="*/ 448816 h 706804"/>
                  <a:gd name="connsiteX4" fmla="*/ 517341 w 720762"/>
                  <a:gd name="connsiteY4" fmla="*/ 298641 h 706804"/>
                  <a:gd name="connsiteX5" fmla="*/ 627469 w 720762"/>
                  <a:gd name="connsiteY5" fmla="*/ 125105 h 706804"/>
                  <a:gd name="connsiteX6" fmla="*/ 720762 w 720762"/>
                  <a:gd name="connsiteY6" fmla="*/ 0 h 706804"/>
                  <a:gd name="connsiteX0" fmla="*/ 0 w 720762"/>
                  <a:gd name="connsiteY0" fmla="*/ 666974 h 706804"/>
                  <a:gd name="connsiteX1" fmla="*/ 90176 w 720762"/>
                  <a:gd name="connsiteY1" fmla="*/ 518899 h 706804"/>
                  <a:gd name="connsiteX2" fmla="*/ 307095 w 720762"/>
                  <a:gd name="connsiteY2" fmla="*/ 682422 h 706804"/>
                  <a:gd name="connsiteX3" fmla="*/ 417224 w 720762"/>
                  <a:gd name="connsiteY3" fmla="*/ 448816 h 706804"/>
                  <a:gd name="connsiteX4" fmla="*/ 517341 w 720762"/>
                  <a:gd name="connsiteY4" fmla="*/ 298641 h 706804"/>
                  <a:gd name="connsiteX5" fmla="*/ 627469 w 720762"/>
                  <a:gd name="connsiteY5" fmla="*/ 125105 h 706804"/>
                  <a:gd name="connsiteX6" fmla="*/ 720762 w 720762"/>
                  <a:gd name="connsiteY6" fmla="*/ 0 h 706804"/>
                  <a:gd name="connsiteX0" fmla="*/ 0 w 720762"/>
                  <a:gd name="connsiteY0" fmla="*/ 666974 h 706804"/>
                  <a:gd name="connsiteX1" fmla="*/ 90176 w 720762"/>
                  <a:gd name="connsiteY1" fmla="*/ 518899 h 706804"/>
                  <a:gd name="connsiteX2" fmla="*/ 307095 w 720762"/>
                  <a:gd name="connsiteY2" fmla="*/ 682422 h 706804"/>
                  <a:gd name="connsiteX3" fmla="*/ 417224 w 720762"/>
                  <a:gd name="connsiteY3" fmla="*/ 448816 h 706804"/>
                  <a:gd name="connsiteX4" fmla="*/ 517341 w 720762"/>
                  <a:gd name="connsiteY4" fmla="*/ 298641 h 706804"/>
                  <a:gd name="connsiteX5" fmla="*/ 627469 w 720762"/>
                  <a:gd name="connsiteY5" fmla="*/ 125105 h 706804"/>
                  <a:gd name="connsiteX6" fmla="*/ 720762 w 720762"/>
                  <a:gd name="connsiteY6" fmla="*/ 0 h 706804"/>
                  <a:gd name="connsiteX0" fmla="*/ 0 w 720762"/>
                  <a:gd name="connsiteY0" fmla="*/ 666974 h 682422"/>
                  <a:gd name="connsiteX1" fmla="*/ 90176 w 720762"/>
                  <a:gd name="connsiteY1" fmla="*/ 518899 h 682422"/>
                  <a:gd name="connsiteX2" fmla="*/ 307095 w 720762"/>
                  <a:gd name="connsiteY2" fmla="*/ 682422 h 682422"/>
                  <a:gd name="connsiteX3" fmla="*/ 417224 w 720762"/>
                  <a:gd name="connsiteY3" fmla="*/ 448816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307095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307095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307095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307095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287071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287071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682422"/>
                  <a:gd name="connsiteX1" fmla="*/ 90176 w 720762"/>
                  <a:gd name="connsiteY1" fmla="*/ 518899 h 682422"/>
                  <a:gd name="connsiteX2" fmla="*/ 257036 w 720762"/>
                  <a:gd name="connsiteY2" fmla="*/ 682422 h 682422"/>
                  <a:gd name="connsiteX3" fmla="*/ 377177 w 720762"/>
                  <a:gd name="connsiteY3" fmla="*/ 425455 h 682422"/>
                  <a:gd name="connsiteX4" fmla="*/ 517341 w 720762"/>
                  <a:gd name="connsiteY4" fmla="*/ 298641 h 682422"/>
                  <a:gd name="connsiteX5" fmla="*/ 627469 w 720762"/>
                  <a:gd name="connsiteY5" fmla="*/ 125105 h 682422"/>
                  <a:gd name="connsiteX6" fmla="*/ 720762 w 720762"/>
                  <a:gd name="connsiteY6" fmla="*/ 0 h 682422"/>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517341 w 720762"/>
                  <a:gd name="connsiteY4" fmla="*/ 298641 h 715794"/>
                  <a:gd name="connsiteX5" fmla="*/ 627469 w 720762"/>
                  <a:gd name="connsiteY5" fmla="*/ 125105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530690 w 720762"/>
                  <a:gd name="connsiteY4" fmla="*/ 465502 h 715794"/>
                  <a:gd name="connsiteX5" fmla="*/ 627469 w 720762"/>
                  <a:gd name="connsiteY5" fmla="*/ 125105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530690 w 720762"/>
                  <a:gd name="connsiteY4" fmla="*/ 465502 h 715794"/>
                  <a:gd name="connsiteX5" fmla="*/ 627469 w 720762"/>
                  <a:gd name="connsiteY5" fmla="*/ 125105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530690 w 720762"/>
                  <a:gd name="connsiteY4" fmla="*/ 465502 h 715794"/>
                  <a:gd name="connsiteX5" fmla="*/ 627469 w 720762"/>
                  <a:gd name="connsiteY5" fmla="*/ 125105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502212 h 715794"/>
                  <a:gd name="connsiteX5" fmla="*/ 627469 w 720762"/>
                  <a:gd name="connsiteY5" fmla="*/ 125105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502212 h 715794"/>
                  <a:gd name="connsiteX5" fmla="*/ 557387 w 720762"/>
                  <a:gd name="connsiteY5" fmla="*/ 191849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502212 h 715794"/>
                  <a:gd name="connsiteX5" fmla="*/ 557387 w 720762"/>
                  <a:gd name="connsiteY5" fmla="*/ 191849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458828 h 715794"/>
                  <a:gd name="connsiteX5" fmla="*/ 557387 w 720762"/>
                  <a:gd name="connsiteY5" fmla="*/ 191849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458828 h 715794"/>
                  <a:gd name="connsiteX5" fmla="*/ 554049 w 720762"/>
                  <a:gd name="connsiteY5" fmla="*/ 231896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458828 h 715794"/>
                  <a:gd name="connsiteX5" fmla="*/ 554049 w 720762"/>
                  <a:gd name="connsiteY5" fmla="*/ 231896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97318 w 720762"/>
                  <a:gd name="connsiteY4" fmla="*/ 458828 h 715794"/>
                  <a:gd name="connsiteX5" fmla="*/ 554049 w 720762"/>
                  <a:gd name="connsiteY5" fmla="*/ 231896 h 715794"/>
                  <a:gd name="connsiteX6" fmla="*/ 720762 w 720762"/>
                  <a:gd name="connsiteY6" fmla="*/ 0 h 715794"/>
                  <a:gd name="connsiteX0" fmla="*/ 0 w 720762"/>
                  <a:gd name="connsiteY0" fmla="*/ 666974 h 715794"/>
                  <a:gd name="connsiteX1" fmla="*/ 90176 w 720762"/>
                  <a:gd name="connsiteY1" fmla="*/ 518899 h 715794"/>
                  <a:gd name="connsiteX2" fmla="*/ 260374 w 720762"/>
                  <a:gd name="connsiteY2" fmla="*/ 715794 h 715794"/>
                  <a:gd name="connsiteX3" fmla="*/ 377177 w 720762"/>
                  <a:gd name="connsiteY3" fmla="*/ 425455 h 715794"/>
                  <a:gd name="connsiteX4" fmla="*/ 480112 w 720762"/>
                  <a:gd name="connsiteY4" fmla="*/ 488325 h 715794"/>
                  <a:gd name="connsiteX5" fmla="*/ 554049 w 720762"/>
                  <a:gd name="connsiteY5" fmla="*/ 231896 h 715794"/>
                  <a:gd name="connsiteX6" fmla="*/ 720762 w 720762"/>
                  <a:gd name="connsiteY6" fmla="*/ 0 h 715794"/>
                  <a:gd name="connsiteX0" fmla="*/ 0 w 720762"/>
                  <a:gd name="connsiteY0" fmla="*/ 666974 h 715794"/>
                  <a:gd name="connsiteX1" fmla="*/ 90176 w 720762"/>
                  <a:gd name="connsiteY1" fmla="*/ 462364 h 715794"/>
                  <a:gd name="connsiteX2" fmla="*/ 260374 w 720762"/>
                  <a:gd name="connsiteY2" fmla="*/ 715794 h 715794"/>
                  <a:gd name="connsiteX3" fmla="*/ 377177 w 720762"/>
                  <a:gd name="connsiteY3" fmla="*/ 425455 h 715794"/>
                  <a:gd name="connsiteX4" fmla="*/ 480112 w 720762"/>
                  <a:gd name="connsiteY4" fmla="*/ 488325 h 715794"/>
                  <a:gd name="connsiteX5" fmla="*/ 554049 w 720762"/>
                  <a:gd name="connsiteY5" fmla="*/ 231896 h 715794"/>
                  <a:gd name="connsiteX6" fmla="*/ 720762 w 720762"/>
                  <a:gd name="connsiteY6" fmla="*/ 0 h 715794"/>
                  <a:gd name="connsiteX0" fmla="*/ 0 w 720762"/>
                  <a:gd name="connsiteY0" fmla="*/ 666974 h 752665"/>
                  <a:gd name="connsiteX1" fmla="*/ 90176 w 720762"/>
                  <a:gd name="connsiteY1" fmla="*/ 462364 h 752665"/>
                  <a:gd name="connsiteX2" fmla="*/ 262832 w 720762"/>
                  <a:gd name="connsiteY2" fmla="*/ 752665 h 752665"/>
                  <a:gd name="connsiteX3" fmla="*/ 377177 w 720762"/>
                  <a:gd name="connsiteY3" fmla="*/ 425455 h 752665"/>
                  <a:gd name="connsiteX4" fmla="*/ 480112 w 720762"/>
                  <a:gd name="connsiteY4" fmla="*/ 488325 h 752665"/>
                  <a:gd name="connsiteX5" fmla="*/ 554049 w 720762"/>
                  <a:gd name="connsiteY5" fmla="*/ 231896 h 752665"/>
                  <a:gd name="connsiteX6" fmla="*/ 720762 w 720762"/>
                  <a:gd name="connsiteY6" fmla="*/ 0 h 752665"/>
                  <a:gd name="connsiteX0" fmla="*/ 0 w 720762"/>
                  <a:gd name="connsiteY0" fmla="*/ 666974 h 752665"/>
                  <a:gd name="connsiteX1" fmla="*/ 90176 w 720762"/>
                  <a:gd name="connsiteY1" fmla="*/ 462364 h 752665"/>
                  <a:gd name="connsiteX2" fmla="*/ 262832 w 720762"/>
                  <a:gd name="connsiteY2" fmla="*/ 752665 h 752665"/>
                  <a:gd name="connsiteX3" fmla="*/ 377177 w 720762"/>
                  <a:gd name="connsiteY3" fmla="*/ 425455 h 752665"/>
                  <a:gd name="connsiteX4" fmla="*/ 480112 w 720762"/>
                  <a:gd name="connsiteY4" fmla="*/ 488325 h 752665"/>
                  <a:gd name="connsiteX5" fmla="*/ 554049 w 720762"/>
                  <a:gd name="connsiteY5" fmla="*/ 231896 h 752665"/>
                  <a:gd name="connsiteX6" fmla="*/ 720762 w 720762"/>
                  <a:gd name="connsiteY6" fmla="*/ 0 h 752665"/>
                  <a:gd name="connsiteX0" fmla="*/ 0 w 701098"/>
                  <a:gd name="connsiteY0" fmla="*/ 659600 h 745291"/>
                  <a:gd name="connsiteX1" fmla="*/ 90176 w 701098"/>
                  <a:gd name="connsiteY1" fmla="*/ 454990 h 745291"/>
                  <a:gd name="connsiteX2" fmla="*/ 262832 w 701098"/>
                  <a:gd name="connsiteY2" fmla="*/ 745291 h 745291"/>
                  <a:gd name="connsiteX3" fmla="*/ 377177 w 701098"/>
                  <a:gd name="connsiteY3" fmla="*/ 418081 h 745291"/>
                  <a:gd name="connsiteX4" fmla="*/ 480112 w 701098"/>
                  <a:gd name="connsiteY4" fmla="*/ 480951 h 745291"/>
                  <a:gd name="connsiteX5" fmla="*/ 554049 w 701098"/>
                  <a:gd name="connsiteY5" fmla="*/ 224522 h 745291"/>
                  <a:gd name="connsiteX6" fmla="*/ 701098 w 701098"/>
                  <a:gd name="connsiteY6" fmla="*/ 0 h 745291"/>
                  <a:gd name="connsiteX0" fmla="*/ 0 w 701098"/>
                  <a:gd name="connsiteY0" fmla="*/ 659600 h 745291"/>
                  <a:gd name="connsiteX1" fmla="*/ 90176 w 701098"/>
                  <a:gd name="connsiteY1" fmla="*/ 454990 h 745291"/>
                  <a:gd name="connsiteX2" fmla="*/ 262832 w 701098"/>
                  <a:gd name="connsiteY2" fmla="*/ 745291 h 745291"/>
                  <a:gd name="connsiteX3" fmla="*/ 377177 w 701098"/>
                  <a:gd name="connsiteY3" fmla="*/ 418081 h 745291"/>
                  <a:gd name="connsiteX4" fmla="*/ 480112 w 701098"/>
                  <a:gd name="connsiteY4" fmla="*/ 480951 h 745291"/>
                  <a:gd name="connsiteX5" fmla="*/ 554049 w 701098"/>
                  <a:gd name="connsiteY5" fmla="*/ 224522 h 745291"/>
                  <a:gd name="connsiteX6" fmla="*/ 701098 w 701098"/>
                  <a:gd name="connsiteY6" fmla="*/ 0 h 745291"/>
                  <a:gd name="connsiteX0" fmla="*/ 0 w 701098"/>
                  <a:gd name="connsiteY0" fmla="*/ 659600 h 745291"/>
                  <a:gd name="connsiteX1" fmla="*/ 90176 w 701098"/>
                  <a:gd name="connsiteY1" fmla="*/ 454990 h 745291"/>
                  <a:gd name="connsiteX2" fmla="*/ 262832 w 701098"/>
                  <a:gd name="connsiteY2" fmla="*/ 745291 h 745291"/>
                  <a:gd name="connsiteX3" fmla="*/ 377177 w 701098"/>
                  <a:gd name="connsiteY3" fmla="*/ 418081 h 745291"/>
                  <a:gd name="connsiteX4" fmla="*/ 480112 w 701098"/>
                  <a:gd name="connsiteY4" fmla="*/ 480951 h 745291"/>
                  <a:gd name="connsiteX5" fmla="*/ 554049 w 701098"/>
                  <a:gd name="connsiteY5" fmla="*/ 224522 h 745291"/>
                  <a:gd name="connsiteX6" fmla="*/ 701098 w 701098"/>
                  <a:gd name="connsiteY6" fmla="*/ 0 h 74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1098" h="745291">
                    <a:moveTo>
                      <a:pt x="0" y="659600"/>
                    </a:moveTo>
                    <a:cubicBezTo>
                      <a:pt x="46745" y="650289"/>
                      <a:pt x="33419" y="467639"/>
                      <a:pt x="90176" y="454990"/>
                    </a:cubicBezTo>
                    <a:cubicBezTo>
                      <a:pt x="171393" y="444772"/>
                      <a:pt x="167746" y="745562"/>
                      <a:pt x="262832" y="745291"/>
                    </a:cubicBezTo>
                    <a:cubicBezTo>
                      <a:pt x="327351" y="739729"/>
                      <a:pt x="308233" y="428920"/>
                      <a:pt x="377177" y="418081"/>
                    </a:cubicBezTo>
                    <a:cubicBezTo>
                      <a:pt x="438915" y="413632"/>
                      <a:pt x="436196" y="485673"/>
                      <a:pt x="480112" y="480951"/>
                    </a:cubicBezTo>
                    <a:cubicBezTo>
                      <a:pt x="535176" y="470382"/>
                      <a:pt x="503460" y="237586"/>
                      <a:pt x="554049" y="224522"/>
                    </a:cubicBezTo>
                    <a:cubicBezTo>
                      <a:pt x="600763" y="218133"/>
                      <a:pt x="606854" y="189291"/>
                      <a:pt x="701098" y="0"/>
                    </a:cubicBezTo>
                  </a:path>
                </a:pathLst>
              </a:custGeom>
              <a:noFill/>
              <a:ln w="28575">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ihandform 71"/>
              <p:cNvSpPr/>
              <p:nvPr/>
            </p:nvSpPr>
            <p:spPr>
              <a:xfrm>
                <a:off x="4152452" y="3227295"/>
                <a:ext cx="720762" cy="666974"/>
              </a:xfrm>
              <a:custGeom>
                <a:avLst/>
                <a:gdLst>
                  <a:gd name="connsiteX0" fmla="*/ 0 w 720762"/>
                  <a:gd name="connsiteY0" fmla="*/ 666974 h 666974"/>
                  <a:gd name="connsiteX1" fmla="*/ 75303 w 720762"/>
                  <a:gd name="connsiteY1" fmla="*/ 634701 h 666974"/>
                  <a:gd name="connsiteX2" fmla="*/ 268941 w 720762"/>
                  <a:gd name="connsiteY2" fmla="*/ 419548 h 666974"/>
                  <a:gd name="connsiteX3" fmla="*/ 570155 w 720762"/>
                  <a:gd name="connsiteY3" fmla="*/ 139850 h 666974"/>
                  <a:gd name="connsiteX4" fmla="*/ 720762 w 720762"/>
                  <a:gd name="connsiteY4" fmla="*/ 0 h 666974"/>
                  <a:gd name="connsiteX0" fmla="*/ 0 w 720762"/>
                  <a:gd name="connsiteY0" fmla="*/ 666974 h 680943"/>
                  <a:gd name="connsiteX1" fmla="*/ 75303 w 720762"/>
                  <a:gd name="connsiteY1" fmla="*/ 634701 h 680943"/>
                  <a:gd name="connsiteX2" fmla="*/ 570155 w 720762"/>
                  <a:gd name="connsiteY2" fmla="*/ 139850 h 680943"/>
                  <a:gd name="connsiteX3" fmla="*/ 720762 w 720762"/>
                  <a:gd name="connsiteY3" fmla="*/ 0 h 680943"/>
                  <a:gd name="connsiteX0" fmla="*/ 0 w 720762"/>
                  <a:gd name="connsiteY0" fmla="*/ 666974 h 691000"/>
                  <a:gd name="connsiteX1" fmla="*/ 75303 w 720762"/>
                  <a:gd name="connsiteY1" fmla="*/ 634701 h 691000"/>
                  <a:gd name="connsiteX2" fmla="*/ 720762 w 720762"/>
                  <a:gd name="connsiteY2" fmla="*/ 0 h 691000"/>
                  <a:gd name="connsiteX0" fmla="*/ 0 w 720762"/>
                  <a:gd name="connsiteY0" fmla="*/ 666974 h 666974"/>
                  <a:gd name="connsiteX1" fmla="*/ 720762 w 720762"/>
                  <a:gd name="connsiteY1" fmla="*/ 0 h 666974"/>
                  <a:gd name="connsiteX0" fmla="*/ 0 w 720762"/>
                  <a:gd name="connsiteY0" fmla="*/ 666974 h 666974"/>
                  <a:gd name="connsiteX1" fmla="*/ 720762 w 720762"/>
                  <a:gd name="connsiteY1" fmla="*/ 0 h 666974"/>
                  <a:gd name="connsiteX0" fmla="*/ 0 w 720762"/>
                  <a:gd name="connsiteY0" fmla="*/ 666974 h 666974"/>
                  <a:gd name="connsiteX1" fmla="*/ 720762 w 720762"/>
                  <a:gd name="connsiteY1" fmla="*/ 0 h 666974"/>
                </a:gdLst>
                <a:ahLst/>
                <a:cxnLst>
                  <a:cxn ang="0">
                    <a:pos x="connsiteX0" y="connsiteY0"/>
                  </a:cxn>
                  <a:cxn ang="0">
                    <a:pos x="connsiteX1" y="connsiteY1"/>
                  </a:cxn>
                </a:cxnLst>
                <a:rect l="l" t="t" r="r" b="b"/>
                <a:pathLst>
                  <a:path w="720762" h="666974">
                    <a:moveTo>
                      <a:pt x="0" y="666974"/>
                    </a:moveTo>
                    <a:cubicBezTo>
                      <a:pt x="380103" y="638287"/>
                      <a:pt x="480508" y="469751"/>
                      <a:pt x="720762" y="0"/>
                    </a:cubicBezTo>
                  </a:path>
                </a:pathLst>
              </a:cu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340" name="Gerade Verbindung mit Pfeil 339"/>
          <p:cNvCxnSpPr/>
          <p:nvPr/>
        </p:nvCxnSpPr>
        <p:spPr>
          <a:xfrm>
            <a:off x="4107491" y="4298898"/>
            <a:ext cx="382819"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Gewinkelte Verbindung 88"/>
          <p:cNvCxnSpPr>
            <a:stCxn id="344" idx="3"/>
            <a:endCxn id="353" idx="1"/>
          </p:cNvCxnSpPr>
          <p:nvPr/>
        </p:nvCxnSpPr>
        <p:spPr>
          <a:xfrm flipV="1">
            <a:off x="1677895" y="4735853"/>
            <a:ext cx="426158" cy="54103"/>
          </a:xfrm>
          <a:prstGeom prst="bentConnector3">
            <a:avLst>
              <a:gd name="adj1" fmla="val 50000"/>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9" name="Gewinkelte Verbindung 348"/>
          <p:cNvCxnSpPr>
            <a:stCxn id="342" idx="3"/>
            <a:endCxn id="311" idx="1"/>
          </p:cNvCxnSpPr>
          <p:nvPr/>
        </p:nvCxnSpPr>
        <p:spPr>
          <a:xfrm>
            <a:off x="1677895" y="4970990"/>
            <a:ext cx="433150" cy="340376"/>
          </a:xfrm>
          <a:prstGeom prst="bentConnector3">
            <a:avLst>
              <a:gd name="adj1" fmla="val 50000"/>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07" name="Gruppieren 106"/>
          <p:cNvGrpSpPr/>
          <p:nvPr/>
        </p:nvGrpSpPr>
        <p:grpSpPr>
          <a:xfrm>
            <a:off x="2104053" y="4278789"/>
            <a:ext cx="994208" cy="630947"/>
            <a:chOff x="2104053" y="4566542"/>
            <a:chExt cx="994208" cy="630947"/>
          </a:xfrm>
        </p:grpSpPr>
        <p:sp>
          <p:nvSpPr>
            <p:cNvPr id="313" name="Rechteck 312"/>
            <p:cNvSpPr/>
            <p:nvPr/>
          </p:nvSpPr>
          <p:spPr>
            <a:xfrm>
              <a:off x="2111045" y="4566542"/>
              <a:ext cx="987216" cy="601695"/>
            </a:xfrm>
            <a:prstGeom prst="rect">
              <a:avLst/>
            </a:prstGeom>
            <a:solidFill>
              <a:schemeClr val="bg1">
                <a:lumMod val="5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sz="1400" dirty="0"/>
            </a:p>
          </p:txBody>
        </p:sp>
        <p:sp>
          <p:nvSpPr>
            <p:cNvPr id="314" name="Textfeld 313"/>
            <p:cNvSpPr txBox="1"/>
            <p:nvPr/>
          </p:nvSpPr>
          <p:spPr>
            <a:xfrm>
              <a:off x="2138818" y="4566547"/>
              <a:ext cx="919868" cy="630942"/>
            </a:xfrm>
            <a:prstGeom prst="rect">
              <a:avLst/>
            </a:prstGeom>
            <a:noFill/>
          </p:spPr>
          <p:txBody>
            <a:bodyPr wrap="none" rtlCol="0">
              <a:spAutoFit/>
            </a:bodyPr>
            <a:lstStyle/>
            <a:p>
              <a:pPr algn="ctr">
                <a:lnSpc>
                  <a:spcPts val="1400"/>
                </a:lnSpc>
              </a:pPr>
              <a:r>
                <a:rPr lang="en-US" sz="1400" b="1" dirty="0" smtClean="0">
                  <a:solidFill>
                    <a:schemeClr val="bg1"/>
                  </a:solidFill>
                </a:rPr>
                <a:t>Electronic</a:t>
              </a:r>
            </a:p>
            <a:p>
              <a:pPr algn="ctr">
                <a:lnSpc>
                  <a:spcPts val="1400"/>
                </a:lnSpc>
              </a:pPr>
              <a:r>
                <a:rPr lang="en-US" sz="1400" b="1" dirty="0" smtClean="0">
                  <a:solidFill>
                    <a:schemeClr val="bg1"/>
                  </a:solidFill>
                </a:rPr>
                <a:t>Stability</a:t>
              </a:r>
            </a:p>
            <a:p>
              <a:pPr algn="ctr">
                <a:lnSpc>
                  <a:spcPts val="1400"/>
                </a:lnSpc>
              </a:pPr>
              <a:r>
                <a:rPr lang="en-US" sz="1400" b="1" dirty="0" smtClean="0">
                  <a:solidFill>
                    <a:schemeClr val="bg1"/>
                  </a:solidFill>
                </a:rPr>
                <a:t>System</a:t>
              </a:r>
              <a:endParaRPr lang="en-US" sz="1400" b="1" dirty="0">
                <a:solidFill>
                  <a:schemeClr val="bg1"/>
                </a:solidFill>
              </a:endParaRPr>
            </a:p>
          </p:txBody>
        </p:sp>
        <p:sp>
          <p:nvSpPr>
            <p:cNvPr id="351" name="Rechteck 350"/>
            <p:cNvSpPr>
              <a:spLocks noChangeAspect="1"/>
            </p:cNvSpPr>
            <p:nvPr/>
          </p:nvSpPr>
          <p:spPr>
            <a:xfrm>
              <a:off x="2104053" y="4579140"/>
              <a:ext cx="658590" cy="235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353" name="Rechteck 352"/>
            <p:cNvSpPr>
              <a:spLocks noChangeAspect="1"/>
            </p:cNvSpPr>
            <p:nvPr/>
          </p:nvSpPr>
          <p:spPr>
            <a:xfrm>
              <a:off x="2104053" y="4906100"/>
              <a:ext cx="658590" cy="235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cxnSp>
        <p:nvCxnSpPr>
          <p:cNvPr id="354" name="Gewinkelte Verbindung 353"/>
          <p:cNvCxnSpPr>
            <a:stCxn id="355" idx="3"/>
            <a:endCxn id="351" idx="1"/>
          </p:cNvCxnSpPr>
          <p:nvPr/>
        </p:nvCxnSpPr>
        <p:spPr>
          <a:xfrm>
            <a:off x="1314856" y="4195674"/>
            <a:ext cx="789197" cy="213219"/>
          </a:xfrm>
          <a:prstGeom prst="bentConnector3">
            <a:avLst>
              <a:gd name="adj1" fmla="val 50000"/>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10" name="Gruppieren 109"/>
          <p:cNvGrpSpPr/>
          <p:nvPr/>
        </p:nvGrpSpPr>
        <p:grpSpPr>
          <a:xfrm>
            <a:off x="128797" y="3753726"/>
            <a:ext cx="1596154" cy="1334770"/>
            <a:chOff x="128797" y="4569272"/>
            <a:chExt cx="1596154" cy="1334770"/>
          </a:xfrm>
        </p:grpSpPr>
        <p:sp>
          <p:nvSpPr>
            <p:cNvPr id="342" name="Rechteck 341"/>
            <p:cNvSpPr>
              <a:spLocks noChangeAspect="1"/>
            </p:cNvSpPr>
            <p:nvPr/>
          </p:nvSpPr>
          <p:spPr>
            <a:xfrm>
              <a:off x="1019305" y="5669030"/>
              <a:ext cx="658590" cy="235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344" name="Rechteck 343"/>
            <p:cNvSpPr>
              <a:spLocks noChangeAspect="1"/>
            </p:cNvSpPr>
            <p:nvPr/>
          </p:nvSpPr>
          <p:spPr>
            <a:xfrm>
              <a:off x="1019305" y="5487996"/>
              <a:ext cx="658590" cy="235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355" name="Rechteck 354"/>
            <p:cNvSpPr>
              <a:spLocks noChangeAspect="1"/>
            </p:cNvSpPr>
            <p:nvPr/>
          </p:nvSpPr>
          <p:spPr>
            <a:xfrm>
              <a:off x="656266" y="4893714"/>
              <a:ext cx="658590" cy="235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pic>
          <p:nvPicPr>
            <p:cNvPr id="356" name="Grafik 355"/>
            <p:cNvPicPr>
              <a:picLocks noChangeAspect="1"/>
            </p:cNvPicPr>
            <p:nvPr/>
          </p:nvPicPr>
          <p:blipFill>
            <a:blip r:embed="rId39">
              <a:clrChange>
                <a:clrFrom>
                  <a:srgbClr val="FFFFFF"/>
                </a:clrFrom>
                <a:clrTo>
                  <a:srgbClr val="FFFFFF">
                    <a:alpha val="0"/>
                  </a:srgbClr>
                </a:clrTo>
              </a:clrChange>
            </a:blip>
            <a:stretch>
              <a:fillRect/>
            </a:stretch>
          </p:blipFill>
          <p:spPr>
            <a:xfrm>
              <a:off x="128797" y="4569272"/>
              <a:ext cx="1596154" cy="1326421"/>
            </a:xfrm>
            <a:prstGeom prst="rect">
              <a:avLst/>
            </a:prstGeom>
          </p:spPr>
        </p:pic>
      </p:grpSp>
      <p:grpSp>
        <p:nvGrpSpPr>
          <p:cNvPr id="101" name="Gruppieren 100"/>
          <p:cNvGrpSpPr/>
          <p:nvPr/>
        </p:nvGrpSpPr>
        <p:grpSpPr>
          <a:xfrm>
            <a:off x="2104053" y="3754318"/>
            <a:ext cx="994208" cy="574569"/>
            <a:chOff x="2104053" y="4566543"/>
            <a:chExt cx="994208" cy="574569"/>
          </a:xfrm>
        </p:grpSpPr>
        <p:sp>
          <p:nvSpPr>
            <p:cNvPr id="102" name="Rechteck 101"/>
            <p:cNvSpPr/>
            <p:nvPr/>
          </p:nvSpPr>
          <p:spPr>
            <a:xfrm>
              <a:off x="2111045" y="4566543"/>
              <a:ext cx="987216" cy="405196"/>
            </a:xfrm>
            <a:prstGeom prst="rect">
              <a:avLst/>
            </a:prstGeom>
            <a:solidFill>
              <a:schemeClr val="bg1">
                <a:lumMod val="50000"/>
              </a:schemeClr>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sz="1400" dirty="0"/>
            </a:p>
          </p:txBody>
        </p:sp>
        <p:sp>
          <p:nvSpPr>
            <p:cNvPr id="103" name="Textfeld 102"/>
            <p:cNvSpPr txBox="1"/>
            <p:nvPr/>
          </p:nvSpPr>
          <p:spPr>
            <a:xfrm>
              <a:off x="2232498" y="4730358"/>
              <a:ext cx="732508" cy="271869"/>
            </a:xfrm>
            <a:prstGeom prst="rect">
              <a:avLst/>
            </a:prstGeom>
            <a:noFill/>
          </p:spPr>
          <p:txBody>
            <a:bodyPr wrap="none" rtlCol="0">
              <a:spAutoFit/>
            </a:bodyPr>
            <a:lstStyle/>
            <a:p>
              <a:pPr algn="ctr">
                <a:lnSpc>
                  <a:spcPts val="1400"/>
                </a:lnSpc>
              </a:pPr>
              <a:r>
                <a:rPr lang="en-US" sz="1400" b="1" dirty="0" smtClean="0">
                  <a:solidFill>
                    <a:schemeClr val="bg1"/>
                  </a:solidFill>
                </a:rPr>
                <a:t>Battery</a:t>
              </a:r>
              <a:endParaRPr lang="en-US" sz="1400" b="1" dirty="0">
                <a:solidFill>
                  <a:schemeClr val="bg1"/>
                </a:solidFill>
              </a:endParaRPr>
            </a:p>
          </p:txBody>
        </p:sp>
        <p:sp>
          <p:nvSpPr>
            <p:cNvPr id="104" name="Rechteck 103"/>
            <p:cNvSpPr>
              <a:spLocks noChangeAspect="1"/>
            </p:cNvSpPr>
            <p:nvPr/>
          </p:nvSpPr>
          <p:spPr>
            <a:xfrm>
              <a:off x="2104053" y="4579140"/>
              <a:ext cx="658590" cy="235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sp>
          <p:nvSpPr>
            <p:cNvPr id="105" name="Rechteck 104"/>
            <p:cNvSpPr>
              <a:spLocks noChangeAspect="1"/>
            </p:cNvSpPr>
            <p:nvPr/>
          </p:nvSpPr>
          <p:spPr>
            <a:xfrm>
              <a:off x="2104053" y="4906100"/>
              <a:ext cx="658590" cy="235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dirty="0"/>
            </a:p>
          </p:txBody>
        </p:sp>
      </p:grpSp>
      <p:grpSp>
        <p:nvGrpSpPr>
          <p:cNvPr id="24" name="Gruppieren 23"/>
          <p:cNvGrpSpPr/>
          <p:nvPr/>
        </p:nvGrpSpPr>
        <p:grpSpPr>
          <a:xfrm>
            <a:off x="3191879" y="3742897"/>
            <a:ext cx="274370" cy="2338680"/>
            <a:chOff x="3191879" y="4558443"/>
            <a:chExt cx="274370" cy="2338680"/>
          </a:xfrm>
        </p:grpSpPr>
        <p:sp>
          <p:nvSpPr>
            <p:cNvPr id="3" name="Rechteck 2"/>
            <p:cNvSpPr/>
            <p:nvPr/>
          </p:nvSpPr>
          <p:spPr>
            <a:xfrm>
              <a:off x="3241433" y="4558443"/>
              <a:ext cx="199778" cy="233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feld 105"/>
            <p:cNvSpPr txBox="1"/>
            <p:nvPr/>
          </p:nvSpPr>
          <p:spPr>
            <a:xfrm rot="5400000">
              <a:off x="3075629" y="6459138"/>
              <a:ext cx="506870" cy="274370"/>
            </a:xfrm>
            <a:prstGeom prst="rect">
              <a:avLst/>
            </a:prstGeom>
            <a:noFill/>
          </p:spPr>
          <p:txBody>
            <a:bodyPr wrap="none" rtlCol="0">
              <a:spAutoFit/>
            </a:bodyPr>
            <a:lstStyle/>
            <a:p>
              <a:pPr algn="ctr">
                <a:lnSpc>
                  <a:spcPts val="1400"/>
                </a:lnSpc>
              </a:pPr>
              <a:r>
                <a:rPr lang="en-US" sz="1400" b="1" dirty="0" smtClean="0">
                  <a:solidFill>
                    <a:schemeClr val="bg1"/>
                  </a:solidFill>
                </a:rPr>
                <a:t>CAN</a:t>
              </a:r>
              <a:endParaRPr lang="en-US" sz="1400" b="1" dirty="0">
                <a:solidFill>
                  <a:schemeClr val="bg1"/>
                </a:solidFill>
              </a:endParaRPr>
            </a:p>
          </p:txBody>
        </p:sp>
      </p:grpSp>
      <p:cxnSp>
        <p:nvCxnSpPr>
          <p:cNvPr id="109" name="Gerade Verbindung mit Pfeil 108"/>
          <p:cNvCxnSpPr/>
          <p:nvPr/>
        </p:nvCxnSpPr>
        <p:spPr>
          <a:xfrm>
            <a:off x="3098261" y="5229651"/>
            <a:ext cx="238096" cy="4570"/>
          </a:xfrm>
          <a:prstGeom prst="straightConnector1">
            <a:avLst/>
          </a:prstGeom>
          <a:ln w="28575">
            <a:solidFill>
              <a:schemeClr val="accent5">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Gerade Verbindung mit Pfeil 110"/>
          <p:cNvCxnSpPr/>
          <p:nvPr/>
        </p:nvCxnSpPr>
        <p:spPr>
          <a:xfrm>
            <a:off x="3098261" y="4585189"/>
            <a:ext cx="238096" cy="4570"/>
          </a:xfrm>
          <a:prstGeom prst="straightConnector1">
            <a:avLst/>
          </a:prstGeom>
          <a:ln w="28575">
            <a:solidFill>
              <a:schemeClr val="accent5">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Gerade Verbindung mit Pfeil 111"/>
          <p:cNvCxnSpPr/>
          <p:nvPr/>
        </p:nvCxnSpPr>
        <p:spPr>
          <a:xfrm>
            <a:off x="3098261" y="3934745"/>
            <a:ext cx="238096" cy="4570"/>
          </a:xfrm>
          <a:prstGeom prst="straightConnector1">
            <a:avLst/>
          </a:prstGeom>
          <a:ln w="28575">
            <a:solidFill>
              <a:schemeClr val="accent5">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Gewinkelte Verbindung 9"/>
          <p:cNvCxnSpPr/>
          <p:nvPr/>
        </p:nvCxnSpPr>
        <p:spPr>
          <a:xfrm flipV="1">
            <a:off x="3329064" y="4307626"/>
            <a:ext cx="234968" cy="5554"/>
          </a:xfrm>
          <a:prstGeom prst="bentConnector3">
            <a:avLst>
              <a:gd name="adj1" fmla="val 50000"/>
            </a:avLst>
          </a:prstGeom>
          <a:ln w="28575">
            <a:solidFill>
              <a:schemeClr val="accent5">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0" name="Gerade Verbindung mit Pfeil 119"/>
          <p:cNvCxnSpPr/>
          <p:nvPr/>
        </p:nvCxnSpPr>
        <p:spPr>
          <a:xfrm flipV="1">
            <a:off x="7454029" y="4373728"/>
            <a:ext cx="208869" cy="3694"/>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3" name="Ellipse 292"/>
          <p:cNvSpPr/>
          <p:nvPr/>
        </p:nvSpPr>
        <p:spPr>
          <a:xfrm>
            <a:off x="7284151" y="4271024"/>
            <a:ext cx="205408" cy="205408"/>
          </a:xfrm>
          <a:prstGeom prst="ellipse">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grpSp>
        <p:nvGrpSpPr>
          <p:cNvPr id="122" name="Gruppieren 121"/>
          <p:cNvGrpSpPr/>
          <p:nvPr/>
        </p:nvGrpSpPr>
        <p:grpSpPr>
          <a:xfrm>
            <a:off x="3661056" y="3854544"/>
            <a:ext cx="709874" cy="915159"/>
            <a:chOff x="3843940" y="5327676"/>
            <a:chExt cx="709874" cy="915159"/>
          </a:xfrm>
        </p:grpSpPr>
        <p:sp>
          <p:nvSpPr>
            <p:cNvPr id="123" name="Rechteck 122"/>
            <p:cNvSpPr/>
            <p:nvPr/>
          </p:nvSpPr>
          <p:spPr>
            <a:xfrm>
              <a:off x="3855734" y="5346727"/>
              <a:ext cx="666763"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124" name="Textfeld 123"/>
            <p:cNvSpPr txBox="1"/>
            <p:nvPr/>
          </p:nvSpPr>
          <p:spPr>
            <a:xfrm>
              <a:off x="3843940" y="5327676"/>
              <a:ext cx="709874" cy="307777"/>
            </a:xfrm>
            <a:prstGeom prst="rect">
              <a:avLst/>
            </a:prstGeom>
            <a:noFill/>
          </p:spPr>
          <p:txBody>
            <a:bodyPr wrap="none" rtlCol="0">
              <a:spAutoFit/>
            </a:bodyPr>
            <a:lstStyle/>
            <a:p>
              <a:r>
                <a:rPr lang="en-US" sz="1400" b="1" dirty="0" smtClean="0">
                  <a:solidFill>
                    <a:schemeClr val="tx1">
                      <a:lumMod val="95000"/>
                      <a:lumOff val="5000"/>
                    </a:schemeClr>
                  </a:solidFill>
                </a:rPr>
                <a:t>Limiter</a:t>
              </a:r>
              <a:endParaRPr lang="en-US" sz="1400" b="1" dirty="0">
                <a:solidFill>
                  <a:schemeClr val="tx1">
                    <a:lumMod val="95000"/>
                    <a:lumOff val="5000"/>
                  </a:schemeClr>
                </a:solidFill>
              </a:endParaRPr>
            </a:p>
          </p:txBody>
        </p:sp>
        <p:sp>
          <p:nvSpPr>
            <p:cNvPr id="125" name="Halbbogen 124"/>
            <p:cNvSpPr/>
            <p:nvPr/>
          </p:nvSpPr>
          <p:spPr>
            <a:xfrm>
              <a:off x="3945603" y="5741005"/>
              <a:ext cx="501830" cy="501830"/>
            </a:xfrm>
            <a:prstGeom prst="blockArc">
              <a:avLst>
                <a:gd name="adj1" fmla="val 12823609"/>
                <a:gd name="adj2" fmla="val 19447083"/>
                <a:gd name="adj3" fmla="val 27794"/>
              </a:avLst>
            </a:prstGeom>
            <a:gradFill flip="none" rotWithShape="1">
              <a:gsLst>
                <a:gs pos="0">
                  <a:srgbClr val="C00000"/>
                </a:gs>
                <a:gs pos="34000">
                  <a:srgbClr val="FF0000"/>
                </a:gs>
                <a:gs pos="43000">
                  <a:schemeClr val="accent6">
                    <a:lumMod val="75000"/>
                  </a:schemeClr>
                </a:gs>
                <a:gs pos="100000">
                  <a:schemeClr val="accent6">
                    <a:lumMod val="75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6" name="Träne 125"/>
            <p:cNvSpPr/>
            <p:nvPr/>
          </p:nvSpPr>
          <p:spPr>
            <a:xfrm>
              <a:off x="4132321" y="5918725"/>
              <a:ext cx="117923" cy="117923"/>
            </a:xfrm>
            <a:prstGeom prst="teardrop">
              <a:avLst>
                <a:gd name="adj" fmla="val 200000"/>
              </a:avLst>
            </a:prstGeom>
            <a:ln w="1905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cxnSp>
        <p:nvCxnSpPr>
          <p:cNvPr id="133" name="Gerade Verbindung mit Pfeil 132"/>
          <p:cNvCxnSpPr/>
          <p:nvPr/>
        </p:nvCxnSpPr>
        <p:spPr>
          <a:xfrm>
            <a:off x="7386855" y="4483175"/>
            <a:ext cx="0" cy="225505"/>
          </a:xfrm>
          <a:prstGeom prst="straightConnector1">
            <a:avLst/>
          </a:prstGeom>
          <a:ln w="28575">
            <a:solidFill>
              <a:schemeClr val="tx1">
                <a:lumMod val="95000"/>
                <a:lumOff val="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26" name="Gruppieren 225"/>
          <p:cNvGrpSpPr/>
          <p:nvPr/>
        </p:nvGrpSpPr>
        <p:grpSpPr>
          <a:xfrm>
            <a:off x="8279365" y="4938645"/>
            <a:ext cx="740908" cy="822812"/>
            <a:chOff x="7089487" y="4533270"/>
            <a:chExt cx="740908" cy="822812"/>
          </a:xfrm>
        </p:grpSpPr>
        <p:grpSp>
          <p:nvGrpSpPr>
            <p:cNvPr id="227" name="Gruppieren 226"/>
            <p:cNvGrpSpPr/>
            <p:nvPr/>
          </p:nvGrpSpPr>
          <p:grpSpPr>
            <a:xfrm>
              <a:off x="7089487" y="4533270"/>
              <a:ext cx="740908" cy="822812"/>
              <a:chOff x="4596623" y="5346727"/>
              <a:chExt cx="740908" cy="822812"/>
            </a:xfrm>
          </p:grpSpPr>
          <p:sp>
            <p:nvSpPr>
              <p:cNvPr id="237" name="Rechteck 236"/>
              <p:cNvSpPr/>
              <p:nvPr/>
            </p:nvSpPr>
            <p:spPr>
              <a:xfrm>
                <a:off x="4619566" y="5346727"/>
                <a:ext cx="666763"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238" name="Textfeld 237"/>
              <p:cNvSpPr txBox="1"/>
              <p:nvPr/>
            </p:nvSpPr>
            <p:spPr>
              <a:xfrm>
                <a:off x="4596623" y="5394351"/>
                <a:ext cx="740908" cy="348813"/>
              </a:xfrm>
              <a:prstGeom prst="rect">
                <a:avLst/>
              </a:prstGeom>
              <a:noFill/>
            </p:spPr>
            <p:txBody>
              <a:bodyPr wrap="none" rtlCol="0">
                <a:spAutoFit/>
              </a:bodyPr>
              <a:lstStyle/>
              <a:p>
                <a:pPr algn="ctr">
                  <a:lnSpc>
                    <a:spcPts val="1000"/>
                  </a:lnSpc>
                </a:pPr>
                <a:r>
                  <a:rPr lang="en-US" sz="1400" b="1" dirty="0" smtClean="0">
                    <a:solidFill>
                      <a:schemeClr val="tx1">
                        <a:lumMod val="95000"/>
                        <a:lumOff val="5000"/>
                      </a:schemeClr>
                    </a:solidFill>
                  </a:rPr>
                  <a:t>Temp.</a:t>
                </a:r>
              </a:p>
              <a:p>
                <a:pPr algn="ctr">
                  <a:lnSpc>
                    <a:spcPts val="1000"/>
                  </a:lnSpc>
                </a:pPr>
                <a:r>
                  <a:rPr lang="en-US" sz="1400" b="1" dirty="0" smtClean="0">
                    <a:solidFill>
                      <a:schemeClr val="tx1">
                        <a:lumMod val="95000"/>
                        <a:lumOff val="5000"/>
                      </a:schemeClr>
                    </a:solidFill>
                  </a:rPr>
                  <a:t>Models</a:t>
                </a:r>
                <a:endParaRPr lang="en-US" sz="1400" b="1" dirty="0">
                  <a:solidFill>
                    <a:schemeClr val="tx1">
                      <a:lumMod val="95000"/>
                      <a:lumOff val="5000"/>
                    </a:schemeClr>
                  </a:solidFill>
                </a:endParaRPr>
              </a:p>
            </p:txBody>
          </p:sp>
        </p:grpSp>
        <p:grpSp>
          <p:nvGrpSpPr>
            <p:cNvPr id="228" name="Gruppieren 227"/>
            <p:cNvGrpSpPr/>
            <p:nvPr/>
          </p:nvGrpSpPr>
          <p:grpSpPr>
            <a:xfrm>
              <a:off x="7361702" y="5011220"/>
              <a:ext cx="148285" cy="259472"/>
              <a:chOff x="5832493" y="3976143"/>
              <a:chExt cx="286457" cy="501249"/>
            </a:xfrm>
          </p:grpSpPr>
          <p:sp>
            <p:nvSpPr>
              <p:cNvPr id="229" name="Ellipse 228"/>
              <p:cNvSpPr/>
              <p:nvPr/>
            </p:nvSpPr>
            <p:spPr>
              <a:xfrm>
                <a:off x="5832493" y="4291470"/>
                <a:ext cx="185922" cy="185922"/>
              </a:xfrm>
              <a:prstGeom prst="ellipse">
                <a:avLst/>
              </a:prstGeom>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0" name="Abgerundetes Rechteck 229"/>
              <p:cNvSpPr/>
              <p:nvPr/>
            </p:nvSpPr>
            <p:spPr>
              <a:xfrm>
                <a:off x="5884792" y="3976143"/>
                <a:ext cx="74326" cy="431966"/>
              </a:xfrm>
              <a:prstGeom prst="roundRect">
                <a:avLst>
                  <a:gd name="adj" fmla="val 50000"/>
                </a:avLst>
              </a:prstGeom>
              <a:ln w="2857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31" name="Abgerundetes Rechteck 230"/>
              <p:cNvSpPr/>
              <p:nvPr/>
            </p:nvSpPr>
            <p:spPr>
              <a:xfrm>
                <a:off x="5893726" y="3990557"/>
                <a:ext cx="57855" cy="336234"/>
              </a:xfrm>
              <a:prstGeom prst="roundRect">
                <a:avLst>
                  <a:gd name="adj" fmla="val 50000"/>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32" name="Ellipse 231"/>
              <p:cNvSpPr/>
              <p:nvPr/>
            </p:nvSpPr>
            <p:spPr>
              <a:xfrm>
                <a:off x="5844034" y="4300512"/>
                <a:ext cx="167836" cy="167838"/>
              </a:xfrm>
              <a:prstGeom prst="ellipse">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233" name="Gerader Verbinder 232"/>
              <p:cNvCxnSpPr/>
              <p:nvPr/>
            </p:nvCxnSpPr>
            <p:spPr>
              <a:xfrm>
                <a:off x="6005059" y="4156365"/>
                <a:ext cx="113891" cy="0"/>
              </a:xfrm>
              <a:prstGeom prst="line">
                <a:avLst/>
              </a:prstGeom>
              <a:ln w="12700">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4" name="Gerader Verbinder 233"/>
              <p:cNvCxnSpPr/>
              <p:nvPr/>
            </p:nvCxnSpPr>
            <p:spPr>
              <a:xfrm>
                <a:off x="6010601" y="4200698"/>
                <a:ext cx="36355" cy="0"/>
              </a:xfrm>
              <a:prstGeom prst="line">
                <a:avLst/>
              </a:prstGeom>
              <a:ln w="12700">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Gerader Verbinder 234"/>
              <p:cNvCxnSpPr/>
              <p:nvPr/>
            </p:nvCxnSpPr>
            <p:spPr>
              <a:xfrm>
                <a:off x="6010601" y="4245460"/>
                <a:ext cx="36354" cy="0"/>
              </a:xfrm>
              <a:prstGeom prst="line">
                <a:avLst/>
              </a:prstGeom>
              <a:ln w="12700">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6" name="Abgerundetes Rechteck 235"/>
              <p:cNvSpPr/>
              <p:nvPr/>
            </p:nvSpPr>
            <p:spPr>
              <a:xfrm>
                <a:off x="5893725" y="4124573"/>
                <a:ext cx="57855" cy="336234"/>
              </a:xfrm>
              <a:prstGeom prst="roundRect">
                <a:avLst>
                  <a:gd name="adj" fmla="val 50000"/>
                </a:avLst>
              </a:prstGeom>
              <a:solidFill>
                <a:srgbClr val="FF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grpSp>
      <p:grpSp>
        <p:nvGrpSpPr>
          <p:cNvPr id="239" name="Gruppieren 238"/>
          <p:cNvGrpSpPr/>
          <p:nvPr/>
        </p:nvGrpSpPr>
        <p:grpSpPr>
          <a:xfrm>
            <a:off x="8274274" y="3879527"/>
            <a:ext cx="729687" cy="822812"/>
            <a:chOff x="8301879" y="5487169"/>
            <a:chExt cx="729687" cy="822812"/>
          </a:xfrm>
        </p:grpSpPr>
        <p:grpSp>
          <p:nvGrpSpPr>
            <p:cNvPr id="241" name="Gruppieren 240"/>
            <p:cNvGrpSpPr/>
            <p:nvPr/>
          </p:nvGrpSpPr>
          <p:grpSpPr>
            <a:xfrm>
              <a:off x="8301879" y="5487169"/>
              <a:ext cx="729687" cy="822812"/>
              <a:chOff x="4605197" y="5346727"/>
              <a:chExt cx="729687" cy="822812"/>
            </a:xfrm>
          </p:grpSpPr>
          <p:sp>
            <p:nvSpPr>
              <p:cNvPr id="319" name="Rechteck 318"/>
              <p:cNvSpPr/>
              <p:nvPr/>
            </p:nvSpPr>
            <p:spPr>
              <a:xfrm>
                <a:off x="4619566" y="5346727"/>
                <a:ext cx="666763"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320" name="Textfeld 319"/>
              <p:cNvSpPr txBox="1"/>
              <p:nvPr/>
            </p:nvSpPr>
            <p:spPr>
              <a:xfrm>
                <a:off x="4605197" y="5384826"/>
                <a:ext cx="729687" cy="348813"/>
              </a:xfrm>
              <a:prstGeom prst="rect">
                <a:avLst/>
              </a:prstGeom>
              <a:noFill/>
            </p:spPr>
            <p:txBody>
              <a:bodyPr wrap="none" rtlCol="0">
                <a:spAutoFit/>
              </a:bodyPr>
              <a:lstStyle/>
              <a:p>
                <a:pPr algn="ctr">
                  <a:lnSpc>
                    <a:spcPts val="1000"/>
                  </a:lnSpc>
                </a:pPr>
                <a:r>
                  <a:rPr lang="en-US" sz="1400" b="1" dirty="0" err="1" smtClean="0">
                    <a:solidFill>
                      <a:schemeClr val="tx1">
                        <a:lumMod val="95000"/>
                        <a:lumOff val="5000"/>
                      </a:schemeClr>
                    </a:solidFill>
                  </a:rPr>
                  <a:t>Modul</a:t>
                </a:r>
                <a:r>
                  <a:rPr lang="en-US" sz="1400" b="1" dirty="0" smtClean="0">
                    <a:solidFill>
                      <a:schemeClr val="tx1">
                        <a:lumMod val="95000"/>
                        <a:lumOff val="5000"/>
                      </a:schemeClr>
                    </a:solidFill>
                  </a:rPr>
                  <a:t>-</a:t>
                </a:r>
              </a:p>
              <a:p>
                <a:pPr algn="ctr">
                  <a:lnSpc>
                    <a:spcPts val="1000"/>
                  </a:lnSpc>
                </a:pPr>
                <a:r>
                  <a:rPr lang="en-US" sz="1400" b="1" dirty="0" err="1" smtClean="0">
                    <a:solidFill>
                      <a:schemeClr val="tx1">
                        <a:lumMod val="95000"/>
                        <a:lumOff val="5000"/>
                      </a:schemeClr>
                    </a:solidFill>
                  </a:rPr>
                  <a:t>ation</a:t>
                </a:r>
                <a:endParaRPr lang="en-US" sz="1400" b="1" dirty="0">
                  <a:solidFill>
                    <a:schemeClr val="tx1">
                      <a:lumMod val="95000"/>
                      <a:lumOff val="5000"/>
                    </a:schemeClr>
                  </a:solidFill>
                </a:endParaRPr>
              </a:p>
            </p:txBody>
          </p:sp>
        </p:grpSp>
        <p:grpSp>
          <p:nvGrpSpPr>
            <p:cNvPr id="242" name="Gruppieren 241"/>
            <p:cNvGrpSpPr/>
            <p:nvPr/>
          </p:nvGrpSpPr>
          <p:grpSpPr>
            <a:xfrm>
              <a:off x="8363723" y="5986609"/>
              <a:ext cx="534142" cy="287882"/>
              <a:chOff x="6864737" y="3289997"/>
              <a:chExt cx="630467" cy="562004"/>
            </a:xfrm>
          </p:grpSpPr>
          <p:sp>
            <p:nvSpPr>
              <p:cNvPr id="243" name="Line 71"/>
              <p:cNvSpPr>
                <a:spLocks noChangeShapeType="1"/>
              </p:cNvSpPr>
              <p:nvPr>
                <p:custDataLst>
                  <p:tags r:id="rId1"/>
                </p:custDataLst>
              </p:nvPr>
            </p:nvSpPr>
            <p:spPr bwMode="auto">
              <a:xfrm>
                <a:off x="6864737" y="3554595"/>
                <a:ext cx="0" cy="0"/>
              </a:xfrm>
              <a:prstGeom prst="line">
                <a:avLst/>
              </a:prstGeom>
              <a:noFill/>
              <a:ln w="9525">
                <a:solidFill>
                  <a:schemeClr val="tx1">
                    <a:lumMod val="95000"/>
                    <a:lumOff val="5000"/>
                  </a:schemeClr>
                </a:solidFill>
                <a:round/>
                <a:headEnd/>
                <a:tailEnd/>
              </a:ln>
            </p:spPr>
            <p:txBody>
              <a:bodyPr/>
              <a:lstStyle/>
              <a:p>
                <a:endParaRPr lang="en-US" dirty="0"/>
              </a:p>
            </p:txBody>
          </p:sp>
          <p:sp>
            <p:nvSpPr>
              <p:cNvPr id="244" name="Line 86"/>
              <p:cNvSpPr>
                <a:spLocks noChangeShapeType="1"/>
              </p:cNvSpPr>
              <p:nvPr>
                <p:custDataLst>
                  <p:tags r:id="rId2"/>
                </p:custDataLst>
              </p:nvPr>
            </p:nvSpPr>
            <p:spPr bwMode="auto">
              <a:xfrm>
                <a:off x="6902352" y="3847588"/>
                <a:ext cx="0" cy="0"/>
              </a:xfrm>
              <a:prstGeom prst="line">
                <a:avLst/>
              </a:prstGeom>
              <a:noFill/>
              <a:ln w="9525">
                <a:solidFill>
                  <a:schemeClr val="tx1">
                    <a:lumMod val="95000"/>
                    <a:lumOff val="5000"/>
                  </a:schemeClr>
                </a:solidFill>
                <a:round/>
                <a:headEnd/>
                <a:tailEnd/>
              </a:ln>
            </p:spPr>
            <p:txBody>
              <a:bodyPr/>
              <a:lstStyle/>
              <a:p>
                <a:endParaRPr lang="en-US" dirty="0"/>
              </a:p>
            </p:txBody>
          </p:sp>
          <p:grpSp>
            <p:nvGrpSpPr>
              <p:cNvPr id="245" name="Group 106"/>
              <p:cNvGrpSpPr>
                <a:grpSpLocks/>
              </p:cNvGrpSpPr>
              <p:nvPr/>
            </p:nvGrpSpPr>
            <p:grpSpPr bwMode="auto">
              <a:xfrm>
                <a:off x="6864737" y="3289997"/>
                <a:ext cx="292746" cy="559527"/>
                <a:chOff x="2960" y="1035"/>
                <a:chExt cx="358" cy="867"/>
              </a:xfrm>
            </p:grpSpPr>
            <p:sp>
              <p:nvSpPr>
                <p:cNvPr id="295" name="Line 72"/>
                <p:cNvSpPr>
                  <a:spLocks noChangeShapeType="1"/>
                </p:cNvSpPr>
                <p:nvPr>
                  <p:custDataLst>
                    <p:tags r:id="rId21"/>
                  </p:custDataLst>
                </p:nvPr>
              </p:nvSpPr>
              <p:spPr bwMode="auto">
                <a:xfrm flipH="1">
                  <a:off x="3021" y="1035"/>
                  <a:ext cx="2" cy="863"/>
                </a:xfrm>
                <a:prstGeom prst="line">
                  <a:avLst/>
                </a:prstGeom>
                <a:noFill/>
                <a:ln w="9525">
                  <a:solidFill>
                    <a:schemeClr val="tx1">
                      <a:lumMod val="95000"/>
                      <a:lumOff val="5000"/>
                    </a:schemeClr>
                  </a:solidFill>
                  <a:round/>
                  <a:headEnd/>
                  <a:tailEnd/>
                </a:ln>
              </p:spPr>
              <p:txBody>
                <a:bodyPr/>
                <a:lstStyle/>
                <a:p>
                  <a:endParaRPr lang="en-US" dirty="0"/>
                </a:p>
              </p:txBody>
            </p:sp>
            <p:sp>
              <p:nvSpPr>
                <p:cNvPr id="296" name="Line 74"/>
                <p:cNvSpPr>
                  <a:spLocks noChangeShapeType="1"/>
                </p:cNvSpPr>
                <p:nvPr>
                  <p:custDataLst>
                    <p:tags r:id="rId22"/>
                  </p:custDataLst>
                </p:nvPr>
              </p:nvSpPr>
              <p:spPr bwMode="auto">
                <a:xfrm>
                  <a:off x="2990" y="1036"/>
                  <a:ext cx="0" cy="863"/>
                </a:xfrm>
                <a:prstGeom prst="line">
                  <a:avLst/>
                </a:prstGeom>
                <a:noFill/>
                <a:ln w="9525">
                  <a:solidFill>
                    <a:schemeClr val="tx1">
                      <a:lumMod val="95000"/>
                      <a:lumOff val="5000"/>
                    </a:schemeClr>
                  </a:solidFill>
                  <a:round/>
                  <a:headEnd/>
                  <a:tailEnd/>
                </a:ln>
              </p:spPr>
              <p:txBody>
                <a:bodyPr/>
                <a:lstStyle/>
                <a:p>
                  <a:endParaRPr lang="en-US" dirty="0"/>
                </a:p>
              </p:txBody>
            </p:sp>
            <p:sp>
              <p:nvSpPr>
                <p:cNvPr id="297" name="Line 80"/>
                <p:cNvSpPr>
                  <a:spLocks noChangeShapeType="1"/>
                </p:cNvSpPr>
                <p:nvPr>
                  <p:custDataLst>
                    <p:tags r:id="rId23"/>
                  </p:custDataLst>
                </p:nvPr>
              </p:nvSpPr>
              <p:spPr bwMode="auto">
                <a:xfrm flipH="1">
                  <a:off x="3107" y="1037"/>
                  <a:ext cx="2" cy="859"/>
                </a:xfrm>
                <a:prstGeom prst="line">
                  <a:avLst/>
                </a:prstGeom>
                <a:noFill/>
                <a:ln w="9525">
                  <a:solidFill>
                    <a:schemeClr val="tx1">
                      <a:lumMod val="95000"/>
                      <a:lumOff val="5000"/>
                    </a:schemeClr>
                  </a:solidFill>
                  <a:round/>
                  <a:headEnd/>
                  <a:tailEnd/>
                </a:ln>
              </p:spPr>
              <p:txBody>
                <a:bodyPr/>
                <a:lstStyle/>
                <a:p>
                  <a:endParaRPr lang="en-US" dirty="0"/>
                </a:p>
              </p:txBody>
            </p:sp>
            <p:sp>
              <p:nvSpPr>
                <p:cNvPr id="298" name="Line 81"/>
                <p:cNvSpPr>
                  <a:spLocks noChangeShapeType="1"/>
                </p:cNvSpPr>
                <p:nvPr>
                  <p:custDataLst>
                    <p:tags r:id="rId24"/>
                  </p:custDataLst>
                </p:nvPr>
              </p:nvSpPr>
              <p:spPr bwMode="auto">
                <a:xfrm>
                  <a:off x="3060" y="1040"/>
                  <a:ext cx="0" cy="859"/>
                </a:xfrm>
                <a:prstGeom prst="line">
                  <a:avLst/>
                </a:prstGeom>
                <a:noFill/>
                <a:ln w="9525">
                  <a:solidFill>
                    <a:schemeClr val="tx1">
                      <a:lumMod val="95000"/>
                      <a:lumOff val="5000"/>
                    </a:schemeClr>
                  </a:solidFill>
                  <a:round/>
                  <a:headEnd/>
                  <a:tailEnd/>
                </a:ln>
              </p:spPr>
              <p:txBody>
                <a:bodyPr/>
                <a:lstStyle/>
                <a:p>
                  <a:endParaRPr lang="en-US" dirty="0"/>
                </a:p>
              </p:txBody>
            </p:sp>
            <p:sp>
              <p:nvSpPr>
                <p:cNvPr id="299" name="Line 88"/>
                <p:cNvSpPr>
                  <a:spLocks noChangeShapeType="1"/>
                </p:cNvSpPr>
                <p:nvPr>
                  <p:custDataLst>
                    <p:tags r:id="rId25"/>
                  </p:custDataLst>
                </p:nvPr>
              </p:nvSpPr>
              <p:spPr bwMode="auto">
                <a:xfrm>
                  <a:off x="2989" y="1899"/>
                  <a:ext cx="33" cy="0"/>
                </a:xfrm>
                <a:prstGeom prst="line">
                  <a:avLst/>
                </a:prstGeom>
                <a:noFill/>
                <a:ln w="9525">
                  <a:solidFill>
                    <a:schemeClr val="tx1">
                      <a:lumMod val="95000"/>
                      <a:lumOff val="5000"/>
                    </a:schemeClr>
                  </a:solidFill>
                  <a:round/>
                  <a:headEnd/>
                  <a:tailEnd/>
                </a:ln>
              </p:spPr>
              <p:txBody>
                <a:bodyPr/>
                <a:lstStyle/>
                <a:p>
                  <a:endParaRPr lang="en-US" dirty="0"/>
                </a:p>
              </p:txBody>
            </p:sp>
            <p:sp>
              <p:nvSpPr>
                <p:cNvPr id="300" name="Line 89"/>
                <p:cNvSpPr>
                  <a:spLocks noChangeShapeType="1"/>
                </p:cNvSpPr>
                <p:nvPr>
                  <p:custDataLst>
                    <p:tags r:id="rId26"/>
                  </p:custDataLst>
                </p:nvPr>
              </p:nvSpPr>
              <p:spPr bwMode="auto">
                <a:xfrm>
                  <a:off x="3025" y="1036"/>
                  <a:ext cx="33" cy="0"/>
                </a:xfrm>
                <a:prstGeom prst="line">
                  <a:avLst/>
                </a:prstGeom>
                <a:noFill/>
                <a:ln w="9525">
                  <a:solidFill>
                    <a:schemeClr val="tx1">
                      <a:lumMod val="95000"/>
                      <a:lumOff val="5000"/>
                    </a:schemeClr>
                  </a:solidFill>
                  <a:round/>
                  <a:headEnd/>
                  <a:tailEnd/>
                </a:ln>
              </p:spPr>
              <p:txBody>
                <a:bodyPr/>
                <a:lstStyle/>
                <a:p>
                  <a:endParaRPr lang="en-US" dirty="0"/>
                </a:p>
              </p:txBody>
            </p:sp>
            <p:sp>
              <p:nvSpPr>
                <p:cNvPr id="301" name="Line 92"/>
                <p:cNvSpPr>
                  <a:spLocks noChangeShapeType="1"/>
                </p:cNvSpPr>
                <p:nvPr>
                  <p:custDataLst>
                    <p:tags r:id="rId27"/>
                  </p:custDataLst>
                </p:nvPr>
              </p:nvSpPr>
              <p:spPr bwMode="auto">
                <a:xfrm>
                  <a:off x="3061" y="1901"/>
                  <a:ext cx="47" cy="0"/>
                </a:xfrm>
                <a:prstGeom prst="line">
                  <a:avLst/>
                </a:prstGeom>
                <a:noFill/>
                <a:ln w="9525">
                  <a:solidFill>
                    <a:schemeClr val="tx1">
                      <a:lumMod val="95000"/>
                      <a:lumOff val="5000"/>
                    </a:schemeClr>
                  </a:solidFill>
                  <a:round/>
                  <a:headEnd/>
                  <a:tailEnd/>
                </a:ln>
              </p:spPr>
              <p:txBody>
                <a:bodyPr/>
                <a:lstStyle/>
                <a:p>
                  <a:endParaRPr lang="en-US" dirty="0"/>
                </a:p>
              </p:txBody>
            </p:sp>
            <p:sp>
              <p:nvSpPr>
                <p:cNvPr id="302" name="Line 96"/>
                <p:cNvSpPr>
                  <a:spLocks noChangeShapeType="1"/>
                </p:cNvSpPr>
                <p:nvPr>
                  <p:custDataLst>
                    <p:tags r:id="rId28"/>
                  </p:custDataLst>
                </p:nvPr>
              </p:nvSpPr>
              <p:spPr bwMode="auto">
                <a:xfrm flipH="1">
                  <a:off x="3110" y="1037"/>
                  <a:ext cx="32" cy="0"/>
                </a:xfrm>
                <a:prstGeom prst="line">
                  <a:avLst/>
                </a:prstGeom>
                <a:noFill/>
                <a:ln w="9525">
                  <a:solidFill>
                    <a:schemeClr val="tx1">
                      <a:lumMod val="95000"/>
                      <a:lumOff val="5000"/>
                    </a:schemeClr>
                  </a:solidFill>
                  <a:round/>
                  <a:headEnd/>
                  <a:tailEnd/>
                </a:ln>
              </p:spPr>
              <p:txBody>
                <a:bodyPr/>
                <a:lstStyle/>
                <a:p>
                  <a:endParaRPr lang="en-US" dirty="0"/>
                </a:p>
              </p:txBody>
            </p:sp>
            <p:sp>
              <p:nvSpPr>
                <p:cNvPr id="303" name="Line 102"/>
                <p:cNvSpPr>
                  <a:spLocks noChangeShapeType="1"/>
                </p:cNvSpPr>
                <p:nvPr>
                  <p:custDataLst>
                    <p:tags r:id="rId29"/>
                  </p:custDataLst>
                </p:nvPr>
              </p:nvSpPr>
              <p:spPr bwMode="auto">
                <a:xfrm>
                  <a:off x="2960" y="1037"/>
                  <a:ext cx="26" cy="1"/>
                </a:xfrm>
                <a:prstGeom prst="line">
                  <a:avLst/>
                </a:prstGeom>
                <a:noFill/>
                <a:ln w="9525">
                  <a:solidFill>
                    <a:schemeClr val="tx1">
                      <a:lumMod val="95000"/>
                      <a:lumOff val="5000"/>
                    </a:schemeClr>
                  </a:solidFill>
                  <a:round/>
                  <a:headEnd/>
                  <a:tailEnd/>
                </a:ln>
              </p:spPr>
              <p:txBody>
                <a:bodyPr/>
                <a:lstStyle/>
                <a:p>
                  <a:endParaRPr lang="en-US" dirty="0"/>
                </a:p>
              </p:txBody>
            </p:sp>
            <p:grpSp>
              <p:nvGrpSpPr>
                <p:cNvPr id="304" name="Group 105"/>
                <p:cNvGrpSpPr>
                  <a:grpSpLocks/>
                </p:cNvGrpSpPr>
                <p:nvPr/>
              </p:nvGrpSpPr>
              <p:grpSpPr bwMode="auto">
                <a:xfrm>
                  <a:off x="3142" y="1037"/>
                  <a:ext cx="176" cy="865"/>
                  <a:chOff x="3142" y="1037"/>
                  <a:chExt cx="176" cy="865"/>
                </a:xfrm>
              </p:grpSpPr>
              <p:sp>
                <p:nvSpPr>
                  <p:cNvPr id="305" name="Line 84"/>
                  <p:cNvSpPr>
                    <a:spLocks noChangeShapeType="1"/>
                  </p:cNvSpPr>
                  <p:nvPr>
                    <p:custDataLst>
                      <p:tags r:id="rId30"/>
                    </p:custDataLst>
                  </p:nvPr>
                </p:nvSpPr>
                <p:spPr bwMode="auto">
                  <a:xfrm flipH="1">
                    <a:off x="3208" y="1037"/>
                    <a:ext cx="2" cy="862"/>
                  </a:xfrm>
                  <a:prstGeom prst="line">
                    <a:avLst/>
                  </a:prstGeom>
                  <a:noFill/>
                  <a:ln w="9525">
                    <a:solidFill>
                      <a:schemeClr val="tx1">
                        <a:lumMod val="95000"/>
                        <a:lumOff val="5000"/>
                      </a:schemeClr>
                    </a:solidFill>
                    <a:round/>
                    <a:headEnd/>
                    <a:tailEnd/>
                  </a:ln>
                </p:spPr>
                <p:txBody>
                  <a:bodyPr/>
                  <a:lstStyle/>
                  <a:p>
                    <a:endParaRPr lang="en-US" dirty="0"/>
                  </a:p>
                </p:txBody>
              </p:sp>
              <p:sp>
                <p:nvSpPr>
                  <p:cNvPr id="306" name="Line 85"/>
                  <p:cNvSpPr>
                    <a:spLocks noChangeShapeType="1"/>
                  </p:cNvSpPr>
                  <p:nvPr>
                    <p:custDataLst>
                      <p:tags r:id="rId31"/>
                    </p:custDataLst>
                  </p:nvPr>
                </p:nvSpPr>
                <p:spPr bwMode="auto">
                  <a:xfrm>
                    <a:off x="3144" y="1037"/>
                    <a:ext cx="0" cy="862"/>
                  </a:xfrm>
                  <a:prstGeom prst="line">
                    <a:avLst/>
                  </a:prstGeom>
                  <a:noFill/>
                  <a:ln w="9525">
                    <a:solidFill>
                      <a:schemeClr val="tx1">
                        <a:lumMod val="95000"/>
                        <a:lumOff val="5000"/>
                      </a:schemeClr>
                    </a:solidFill>
                    <a:round/>
                    <a:headEnd/>
                    <a:tailEnd/>
                  </a:ln>
                </p:spPr>
                <p:txBody>
                  <a:bodyPr/>
                  <a:lstStyle/>
                  <a:p>
                    <a:endParaRPr lang="en-US" dirty="0"/>
                  </a:p>
                </p:txBody>
              </p:sp>
              <p:sp>
                <p:nvSpPr>
                  <p:cNvPr id="307" name="Line 93"/>
                  <p:cNvSpPr>
                    <a:spLocks noChangeShapeType="1"/>
                  </p:cNvSpPr>
                  <p:nvPr>
                    <p:custDataLst>
                      <p:tags r:id="rId32"/>
                    </p:custDataLst>
                  </p:nvPr>
                </p:nvSpPr>
                <p:spPr bwMode="auto">
                  <a:xfrm>
                    <a:off x="3142" y="1899"/>
                    <a:ext cx="67" cy="0"/>
                  </a:xfrm>
                  <a:prstGeom prst="line">
                    <a:avLst/>
                  </a:prstGeom>
                  <a:noFill/>
                  <a:ln w="9525">
                    <a:solidFill>
                      <a:schemeClr val="tx1">
                        <a:lumMod val="95000"/>
                        <a:lumOff val="5000"/>
                      </a:schemeClr>
                    </a:solidFill>
                    <a:round/>
                    <a:headEnd/>
                    <a:tailEnd/>
                  </a:ln>
                </p:spPr>
                <p:txBody>
                  <a:bodyPr/>
                  <a:lstStyle/>
                  <a:p>
                    <a:endParaRPr lang="en-US" dirty="0"/>
                  </a:p>
                </p:txBody>
              </p:sp>
              <p:grpSp>
                <p:nvGrpSpPr>
                  <p:cNvPr id="308" name="Group 104"/>
                  <p:cNvGrpSpPr>
                    <a:grpSpLocks/>
                  </p:cNvGrpSpPr>
                  <p:nvPr/>
                </p:nvGrpSpPr>
                <p:grpSpPr bwMode="auto">
                  <a:xfrm>
                    <a:off x="3232" y="1037"/>
                    <a:ext cx="86" cy="865"/>
                    <a:chOff x="3232" y="1037"/>
                    <a:chExt cx="86" cy="865"/>
                  </a:xfrm>
                </p:grpSpPr>
                <p:sp>
                  <p:nvSpPr>
                    <p:cNvPr id="316" name="Line 76"/>
                    <p:cNvSpPr>
                      <a:spLocks noChangeShapeType="1"/>
                    </p:cNvSpPr>
                    <p:nvPr>
                      <p:custDataLst>
                        <p:tags r:id="rId34"/>
                      </p:custDataLst>
                    </p:nvPr>
                  </p:nvSpPr>
                  <p:spPr bwMode="auto">
                    <a:xfrm flipH="1">
                      <a:off x="3233" y="1037"/>
                      <a:ext cx="1" cy="861"/>
                    </a:xfrm>
                    <a:prstGeom prst="line">
                      <a:avLst/>
                    </a:prstGeom>
                    <a:noFill/>
                    <a:ln w="9525">
                      <a:solidFill>
                        <a:schemeClr val="tx1">
                          <a:lumMod val="95000"/>
                          <a:lumOff val="5000"/>
                        </a:schemeClr>
                      </a:solidFill>
                      <a:round/>
                      <a:headEnd/>
                      <a:tailEnd/>
                    </a:ln>
                  </p:spPr>
                  <p:txBody>
                    <a:bodyPr/>
                    <a:lstStyle/>
                    <a:p>
                      <a:endParaRPr lang="en-US" dirty="0"/>
                    </a:p>
                  </p:txBody>
                </p:sp>
                <p:sp>
                  <p:nvSpPr>
                    <p:cNvPr id="317" name="Line 97"/>
                    <p:cNvSpPr>
                      <a:spLocks noChangeShapeType="1"/>
                    </p:cNvSpPr>
                    <p:nvPr>
                      <p:custDataLst>
                        <p:tags r:id="rId35"/>
                      </p:custDataLst>
                    </p:nvPr>
                  </p:nvSpPr>
                  <p:spPr bwMode="auto">
                    <a:xfrm>
                      <a:off x="3232" y="1899"/>
                      <a:ext cx="85" cy="3"/>
                    </a:xfrm>
                    <a:prstGeom prst="line">
                      <a:avLst/>
                    </a:prstGeom>
                    <a:noFill/>
                    <a:ln w="9525">
                      <a:solidFill>
                        <a:schemeClr val="tx1">
                          <a:lumMod val="95000"/>
                          <a:lumOff val="5000"/>
                        </a:schemeClr>
                      </a:solidFill>
                      <a:round/>
                      <a:headEnd/>
                      <a:tailEnd/>
                    </a:ln>
                  </p:spPr>
                  <p:txBody>
                    <a:bodyPr/>
                    <a:lstStyle/>
                    <a:p>
                      <a:endParaRPr lang="en-US" dirty="0"/>
                    </a:p>
                  </p:txBody>
                </p:sp>
                <p:sp>
                  <p:nvSpPr>
                    <p:cNvPr id="318" name="Line 98"/>
                    <p:cNvSpPr>
                      <a:spLocks noChangeShapeType="1"/>
                    </p:cNvSpPr>
                    <p:nvPr>
                      <p:custDataLst>
                        <p:tags r:id="rId36"/>
                      </p:custDataLst>
                    </p:nvPr>
                  </p:nvSpPr>
                  <p:spPr bwMode="auto">
                    <a:xfrm flipH="1">
                      <a:off x="3317" y="1037"/>
                      <a:ext cx="1" cy="861"/>
                    </a:xfrm>
                    <a:prstGeom prst="line">
                      <a:avLst/>
                    </a:prstGeom>
                    <a:noFill/>
                    <a:ln w="9525">
                      <a:solidFill>
                        <a:schemeClr val="tx1">
                          <a:lumMod val="95000"/>
                          <a:lumOff val="5000"/>
                        </a:schemeClr>
                      </a:solidFill>
                      <a:round/>
                      <a:headEnd/>
                      <a:tailEnd/>
                    </a:ln>
                  </p:spPr>
                  <p:txBody>
                    <a:bodyPr/>
                    <a:lstStyle/>
                    <a:p>
                      <a:endParaRPr lang="en-US" dirty="0"/>
                    </a:p>
                  </p:txBody>
                </p:sp>
              </p:grpSp>
              <p:sp>
                <p:nvSpPr>
                  <p:cNvPr id="315" name="Line 103"/>
                  <p:cNvSpPr>
                    <a:spLocks noChangeShapeType="1"/>
                  </p:cNvSpPr>
                  <p:nvPr>
                    <p:custDataLst>
                      <p:tags r:id="rId33"/>
                    </p:custDataLst>
                  </p:nvPr>
                </p:nvSpPr>
                <p:spPr bwMode="auto">
                  <a:xfrm>
                    <a:off x="3207" y="1038"/>
                    <a:ext cx="26" cy="1"/>
                  </a:xfrm>
                  <a:prstGeom prst="line">
                    <a:avLst/>
                  </a:prstGeom>
                  <a:noFill/>
                  <a:ln w="9525">
                    <a:solidFill>
                      <a:schemeClr val="tx1">
                        <a:lumMod val="95000"/>
                        <a:lumOff val="5000"/>
                      </a:schemeClr>
                    </a:solidFill>
                    <a:round/>
                    <a:headEnd/>
                    <a:tailEnd/>
                  </a:ln>
                </p:spPr>
                <p:txBody>
                  <a:bodyPr/>
                  <a:lstStyle/>
                  <a:p>
                    <a:endParaRPr lang="en-US" dirty="0"/>
                  </a:p>
                </p:txBody>
              </p:sp>
            </p:grpSp>
          </p:grpSp>
          <p:sp>
            <p:nvSpPr>
              <p:cNvPr id="247" name="Line 1260"/>
              <p:cNvSpPr>
                <a:spLocks noChangeShapeType="1"/>
              </p:cNvSpPr>
              <p:nvPr>
                <p:custDataLst>
                  <p:tags r:id="rId3"/>
                </p:custDataLst>
              </p:nvPr>
            </p:nvSpPr>
            <p:spPr bwMode="auto">
              <a:xfrm>
                <a:off x="7170567" y="3291288"/>
                <a:ext cx="0" cy="556300"/>
              </a:xfrm>
              <a:prstGeom prst="line">
                <a:avLst/>
              </a:prstGeom>
              <a:noFill/>
              <a:ln w="9525">
                <a:solidFill>
                  <a:schemeClr val="tx1">
                    <a:lumMod val="95000"/>
                    <a:lumOff val="5000"/>
                  </a:schemeClr>
                </a:solidFill>
                <a:round/>
                <a:headEnd/>
                <a:tailEnd/>
              </a:ln>
            </p:spPr>
            <p:txBody>
              <a:bodyPr/>
              <a:lstStyle/>
              <a:p>
                <a:endParaRPr lang="en-US" dirty="0"/>
              </a:p>
            </p:txBody>
          </p:sp>
          <p:sp>
            <p:nvSpPr>
              <p:cNvPr id="248" name="Line 1270"/>
              <p:cNvSpPr>
                <a:spLocks noChangeShapeType="1"/>
              </p:cNvSpPr>
              <p:nvPr>
                <p:custDataLst>
                  <p:tags r:id="rId4"/>
                </p:custDataLst>
              </p:nvPr>
            </p:nvSpPr>
            <p:spPr bwMode="auto">
              <a:xfrm>
                <a:off x="7229443" y="3291288"/>
                <a:ext cx="0" cy="556300"/>
              </a:xfrm>
              <a:prstGeom prst="line">
                <a:avLst/>
              </a:prstGeom>
              <a:noFill/>
              <a:ln w="9525">
                <a:solidFill>
                  <a:schemeClr val="tx1">
                    <a:lumMod val="95000"/>
                    <a:lumOff val="5000"/>
                  </a:schemeClr>
                </a:solidFill>
                <a:round/>
                <a:headEnd/>
                <a:tailEnd/>
              </a:ln>
            </p:spPr>
            <p:txBody>
              <a:bodyPr/>
              <a:lstStyle/>
              <a:p>
                <a:endParaRPr lang="en-US" dirty="0"/>
              </a:p>
            </p:txBody>
          </p:sp>
          <p:sp>
            <p:nvSpPr>
              <p:cNvPr id="255" name="Line 1280"/>
              <p:cNvSpPr>
                <a:spLocks noChangeShapeType="1"/>
              </p:cNvSpPr>
              <p:nvPr>
                <p:custDataLst>
                  <p:tags r:id="rId5"/>
                </p:custDataLst>
              </p:nvPr>
            </p:nvSpPr>
            <p:spPr bwMode="auto">
              <a:xfrm>
                <a:off x="7253975" y="3291288"/>
                <a:ext cx="0" cy="556300"/>
              </a:xfrm>
              <a:prstGeom prst="line">
                <a:avLst/>
              </a:prstGeom>
              <a:noFill/>
              <a:ln w="9525">
                <a:solidFill>
                  <a:schemeClr val="tx1">
                    <a:lumMod val="95000"/>
                    <a:lumOff val="5000"/>
                  </a:schemeClr>
                </a:solidFill>
                <a:round/>
                <a:headEnd/>
                <a:tailEnd/>
              </a:ln>
            </p:spPr>
            <p:txBody>
              <a:bodyPr/>
              <a:lstStyle/>
              <a:p>
                <a:endParaRPr lang="en-US" dirty="0"/>
              </a:p>
            </p:txBody>
          </p:sp>
          <p:sp>
            <p:nvSpPr>
              <p:cNvPr id="256" name="Line 1290"/>
              <p:cNvSpPr>
                <a:spLocks noChangeShapeType="1"/>
              </p:cNvSpPr>
              <p:nvPr>
                <p:custDataLst>
                  <p:tags r:id="rId6"/>
                </p:custDataLst>
              </p:nvPr>
            </p:nvSpPr>
            <p:spPr bwMode="auto">
              <a:xfrm>
                <a:off x="7304674" y="3291288"/>
                <a:ext cx="0" cy="556300"/>
              </a:xfrm>
              <a:prstGeom prst="line">
                <a:avLst/>
              </a:prstGeom>
              <a:noFill/>
              <a:ln w="9525">
                <a:solidFill>
                  <a:schemeClr val="tx1">
                    <a:lumMod val="95000"/>
                    <a:lumOff val="5000"/>
                  </a:schemeClr>
                </a:solidFill>
                <a:round/>
                <a:headEnd/>
                <a:tailEnd/>
              </a:ln>
            </p:spPr>
            <p:txBody>
              <a:bodyPr/>
              <a:lstStyle/>
              <a:p>
                <a:endParaRPr lang="en-US" dirty="0"/>
              </a:p>
            </p:txBody>
          </p:sp>
          <p:sp>
            <p:nvSpPr>
              <p:cNvPr id="257" name="Line 1300"/>
              <p:cNvSpPr>
                <a:spLocks noChangeShapeType="1"/>
              </p:cNvSpPr>
              <p:nvPr>
                <p:custDataLst>
                  <p:tags r:id="rId7"/>
                </p:custDataLst>
              </p:nvPr>
            </p:nvSpPr>
            <p:spPr bwMode="auto">
              <a:xfrm>
                <a:off x="7341471" y="3290642"/>
                <a:ext cx="0" cy="556300"/>
              </a:xfrm>
              <a:prstGeom prst="line">
                <a:avLst/>
              </a:prstGeom>
              <a:noFill/>
              <a:ln w="9525">
                <a:solidFill>
                  <a:schemeClr val="tx1">
                    <a:lumMod val="95000"/>
                    <a:lumOff val="5000"/>
                  </a:schemeClr>
                </a:solidFill>
                <a:round/>
                <a:headEnd/>
                <a:tailEnd/>
              </a:ln>
            </p:spPr>
            <p:txBody>
              <a:bodyPr/>
              <a:lstStyle/>
              <a:p>
                <a:endParaRPr lang="en-US" dirty="0"/>
              </a:p>
            </p:txBody>
          </p:sp>
          <p:sp>
            <p:nvSpPr>
              <p:cNvPr id="258" name="Line 1310"/>
              <p:cNvSpPr>
                <a:spLocks noChangeShapeType="1"/>
              </p:cNvSpPr>
              <p:nvPr>
                <p:custDataLst>
                  <p:tags r:id="rId8"/>
                </p:custDataLst>
              </p:nvPr>
            </p:nvSpPr>
            <p:spPr bwMode="auto">
              <a:xfrm>
                <a:off x="7383993" y="3291288"/>
                <a:ext cx="0" cy="556300"/>
              </a:xfrm>
              <a:prstGeom prst="line">
                <a:avLst/>
              </a:prstGeom>
              <a:noFill/>
              <a:ln w="9525">
                <a:solidFill>
                  <a:schemeClr val="tx1">
                    <a:lumMod val="95000"/>
                    <a:lumOff val="5000"/>
                  </a:schemeClr>
                </a:solidFill>
                <a:round/>
                <a:headEnd/>
                <a:tailEnd/>
              </a:ln>
            </p:spPr>
            <p:txBody>
              <a:bodyPr/>
              <a:lstStyle/>
              <a:p>
                <a:endParaRPr lang="en-US" dirty="0"/>
              </a:p>
            </p:txBody>
          </p:sp>
          <p:sp>
            <p:nvSpPr>
              <p:cNvPr id="259" name="Line 132"/>
              <p:cNvSpPr>
                <a:spLocks noChangeShapeType="1"/>
              </p:cNvSpPr>
              <p:nvPr>
                <p:custDataLst>
                  <p:tags r:id="rId9"/>
                </p:custDataLst>
              </p:nvPr>
            </p:nvSpPr>
            <p:spPr bwMode="auto">
              <a:xfrm>
                <a:off x="7414249" y="3291288"/>
                <a:ext cx="0" cy="556300"/>
              </a:xfrm>
              <a:prstGeom prst="line">
                <a:avLst/>
              </a:prstGeom>
              <a:noFill/>
              <a:ln w="9525">
                <a:solidFill>
                  <a:schemeClr val="tx1">
                    <a:lumMod val="95000"/>
                    <a:lumOff val="5000"/>
                  </a:schemeClr>
                </a:solidFill>
                <a:round/>
                <a:headEnd/>
                <a:tailEnd/>
              </a:ln>
            </p:spPr>
            <p:txBody>
              <a:bodyPr/>
              <a:lstStyle/>
              <a:p>
                <a:endParaRPr lang="en-US" dirty="0"/>
              </a:p>
            </p:txBody>
          </p:sp>
          <p:sp>
            <p:nvSpPr>
              <p:cNvPr id="262" name="Line 1330"/>
              <p:cNvSpPr>
                <a:spLocks noChangeShapeType="1"/>
              </p:cNvSpPr>
              <p:nvPr>
                <p:custDataLst>
                  <p:tags r:id="rId10"/>
                </p:custDataLst>
              </p:nvPr>
            </p:nvSpPr>
            <p:spPr bwMode="auto">
              <a:xfrm>
                <a:off x="7454317" y="3291933"/>
                <a:ext cx="0" cy="556300"/>
              </a:xfrm>
              <a:prstGeom prst="line">
                <a:avLst/>
              </a:prstGeom>
              <a:noFill/>
              <a:ln w="9525">
                <a:solidFill>
                  <a:schemeClr val="tx1">
                    <a:lumMod val="95000"/>
                    <a:lumOff val="5000"/>
                  </a:schemeClr>
                </a:solidFill>
                <a:round/>
                <a:headEnd/>
                <a:tailEnd/>
              </a:ln>
            </p:spPr>
            <p:txBody>
              <a:bodyPr/>
              <a:lstStyle/>
              <a:p>
                <a:endParaRPr lang="en-US" dirty="0"/>
              </a:p>
            </p:txBody>
          </p:sp>
          <p:sp>
            <p:nvSpPr>
              <p:cNvPr id="265" name="Line 1370"/>
              <p:cNvSpPr>
                <a:spLocks noChangeShapeType="1"/>
              </p:cNvSpPr>
              <p:nvPr>
                <p:custDataLst>
                  <p:tags r:id="rId11"/>
                </p:custDataLst>
              </p:nvPr>
            </p:nvSpPr>
            <p:spPr bwMode="auto">
              <a:xfrm>
                <a:off x="7173020" y="3847588"/>
                <a:ext cx="55605" cy="0"/>
              </a:xfrm>
              <a:prstGeom prst="line">
                <a:avLst/>
              </a:prstGeom>
              <a:noFill/>
              <a:ln w="9525">
                <a:solidFill>
                  <a:schemeClr val="tx1">
                    <a:lumMod val="95000"/>
                    <a:lumOff val="5000"/>
                  </a:schemeClr>
                </a:solidFill>
                <a:round/>
                <a:headEnd/>
                <a:tailEnd/>
              </a:ln>
            </p:spPr>
            <p:txBody>
              <a:bodyPr/>
              <a:lstStyle/>
              <a:p>
                <a:endParaRPr lang="en-US" dirty="0"/>
              </a:p>
            </p:txBody>
          </p:sp>
          <p:sp>
            <p:nvSpPr>
              <p:cNvPr id="266" name="Line 1390"/>
              <p:cNvSpPr>
                <a:spLocks noChangeShapeType="1"/>
              </p:cNvSpPr>
              <p:nvPr>
                <p:custDataLst>
                  <p:tags r:id="rId12"/>
                </p:custDataLst>
              </p:nvPr>
            </p:nvSpPr>
            <p:spPr bwMode="auto">
              <a:xfrm>
                <a:off x="7253975" y="3847588"/>
                <a:ext cx="49064" cy="0"/>
              </a:xfrm>
              <a:prstGeom prst="line">
                <a:avLst/>
              </a:prstGeom>
              <a:noFill/>
              <a:ln w="9525">
                <a:solidFill>
                  <a:schemeClr val="tx1">
                    <a:lumMod val="95000"/>
                    <a:lumOff val="5000"/>
                  </a:schemeClr>
                </a:solidFill>
                <a:round/>
                <a:headEnd/>
                <a:tailEnd/>
              </a:ln>
            </p:spPr>
            <p:txBody>
              <a:bodyPr/>
              <a:lstStyle/>
              <a:p>
                <a:endParaRPr lang="en-US" dirty="0"/>
              </a:p>
            </p:txBody>
          </p:sp>
          <p:sp>
            <p:nvSpPr>
              <p:cNvPr id="272" name="Line 1400"/>
              <p:cNvSpPr>
                <a:spLocks noChangeShapeType="1"/>
              </p:cNvSpPr>
              <p:nvPr>
                <p:custDataLst>
                  <p:tags r:id="rId13"/>
                </p:custDataLst>
              </p:nvPr>
            </p:nvSpPr>
            <p:spPr bwMode="auto">
              <a:xfrm>
                <a:off x="7341471" y="3847588"/>
                <a:ext cx="41704" cy="0"/>
              </a:xfrm>
              <a:prstGeom prst="line">
                <a:avLst/>
              </a:prstGeom>
              <a:noFill/>
              <a:ln w="9525">
                <a:solidFill>
                  <a:schemeClr val="tx1">
                    <a:lumMod val="95000"/>
                    <a:lumOff val="5000"/>
                  </a:schemeClr>
                </a:solidFill>
                <a:round/>
                <a:headEnd/>
                <a:tailEnd/>
              </a:ln>
            </p:spPr>
            <p:txBody>
              <a:bodyPr/>
              <a:lstStyle/>
              <a:p>
                <a:endParaRPr lang="en-US" dirty="0"/>
              </a:p>
            </p:txBody>
          </p:sp>
          <p:sp>
            <p:nvSpPr>
              <p:cNvPr id="273" name="Line 1420"/>
              <p:cNvSpPr>
                <a:spLocks noChangeShapeType="1"/>
              </p:cNvSpPr>
              <p:nvPr>
                <p:custDataLst>
                  <p:tags r:id="rId14"/>
                </p:custDataLst>
              </p:nvPr>
            </p:nvSpPr>
            <p:spPr bwMode="auto">
              <a:xfrm>
                <a:off x="7417520" y="3847588"/>
                <a:ext cx="36798" cy="0"/>
              </a:xfrm>
              <a:prstGeom prst="line">
                <a:avLst/>
              </a:prstGeom>
              <a:noFill/>
              <a:ln w="9525">
                <a:solidFill>
                  <a:schemeClr val="tx1">
                    <a:lumMod val="95000"/>
                    <a:lumOff val="5000"/>
                  </a:schemeClr>
                </a:solidFill>
                <a:round/>
                <a:headEnd/>
                <a:tailEnd/>
              </a:ln>
            </p:spPr>
            <p:txBody>
              <a:bodyPr/>
              <a:lstStyle/>
              <a:p>
                <a:endParaRPr lang="en-US" dirty="0"/>
              </a:p>
            </p:txBody>
          </p:sp>
          <p:sp>
            <p:nvSpPr>
              <p:cNvPr id="275" name="Line 1430"/>
              <p:cNvSpPr>
                <a:spLocks noChangeShapeType="1"/>
              </p:cNvSpPr>
              <p:nvPr>
                <p:custDataLst>
                  <p:tags r:id="rId15"/>
                </p:custDataLst>
              </p:nvPr>
            </p:nvSpPr>
            <p:spPr bwMode="auto">
              <a:xfrm>
                <a:off x="7303856" y="3291288"/>
                <a:ext cx="37615" cy="0"/>
              </a:xfrm>
              <a:prstGeom prst="line">
                <a:avLst/>
              </a:prstGeom>
              <a:noFill/>
              <a:ln w="9525">
                <a:solidFill>
                  <a:schemeClr val="tx1">
                    <a:lumMod val="95000"/>
                    <a:lumOff val="5000"/>
                  </a:schemeClr>
                </a:solidFill>
                <a:round/>
                <a:headEnd/>
                <a:tailEnd/>
              </a:ln>
            </p:spPr>
            <p:txBody>
              <a:bodyPr/>
              <a:lstStyle/>
              <a:p>
                <a:endParaRPr lang="en-US" dirty="0"/>
              </a:p>
            </p:txBody>
          </p:sp>
          <p:sp>
            <p:nvSpPr>
              <p:cNvPr id="287" name="Line 1440"/>
              <p:cNvSpPr>
                <a:spLocks noChangeShapeType="1"/>
              </p:cNvSpPr>
              <p:nvPr>
                <p:custDataLst>
                  <p:tags r:id="rId16"/>
                </p:custDataLst>
              </p:nvPr>
            </p:nvSpPr>
            <p:spPr bwMode="auto">
              <a:xfrm>
                <a:off x="7383993" y="3291288"/>
                <a:ext cx="31074" cy="0"/>
              </a:xfrm>
              <a:prstGeom prst="line">
                <a:avLst/>
              </a:prstGeom>
              <a:noFill/>
              <a:ln w="9525">
                <a:solidFill>
                  <a:schemeClr val="tx1">
                    <a:lumMod val="95000"/>
                    <a:lumOff val="5000"/>
                  </a:schemeClr>
                </a:solidFill>
                <a:round/>
                <a:headEnd/>
                <a:tailEnd/>
              </a:ln>
            </p:spPr>
            <p:txBody>
              <a:bodyPr/>
              <a:lstStyle/>
              <a:p>
                <a:endParaRPr lang="en-US" dirty="0"/>
              </a:p>
            </p:txBody>
          </p:sp>
          <p:sp>
            <p:nvSpPr>
              <p:cNvPr id="288" name="Line 1460"/>
              <p:cNvSpPr>
                <a:spLocks noChangeShapeType="1"/>
              </p:cNvSpPr>
              <p:nvPr>
                <p:custDataLst>
                  <p:tags r:id="rId17"/>
                </p:custDataLst>
              </p:nvPr>
            </p:nvSpPr>
            <p:spPr bwMode="auto">
              <a:xfrm>
                <a:off x="7458406" y="3291288"/>
                <a:ext cx="36798" cy="0"/>
              </a:xfrm>
              <a:prstGeom prst="line">
                <a:avLst/>
              </a:prstGeom>
              <a:noFill/>
              <a:ln w="9525">
                <a:solidFill>
                  <a:schemeClr val="tx1">
                    <a:lumMod val="95000"/>
                    <a:lumOff val="5000"/>
                  </a:schemeClr>
                </a:solidFill>
                <a:round/>
                <a:headEnd/>
                <a:tailEnd/>
              </a:ln>
            </p:spPr>
            <p:txBody>
              <a:bodyPr/>
              <a:lstStyle/>
              <a:p>
                <a:endParaRPr lang="en-US" dirty="0"/>
              </a:p>
            </p:txBody>
          </p:sp>
          <p:sp>
            <p:nvSpPr>
              <p:cNvPr id="291" name="Line 159"/>
              <p:cNvSpPr>
                <a:spLocks noChangeShapeType="1"/>
              </p:cNvSpPr>
              <p:nvPr>
                <p:custDataLst>
                  <p:tags r:id="rId18"/>
                </p:custDataLst>
              </p:nvPr>
            </p:nvSpPr>
            <p:spPr bwMode="auto">
              <a:xfrm>
                <a:off x="7233531" y="3291288"/>
                <a:ext cx="17172" cy="0"/>
              </a:xfrm>
              <a:prstGeom prst="line">
                <a:avLst/>
              </a:prstGeom>
              <a:noFill/>
              <a:ln w="9525">
                <a:solidFill>
                  <a:schemeClr val="tx1">
                    <a:lumMod val="95000"/>
                    <a:lumOff val="5000"/>
                  </a:schemeClr>
                </a:solidFill>
                <a:round/>
                <a:headEnd/>
                <a:tailEnd/>
              </a:ln>
            </p:spPr>
            <p:txBody>
              <a:bodyPr/>
              <a:lstStyle/>
              <a:p>
                <a:endParaRPr lang="en-US" dirty="0"/>
              </a:p>
            </p:txBody>
          </p:sp>
          <p:sp>
            <p:nvSpPr>
              <p:cNvPr id="292" name="Line 1600"/>
              <p:cNvSpPr>
                <a:spLocks noChangeShapeType="1"/>
              </p:cNvSpPr>
              <p:nvPr>
                <p:custDataLst>
                  <p:tags r:id="rId19"/>
                </p:custDataLst>
              </p:nvPr>
            </p:nvSpPr>
            <p:spPr bwMode="auto">
              <a:xfrm>
                <a:off x="7158301" y="3290642"/>
                <a:ext cx="13084" cy="0"/>
              </a:xfrm>
              <a:prstGeom prst="line">
                <a:avLst/>
              </a:prstGeom>
              <a:noFill/>
              <a:ln w="9525">
                <a:solidFill>
                  <a:schemeClr val="tx1">
                    <a:lumMod val="95000"/>
                    <a:lumOff val="5000"/>
                  </a:schemeClr>
                </a:solidFill>
                <a:round/>
                <a:headEnd/>
                <a:tailEnd/>
              </a:ln>
            </p:spPr>
            <p:txBody>
              <a:bodyPr/>
              <a:lstStyle/>
              <a:p>
                <a:endParaRPr lang="en-US" dirty="0"/>
              </a:p>
            </p:txBody>
          </p:sp>
          <p:sp>
            <p:nvSpPr>
              <p:cNvPr id="294" name="Freeform 64"/>
              <p:cNvSpPr>
                <a:spLocks/>
              </p:cNvSpPr>
              <p:nvPr>
                <p:custDataLst>
                  <p:tags r:id="rId20"/>
                </p:custDataLst>
              </p:nvPr>
            </p:nvSpPr>
            <p:spPr bwMode="auto">
              <a:xfrm>
                <a:off x="6864737" y="3571336"/>
                <a:ext cx="574861" cy="280665"/>
              </a:xfrm>
              <a:custGeom>
                <a:avLst/>
                <a:gdLst>
                  <a:gd name="T0" fmla="*/ 0 w 1814"/>
                  <a:gd name="T1" fmla="*/ 684967 h 907"/>
                  <a:gd name="T2" fmla="*/ 557391 w 1814"/>
                  <a:gd name="T3" fmla="*/ 1368425 h 907"/>
                  <a:gd name="T4" fmla="*/ 1116013 w 1814"/>
                  <a:gd name="T5" fmla="*/ 684967 h 907"/>
                  <a:gd name="T6" fmla="*/ 1674634 w 1814"/>
                  <a:gd name="T7" fmla="*/ 0 h 907"/>
                  <a:gd name="T8" fmla="*/ 2232025 w 1814"/>
                  <a:gd name="T9" fmla="*/ 684967 h 907"/>
                  <a:gd name="T10" fmla="*/ 0 60000 65536"/>
                  <a:gd name="T11" fmla="*/ 0 60000 65536"/>
                  <a:gd name="T12" fmla="*/ 0 60000 65536"/>
                  <a:gd name="T13" fmla="*/ 0 60000 65536"/>
                  <a:gd name="T14" fmla="*/ 0 60000 65536"/>
                  <a:gd name="T15" fmla="*/ 0 w 1814"/>
                  <a:gd name="T16" fmla="*/ 0 h 907"/>
                  <a:gd name="T17" fmla="*/ 1814 w 1814"/>
                  <a:gd name="T18" fmla="*/ 907 h 907"/>
                  <a:gd name="connsiteX0" fmla="*/ 0 w 7503"/>
                  <a:gd name="connsiteY0" fmla="*/ 5006 h 10000"/>
                  <a:gd name="connsiteX1" fmla="*/ 2497 w 7503"/>
                  <a:gd name="connsiteY1" fmla="*/ 10000 h 10000"/>
                  <a:gd name="connsiteX2" fmla="*/ 5000 w 7503"/>
                  <a:gd name="connsiteY2" fmla="*/ 5006 h 10000"/>
                  <a:gd name="connsiteX3" fmla="*/ 7503 w 7503"/>
                  <a:gd name="connsiteY3" fmla="*/ 0 h 10000"/>
                  <a:gd name="connsiteX0" fmla="*/ 0 w 6664"/>
                  <a:gd name="connsiteY0" fmla="*/ 0 h 4994"/>
                  <a:gd name="connsiteX1" fmla="*/ 3328 w 6664"/>
                  <a:gd name="connsiteY1" fmla="*/ 4994 h 4994"/>
                  <a:gd name="connsiteX2" fmla="*/ 6664 w 6664"/>
                  <a:gd name="connsiteY2" fmla="*/ 0 h 4994"/>
                </a:gdLst>
                <a:ahLst/>
                <a:cxnLst>
                  <a:cxn ang="0">
                    <a:pos x="connsiteX0" y="connsiteY0"/>
                  </a:cxn>
                  <a:cxn ang="0">
                    <a:pos x="connsiteX1" y="connsiteY1"/>
                  </a:cxn>
                  <a:cxn ang="0">
                    <a:pos x="connsiteX2" y="connsiteY2"/>
                  </a:cxn>
                </a:cxnLst>
                <a:rect l="l" t="t" r="r" b="b"/>
                <a:pathLst>
                  <a:path w="6664" h="4994">
                    <a:moveTo>
                      <a:pt x="0" y="0"/>
                    </a:moveTo>
                    <a:cubicBezTo>
                      <a:pt x="1109" y="2491"/>
                      <a:pt x="2219" y="4994"/>
                      <a:pt x="3328" y="4994"/>
                    </a:cubicBezTo>
                    <a:cubicBezTo>
                      <a:pt x="4438" y="4994"/>
                      <a:pt x="5555" y="1664"/>
                      <a:pt x="6664" y="0"/>
                    </a:cubicBezTo>
                  </a:path>
                </a:pathLst>
              </a:custGeom>
              <a:ln w="19050">
                <a:solidFill>
                  <a:schemeClr val="accent6">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lstStyle/>
              <a:p>
                <a:endParaRPr lang="en-US" dirty="0"/>
              </a:p>
            </p:txBody>
          </p:sp>
        </p:grpSp>
      </p:grpSp>
      <p:grpSp>
        <p:nvGrpSpPr>
          <p:cNvPr id="324" name="Gruppieren 323"/>
          <p:cNvGrpSpPr/>
          <p:nvPr/>
        </p:nvGrpSpPr>
        <p:grpSpPr>
          <a:xfrm>
            <a:off x="7520756" y="4938645"/>
            <a:ext cx="671201" cy="1130544"/>
            <a:chOff x="7407906" y="4253974"/>
            <a:chExt cx="671201" cy="1130544"/>
          </a:xfrm>
        </p:grpSpPr>
        <p:grpSp>
          <p:nvGrpSpPr>
            <p:cNvPr id="325" name="Gruppieren 324"/>
            <p:cNvGrpSpPr/>
            <p:nvPr/>
          </p:nvGrpSpPr>
          <p:grpSpPr>
            <a:xfrm>
              <a:off x="7407906" y="4253974"/>
              <a:ext cx="671201" cy="822812"/>
              <a:chOff x="4615128" y="5346727"/>
              <a:chExt cx="671201" cy="822812"/>
            </a:xfrm>
          </p:grpSpPr>
          <p:sp>
            <p:nvSpPr>
              <p:cNvPr id="330" name="Rechteck 329"/>
              <p:cNvSpPr/>
              <p:nvPr/>
            </p:nvSpPr>
            <p:spPr>
              <a:xfrm>
                <a:off x="4619566" y="5346727"/>
                <a:ext cx="666763"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331" name="Textfeld 330"/>
              <p:cNvSpPr txBox="1"/>
              <p:nvPr/>
            </p:nvSpPr>
            <p:spPr>
              <a:xfrm>
                <a:off x="4615128" y="5384826"/>
                <a:ext cx="645818" cy="348813"/>
              </a:xfrm>
              <a:prstGeom prst="rect">
                <a:avLst/>
              </a:prstGeom>
              <a:noFill/>
            </p:spPr>
            <p:txBody>
              <a:bodyPr wrap="none" rtlCol="0">
                <a:spAutoFit/>
              </a:bodyPr>
              <a:lstStyle/>
              <a:p>
                <a:pPr algn="ctr">
                  <a:lnSpc>
                    <a:spcPts val="1000"/>
                  </a:lnSpc>
                </a:pPr>
                <a:r>
                  <a:rPr lang="en-US" sz="1400" b="1" dirty="0" err="1" smtClean="0">
                    <a:solidFill>
                      <a:schemeClr val="tx1">
                        <a:lumMod val="95000"/>
                        <a:lumOff val="5000"/>
                      </a:schemeClr>
                    </a:solidFill>
                  </a:rPr>
                  <a:t>Funct</a:t>
                </a:r>
                <a:r>
                  <a:rPr lang="en-US" sz="1400" b="1" dirty="0" smtClean="0">
                    <a:solidFill>
                      <a:schemeClr val="tx1">
                        <a:lumMod val="95000"/>
                        <a:lumOff val="5000"/>
                      </a:schemeClr>
                    </a:solidFill>
                  </a:rPr>
                  <a:t>.</a:t>
                </a:r>
              </a:p>
              <a:p>
                <a:pPr algn="ctr">
                  <a:lnSpc>
                    <a:spcPts val="1000"/>
                  </a:lnSpc>
                </a:pPr>
                <a:r>
                  <a:rPr lang="en-US" sz="1400" b="1" dirty="0" smtClean="0">
                    <a:solidFill>
                      <a:schemeClr val="tx1">
                        <a:lumMod val="95000"/>
                        <a:lumOff val="5000"/>
                      </a:schemeClr>
                    </a:solidFill>
                  </a:rPr>
                  <a:t>Safety</a:t>
                </a:r>
                <a:endParaRPr lang="en-US" sz="1400" b="1" dirty="0">
                  <a:solidFill>
                    <a:schemeClr val="tx1">
                      <a:lumMod val="95000"/>
                      <a:lumOff val="5000"/>
                    </a:schemeClr>
                  </a:solidFill>
                </a:endParaRPr>
              </a:p>
            </p:txBody>
          </p:sp>
        </p:grpSp>
        <p:sp>
          <p:nvSpPr>
            <p:cNvPr id="327" name="Bogen 326"/>
            <p:cNvSpPr/>
            <p:nvPr/>
          </p:nvSpPr>
          <p:spPr>
            <a:xfrm>
              <a:off x="7423565" y="4750291"/>
              <a:ext cx="634227" cy="634227"/>
            </a:xfrm>
            <a:prstGeom prst="arc">
              <a:avLst>
                <a:gd name="adj1" fmla="val 13423903"/>
                <a:gd name="adj2" fmla="val 19009505"/>
              </a:avLst>
            </a:prstGeom>
            <a:ln w="2857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8" name="Bogen 327"/>
            <p:cNvSpPr/>
            <p:nvPr/>
          </p:nvSpPr>
          <p:spPr>
            <a:xfrm flipV="1">
              <a:off x="7535878" y="4425188"/>
              <a:ext cx="450479" cy="466679"/>
            </a:xfrm>
            <a:prstGeom prst="arc">
              <a:avLst>
                <a:gd name="adj1" fmla="val 13423903"/>
                <a:gd name="adj2" fmla="val 19009505"/>
              </a:avLst>
            </a:prstGeom>
            <a:ln w="2857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9" name="Ellipse 328"/>
            <p:cNvSpPr/>
            <p:nvPr/>
          </p:nvSpPr>
          <p:spPr>
            <a:xfrm>
              <a:off x="7692091" y="4746792"/>
              <a:ext cx="150975" cy="15097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332" name="Gruppieren 331"/>
          <p:cNvGrpSpPr/>
          <p:nvPr/>
        </p:nvGrpSpPr>
        <p:grpSpPr>
          <a:xfrm>
            <a:off x="5895866" y="4938645"/>
            <a:ext cx="832279" cy="822812"/>
            <a:chOff x="5767648" y="4253974"/>
            <a:chExt cx="832279" cy="822812"/>
          </a:xfrm>
        </p:grpSpPr>
        <p:grpSp>
          <p:nvGrpSpPr>
            <p:cNvPr id="333" name="Gruppieren 332"/>
            <p:cNvGrpSpPr/>
            <p:nvPr/>
          </p:nvGrpSpPr>
          <p:grpSpPr>
            <a:xfrm>
              <a:off x="5767648" y="4253974"/>
              <a:ext cx="832279" cy="822812"/>
              <a:chOff x="4541866" y="5346727"/>
              <a:chExt cx="832279" cy="822812"/>
            </a:xfrm>
          </p:grpSpPr>
          <p:sp>
            <p:nvSpPr>
              <p:cNvPr id="343" name="Rechteck 342"/>
              <p:cNvSpPr/>
              <p:nvPr/>
            </p:nvSpPr>
            <p:spPr>
              <a:xfrm>
                <a:off x="4619566" y="5346727"/>
                <a:ext cx="666763"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345" name="Textfeld 344"/>
              <p:cNvSpPr txBox="1"/>
              <p:nvPr/>
            </p:nvSpPr>
            <p:spPr>
              <a:xfrm>
                <a:off x="4541866" y="5384826"/>
                <a:ext cx="832279" cy="348813"/>
              </a:xfrm>
              <a:prstGeom prst="rect">
                <a:avLst/>
              </a:prstGeom>
              <a:noFill/>
            </p:spPr>
            <p:txBody>
              <a:bodyPr wrap="none" rtlCol="0">
                <a:spAutoFit/>
              </a:bodyPr>
              <a:lstStyle/>
              <a:p>
                <a:pPr algn="ctr">
                  <a:lnSpc>
                    <a:spcPts val="1000"/>
                  </a:lnSpc>
                </a:pPr>
                <a:r>
                  <a:rPr lang="en-US" sz="1400" b="1" dirty="0" smtClean="0">
                    <a:solidFill>
                      <a:schemeClr val="tx1">
                        <a:lumMod val="95000"/>
                        <a:lumOff val="5000"/>
                      </a:schemeClr>
                    </a:solidFill>
                  </a:rPr>
                  <a:t>State</a:t>
                </a:r>
              </a:p>
              <a:p>
                <a:pPr algn="ctr">
                  <a:lnSpc>
                    <a:spcPts val="1000"/>
                  </a:lnSpc>
                </a:pPr>
                <a:r>
                  <a:rPr lang="en-US" sz="1400" b="1" dirty="0" smtClean="0">
                    <a:solidFill>
                      <a:schemeClr val="tx1">
                        <a:lumMod val="95000"/>
                        <a:lumOff val="5000"/>
                      </a:schemeClr>
                    </a:solidFill>
                  </a:rPr>
                  <a:t>Machine</a:t>
                </a:r>
                <a:endParaRPr lang="en-US" sz="1400" b="1" dirty="0">
                  <a:solidFill>
                    <a:schemeClr val="tx1">
                      <a:lumMod val="95000"/>
                      <a:lumOff val="5000"/>
                    </a:schemeClr>
                  </a:solidFill>
                </a:endParaRPr>
              </a:p>
            </p:txBody>
          </p:sp>
        </p:grpSp>
        <p:sp>
          <p:nvSpPr>
            <p:cNvPr id="334" name="Abgerundetes Rechteck 333"/>
            <p:cNvSpPr/>
            <p:nvPr/>
          </p:nvSpPr>
          <p:spPr>
            <a:xfrm>
              <a:off x="5899389" y="4816357"/>
              <a:ext cx="218564" cy="12489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Abgerundetes Rechteck 334"/>
            <p:cNvSpPr/>
            <p:nvPr/>
          </p:nvSpPr>
          <p:spPr>
            <a:xfrm>
              <a:off x="6227072" y="4816357"/>
              <a:ext cx="218564" cy="12489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6" name="Gekrümmte Verbindung 335"/>
            <p:cNvCxnSpPr>
              <a:stCxn id="334" idx="0"/>
              <a:endCxn id="335" idx="0"/>
            </p:cNvCxnSpPr>
            <p:nvPr/>
          </p:nvCxnSpPr>
          <p:spPr>
            <a:xfrm rot="5400000" flipH="1" flipV="1">
              <a:off x="6172512" y="4652516"/>
              <a:ext cx="12700" cy="327683"/>
            </a:xfrm>
            <a:prstGeom prst="curvedConnector3">
              <a:avLst>
                <a:gd name="adj1" fmla="val 746323"/>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1" name="Gekrümmte Verbindung 340"/>
            <p:cNvCxnSpPr>
              <a:stCxn id="335" idx="2"/>
              <a:endCxn id="334" idx="2"/>
            </p:cNvCxnSpPr>
            <p:nvPr/>
          </p:nvCxnSpPr>
          <p:spPr>
            <a:xfrm rot="5400000">
              <a:off x="6172513" y="4777410"/>
              <a:ext cx="12700" cy="327683"/>
            </a:xfrm>
            <a:prstGeom prst="curvedConnector3">
              <a:avLst>
                <a:gd name="adj1" fmla="val 605858"/>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6" name="Gruppieren 345"/>
          <p:cNvGrpSpPr/>
          <p:nvPr/>
        </p:nvGrpSpPr>
        <p:grpSpPr>
          <a:xfrm>
            <a:off x="5200912" y="4938645"/>
            <a:ext cx="702051" cy="822812"/>
            <a:chOff x="5065010" y="4253974"/>
            <a:chExt cx="702051" cy="822812"/>
          </a:xfrm>
        </p:grpSpPr>
        <p:grpSp>
          <p:nvGrpSpPr>
            <p:cNvPr id="347" name="Gruppieren 346"/>
            <p:cNvGrpSpPr/>
            <p:nvPr/>
          </p:nvGrpSpPr>
          <p:grpSpPr>
            <a:xfrm>
              <a:off x="5065010" y="4253974"/>
              <a:ext cx="702051" cy="822812"/>
              <a:chOff x="4619013" y="5346727"/>
              <a:chExt cx="702051" cy="822812"/>
            </a:xfrm>
          </p:grpSpPr>
          <p:sp>
            <p:nvSpPr>
              <p:cNvPr id="358" name="Rechteck 357"/>
              <p:cNvSpPr/>
              <p:nvPr/>
            </p:nvSpPr>
            <p:spPr>
              <a:xfrm>
                <a:off x="4619566" y="5346727"/>
                <a:ext cx="666763"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359" name="Textfeld 358"/>
              <p:cNvSpPr txBox="1"/>
              <p:nvPr/>
            </p:nvSpPr>
            <p:spPr>
              <a:xfrm>
                <a:off x="4619013" y="5384826"/>
                <a:ext cx="702051" cy="348813"/>
              </a:xfrm>
              <a:prstGeom prst="rect">
                <a:avLst/>
              </a:prstGeom>
              <a:noFill/>
            </p:spPr>
            <p:txBody>
              <a:bodyPr wrap="none" rtlCol="0">
                <a:spAutoFit/>
              </a:bodyPr>
              <a:lstStyle/>
              <a:p>
                <a:pPr algn="ctr">
                  <a:lnSpc>
                    <a:spcPts val="1000"/>
                  </a:lnSpc>
                </a:pPr>
                <a:r>
                  <a:rPr lang="en-US" sz="1400" b="1" dirty="0" err="1" smtClean="0">
                    <a:solidFill>
                      <a:schemeClr val="tx1">
                        <a:lumMod val="95000"/>
                        <a:lumOff val="5000"/>
                      </a:schemeClr>
                    </a:solidFill>
                  </a:rPr>
                  <a:t>Diag</a:t>
                </a:r>
                <a:r>
                  <a:rPr lang="en-US" sz="1400" b="1" dirty="0" smtClean="0">
                    <a:solidFill>
                      <a:schemeClr val="tx1">
                        <a:lumMod val="95000"/>
                        <a:lumOff val="5000"/>
                      </a:schemeClr>
                    </a:solidFill>
                  </a:rPr>
                  <a:t>-</a:t>
                </a:r>
              </a:p>
              <a:p>
                <a:pPr algn="ctr">
                  <a:lnSpc>
                    <a:spcPts val="1000"/>
                  </a:lnSpc>
                </a:pPr>
                <a:r>
                  <a:rPr lang="en-US" sz="1400" b="1" dirty="0" err="1" smtClean="0">
                    <a:solidFill>
                      <a:schemeClr val="tx1">
                        <a:lumMod val="95000"/>
                        <a:lumOff val="5000"/>
                      </a:schemeClr>
                    </a:solidFill>
                  </a:rPr>
                  <a:t>nostics</a:t>
                </a:r>
                <a:endParaRPr lang="en-US" sz="1400" b="1" dirty="0">
                  <a:solidFill>
                    <a:schemeClr val="tx1">
                      <a:lumMod val="95000"/>
                      <a:lumOff val="5000"/>
                    </a:schemeClr>
                  </a:solidFill>
                </a:endParaRPr>
              </a:p>
            </p:txBody>
          </p:sp>
        </p:grpSp>
        <p:sp>
          <p:nvSpPr>
            <p:cNvPr id="348" name="Rad 347"/>
            <p:cNvSpPr/>
            <p:nvPr/>
          </p:nvSpPr>
          <p:spPr>
            <a:xfrm>
              <a:off x="5335840" y="4696227"/>
              <a:ext cx="330131" cy="330131"/>
            </a:xfrm>
            <a:prstGeom prst="donut">
              <a:avLst>
                <a:gd name="adj" fmla="val 4726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350" name="Abgerundetes Rechteck 349"/>
            <p:cNvSpPr/>
            <p:nvPr/>
          </p:nvSpPr>
          <p:spPr>
            <a:xfrm rot="20700280">
              <a:off x="5152701" y="4866758"/>
              <a:ext cx="238089" cy="12310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52" name="Ellipse 351"/>
            <p:cNvSpPr/>
            <p:nvPr/>
          </p:nvSpPr>
          <p:spPr>
            <a:xfrm>
              <a:off x="5382040" y="4779412"/>
              <a:ext cx="237729" cy="1681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 name="Ellipse 356"/>
            <p:cNvSpPr/>
            <p:nvPr/>
          </p:nvSpPr>
          <p:spPr>
            <a:xfrm>
              <a:off x="5352046" y="4706643"/>
              <a:ext cx="311032" cy="237698"/>
            </a:xfrm>
            <a:prstGeom prst="ellipse">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grpSp>
      <p:grpSp>
        <p:nvGrpSpPr>
          <p:cNvPr id="360" name="Gruppieren 359"/>
          <p:cNvGrpSpPr/>
          <p:nvPr/>
        </p:nvGrpSpPr>
        <p:grpSpPr>
          <a:xfrm>
            <a:off x="6689109" y="4938645"/>
            <a:ext cx="831894" cy="822812"/>
            <a:chOff x="6568575" y="4253974"/>
            <a:chExt cx="831894" cy="822812"/>
          </a:xfrm>
        </p:grpSpPr>
        <p:grpSp>
          <p:nvGrpSpPr>
            <p:cNvPr id="361" name="Gruppieren 360"/>
            <p:cNvGrpSpPr/>
            <p:nvPr/>
          </p:nvGrpSpPr>
          <p:grpSpPr>
            <a:xfrm>
              <a:off x="6591824" y="4253974"/>
              <a:ext cx="723083" cy="822812"/>
              <a:chOff x="4584432" y="5346727"/>
              <a:chExt cx="723083" cy="822812"/>
            </a:xfrm>
          </p:grpSpPr>
          <p:sp>
            <p:nvSpPr>
              <p:cNvPr id="363" name="Rechteck 362"/>
              <p:cNvSpPr/>
              <p:nvPr/>
            </p:nvSpPr>
            <p:spPr>
              <a:xfrm>
                <a:off x="4619566" y="5346727"/>
                <a:ext cx="666763"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364" name="Textfeld 363"/>
              <p:cNvSpPr txBox="1"/>
              <p:nvPr/>
            </p:nvSpPr>
            <p:spPr>
              <a:xfrm>
                <a:off x="4584432" y="5384826"/>
                <a:ext cx="723083" cy="348813"/>
              </a:xfrm>
              <a:prstGeom prst="rect">
                <a:avLst/>
              </a:prstGeom>
              <a:noFill/>
            </p:spPr>
            <p:txBody>
              <a:bodyPr wrap="none" rtlCol="0">
                <a:spAutoFit/>
              </a:bodyPr>
              <a:lstStyle/>
              <a:p>
                <a:pPr algn="ctr">
                  <a:lnSpc>
                    <a:spcPts val="1000"/>
                  </a:lnSpc>
                </a:pPr>
                <a:r>
                  <a:rPr lang="en-US" sz="1400" b="1" dirty="0" smtClean="0">
                    <a:solidFill>
                      <a:schemeClr val="tx1">
                        <a:lumMod val="95000"/>
                        <a:lumOff val="5000"/>
                      </a:schemeClr>
                    </a:solidFill>
                  </a:rPr>
                  <a:t>State</a:t>
                </a:r>
              </a:p>
              <a:p>
                <a:pPr algn="ctr">
                  <a:lnSpc>
                    <a:spcPts val="1000"/>
                  </a:lnSpc>
                </a:pPr>
                <a:r>
                  <a:rPr lang="en-US" sz="1400" b="1" dirty="0" smtClean="0">
                    <a:solidFill>
                      <a:schemeClr val="tx1">
                        <a:lumMod val="95000"/>
                        <a:lumOff val="5000"/>
                      </a:schemeClr>
                    </a:solidFill>
                  </a:rPr>
                  <a:t>Detect.</a:t>
                </a:r>
                <a:endParaRPr lang="en-US" sz="1400" b="1" dirty="0">
                  <a:solidFill>
                    <a:schemeClr val="tx1">
                      <a:lumMod val="95000"/>
                      <a:lumOff val="5000"/>
                    </a:schemeClr>
                  </a:solidFill>
                </a:endParaRPr>
              </a:p>
            </p:txBody>
          </p:sp>
        </p:grpSp>
        <mc:AlternateContent xmlns:mc="http://schemas.openxmlformats.org/markup-compatibility/2006" xmlns:a14="http://schemas.microsoft.com/office/drawing/2010/main">
          <mc:Choice Requires="a14">
            <p:sp>
              <p:nvSpPr>
                <p:cNvPr id="362" name="Rechteck 361"/>
                <p:cNvSpPr/>
                <p:nvPr/>
              </p:nvSpPr>
              <p:spPr>
                <a:xfrm>
                  <a:off x="6568575" y="4725660"/>
                  <a:ext cx="83189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ea typeface="Cambria Math" panose="02040503050406030204" pitchFamily="18" charset="0"/>
                          </a:rPr>
                          <m:t>𝜑</m:t>
                        </m:r>
                        <m:r>
                          <a:rPr lang="en-US" sz="1400" b="1" i="1" smtClean="0">
                            <a:solidFill>
                              <a:schemeClr val="tx1">
                                <a:lumMod val="95000"/>
                                <a:lumOff val="5000"/>
                              </a:schemeClr>
                            </a:solidFill>
                            <a:latin typeface="Cambria Math" panose="02040503050406030204" pitchFamily="18" charset="0"/>
                          </a:rPr>
                          <m:t>, </m:t>
                        </m:r>
                        <m:r>
                          <a:rPr lang="en-US" sz="1400" b="1" i="1" smtClean="0">
                            <a:solidFill>
                              <a:schemeClr val="tx1">
                                <a:lumMod val="95000"/>
                                <a:lumOff val="5000"/>
                              </a:schemeClr>
                            </a:solidFill>
                            <a:latin typeface="Cambria Math" panose="02040503050406030204" pitchFamily="18" charset="0"/>
                          </a:rPr>
                          <m:t>𝝎</m:t>
                        </m:r>
                        <m:r>
                          <a:rPr lang="en-US" sz="1400" b="1" i="1" smtClean="0">
                            <a:solidFill>
                              <a:schemeClr val="tx1">
                                <a:lumMod val="95000"/>
                                <a:lumOff val="5000"/>
                              </a:schemeClr>
                            </a:solidFill>
                            <a:latin typeface="Cambria Math" panose="02040503050406030204" pitchFamily="18" charset="0"/>
                          </a:rPr>
                          <m:t>, </m:t>
                        </m:r>
                        <m:r>
                          <a:rPr lang="en-US" sz="1400" b="1" i="1" smtClean="0">
                            <a:solidFill>
                              <a:schemeClr val="tx1">
                                <a:lumMod val="95000"/>
                                <a:lumOff val="5000"/>
                              </a:schemeClr>
                            </a:solidFill>
                            <a:latin typeface="Cambria Math" panose="02040503050406030204" pitchFamily="18" charset="0"/>
                          </a:rPr>
                          <m:t>𝑴</m:t>
                        </m:r>
                        <m:r>
                          <a:rPr lang="en-US" sz="1400" b="1" i="1" smtClean="0">
                            <a:solidFill>
                              <a:schemeClr val="tx1">
                                <a:lumMod val="95000"/>
                                <a:lumOff val="5000"/>
                              </a:schemeClr>
                            </a:solidFill>
                            <a:latin typeface="Cambria Math" panose="02040503050406030204" pitchFamily="18" charset="0"/>
                          </a:rPr>
                          <m:t> </m:t>
                        </m:r>
                      </m:oMath>
                    </m:oMathPara>
                  </a14:m>
                  <a:endParaRPr lang="en-US" sz="1400" dirty="0"/>
                </a:p>
              </p:txBody>
            </p:sp>
          </mc:Choice>
          <mc:Fallback xmlns="">
            <p:sp>
              <p:nvSpPr>
                <p:cNvPr id="362" name="Rechteck 361"/>
                <p:cNvSpPr>
                  <a:spLocks noRot="1" noChangeAspect="1" noMove="1" noResize="1" noEditPoints="1" noAdjustHandles="1" noChangeArrowheads="1" noChangeShapeType="1" noTextEdit="1"/>
                </p:cNvSpPr>
                <p:nvPr/>
              </p:nvSpPr>
              <p:spPr>
                <a:xfrm>
                  <a:off x="6568575" y="4725660"/>
                  <a:ext cx="831894" cy="307777"/>
                </a:xfrm>
                <a:prstGeom prst="rect">
                  <a:avLst/>
                </a:prstGeom>
                <a:blipFill rotWithShape="0">
                  <a:blip r:embed="rId40"/>
                  <a:stretch>
                    <a:fillRect b="-2000"/>
                  </a:stretch>
                </a:blipFill>
              </p:spPr>
              <p:txBody>
                <a:bodyPr/>
                <a:lstStyle/>
                <a:p>
                  <a:r>
                    <a:rPr lang="en-US">
                      <a:noFill/>
                    </a:rPr>
                    <a:t> </a:t>
                  </a:r>
                </a:p>
              </p:txBody>
            </p:sp>
          </mc:Fallback>
        </mc:AlternateContent>
      </p:grpSp>
      <p:grpSp>
        <p:nvGrpSpPr>
          <p:cNvPr id="14" name="Gruppieren 13"/>
          <p:cNvGrpSpPr/>
          <p:nvPr/>
        </p:nvGrpSpPr>
        <p:grpSpPr>
          <a:xfrm>
            <a:off x="4417089" y="4938645"/>
            <a:ext cx="758343" cy="822812"/>
            <a:chOff x="4394037" y="4938645"/>
            <a:chExt cx="758343" cy="822812"/>
          </a:xfrm>
        </p:grpSpPr>
        <p:grpSp>
          <p:nvGrpSpPr>
            <p:cNvPr id="377" name="Gruppieren 376"/>
            <p:cNvGrpSpPr/>
            <p:nvPr/>
          </p:nvGrpSpPr>
          <p:grpSpPr>
            <a:xfrm>
              <a:off x="4394037" y="4938645"/>
              <a:ext cx="743280" cy="822812"/>
              <a:chOff x="4598399" y="5346727"/>
              <a:chExt cx="743280" cy="822812"/>
            </a:xfrm>
          </p:grpSpPr>
          <p:sp>
            <p:nvSpPr>
              <p:cNvPr id="382" name="Rechteck 381"/>
              <p:cNvSpPr/>
              <p:nvPr/>
            </p:nvSpPr>
            <p:spPr>
              <a:xfrm>
                <a:off x="4619566" y="5346727"/>
                <a:ext cx="666763"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mc:AlternateContent xmlns:mc="http://schemas.openxmlformats.org/markup-compatibility/2006" xmlns:a14="http://schemas.microsoft.com/office/drawing/2010/main">
            <mc:Choice Requires="a14">
              <p:sp>
                <p:nvSpPr>
                  <p:cNvPr id="383" name="Textfeld 382"/>
                  <p:cNvSpPr txBox="1"/>
                  <p:nvPr/>
                </p:nvSpPr>
                <p:spPr>
                  <a:xfrm>
                    <a:off x="4598399" y="5384826"/>
                    <a:ext cx="743280" cy="348813"/>
                  </a:xfrm>
                  <a:prstGeom prst="rect">
                    <a:avLst/>
                  </a:prstGeom>
                  <a:noFill/>
                </p:spPr>
                <p:txBody>
                  <a:bodyPr wrap="none" rtlCol="0">
                    <a:spAutoFit/>
                  </a:bodyPr>
                  <a:lstStyle/>
                  <a:p>
                    <a:pPr algn="ctr">
                      <a:lnSpc>
                        <a:spcPts val="1000"/>
                      </a:lnSpc>
                    </a:pPr>
                    <a14:m>
                      <m:oMathPara xmlns:m="http://schemas.openxmlformats.org/officeDocument/2006/math">
                        <m:oMathParaPr>
                          <m:jc m:val="centerGroup"/>
                        </m:oMathParaPr>
                        <m:oMath xmlns:m="http://schemas.openxmlformats.org/officeDocument/2006/math">
                          <m:r>
                            <a:rPr lang="en-US" sz="1400" b="1" i="1" dirty="0" smtClean="0">
                              <a:solidFill>
                                <a:schemeClr val="tx1">
                                  <a:lumMod val="95000"/>
                                  <a:lumOff val="5000"/>
                                </a:schemeClr>
                              </a:solidFill>
                              <a:latin typeface="Cambria Math" panose="02040503050406030204" pitchFamily="18" charset="0"/>
                            </a:rPr>
                            <m:t>𝝎</m:t>
                          </m:r>
                          <m:r>
                            <a:rPr lang="en-US" sz="1400" b="1" i="1" dirty="0" smtClean="0">
                              <a:solidFill>
                                <a:schemeClr val="tx1">
                                  <a:lumMod val="95000"/>
                                  <a:lumOff val="5000"/>
                                </a:schemeClr>
                              </a:solidFill>
                              <a:latin typeface="Cambria Math" panose="02040503050406030204" pitchFamily="18" charset="0"/>
                            </a:rPr>
                            <m:t>, </m:t>
                          </m:r>
                          <m:r>
                            <a:rPr lang="en-US" sz="1400" b="1" i="1" dirty="0" smtClean="0">
                              <a:solidFill>
                                <a:schemeClr val="tx1">
                                  <a:lumMod val="95000"/>
                                  <a:lumOff val="5000"/>
                                </a:schemeClr>
                              </a:solidFill>
                              <a:latin typeface="Cambria Math" panose="02040503050406030204" pitchFamily="18" charset="0"/>
                            </a:rPr>
                            <m:t>𝑼</m:t>
                          </m:r>
                          <m:r>
                            <a:rPr lang="en-US" sz="1400" b="1" i="1" dirty="0" smtClean="0">
                              <a:solidFill>
                                <a:schemeClr val="tx1">
                                  <a:lumMod val="95000"/>
                                  <a:lumOff val="5000"/>
                                </a:schemeClr>
                              </a:solidFill>
                              <a:latin typeface="Cambria Math" panose="02040503050406030204" pitchFamily="18" charset="0"/>
                            </a:rPr>
                            <m:t>,</m:t>
                          </m:r>
                          <m:r>
                            <a:rPr lang="en-US" sz="1400" b="1" i="1" dirty="0" smtClean="0">
                              <a:solidFill>
                                <a:schemeClr val="tx1">
                                  <a:lumMod val="95000"/>
                                  <a:lumOff val="5000"/>
                                </a:schemeClr>
                              </a:solidFill>
                              <a:latin typeface="Cambria Math" panose="02040503050406030204" pitchFamily="18" charset="0"/>
                            </a:rPr>
                            <m:t>𝑰</m:t>
                          </m:r>
                        </m:oMath>
                      </m:oMathPara>
                    </a14:m>
                    <a:endParaRPr lang="en-US" sz="1400" b="1" dirty="0" smtClean="0">
                      <a:solidFill>
                        <a:schemeClr val="tx1">
                          <a:lumMod val="95000"/>
                          <a:lumOff val="5000"/>
                        </a:schemeClr>
                      </a:solidFill>
                    </a:endParaRPr>
                  </a:p>
                  <a:p>
                    <a:pPr algn="ctr">
                      <a:lnSpc>
                        <a:spcPts val="1000"/>
                      </a:lnSpc>
                    </a:pPr>
                    <a:r>
                      <a:rPr lang="en-US" sz="1400" b="1" dirty="0" smtClean="0">
                        <a:solidFill>
                          <a:schemeClr val="tx1">
                            <a:lumMod val="95000"/>
                            <a:lumOff val="5000"/>
                          </a:schemeClr>
                        </a:solidFill>
                      </a:rPr>
                      <a:t>Control</a:t>
                    </a:r>
                    <a:endParaRPr lang="en-US" sz="1400" b="1" dirty="0">
                      <a:solidFill>
                        <a:schemeClr val="tx1">
                          <a:lumMod val="95000"/>
                          <a:lumOff val="5000"/>
                        </a:schemeClr>
                      </a:solidFill>
                    </a:endParaRPr>
                  </a:p>
                </p:txBody>
              </p:sp>
            </mc:Choice>
            <mc:Fallback xmlns="">
              <p:sp>
                <p:nvSpPr>
                  <p:cNvPr id="383" name="Textfeld 382"/>
                  <p:cNvSpPr txBox="1">
                    <a:spLocks noRot="1" noChangeAspect="1" noMove="1" noResize="1" noEditPoints="1" noAdjustHandles="1" noChangeArrowheads="1" noChangeShapeType="1" noTextEdit="1"/>
                  </p:cNvSpPr>
                  <p:nvPr/>
                </p:nvSpPr>
                <p:spPr>
                  <a:xfrm>
                    <a:off x="4598399" y="5384826"/>
                    <a:ext cx="743280" cy="348813"/>
                  </a:xfrm>
                  <a:prstGeom prst="rect">
                    <a:avLst/>
                  </a:prstGeom>
                  <a:blipFill rotWithShape="0">
                    <a:blip r:embed="rId41"/>
                    <a:stretch>
                      <a:fillRect l="-1639" r="-1639" b="-20690"/>
                    </a:stretch>
                  </a:blipFill>
                </p:spPr>
                <p:txBody>
                  <a:bodyPr/>
                  <a:lstStyle/>
                  <a:p>
                    <a:r>
                      <a:rPr lang="en-US">
                        <a:noFill/>
                      </a:rPr>
                      <a:t> </a:t>
                    </a:r>
                  </a:p>
                </p:txBody>
              </p:sp>
            </mc:Fallback>
          </mc:AlternateContent>
        </p:grpSp>
        <p:grpSp>
          <p:nvGrpSpPr>
            <p:cNvPr id="384" name="Gruppieren 383"/>
            <p:cNvGrpSpPr/>
            <p:nvPr/>
          </p:nvGrpSpPr>
          <p:grpSpPr>
            <a:xfrm>
              <a:off x="4421889" y="5316576"/>
              <a:ext cx="383962" cy="381605"/>
              <a:chOff x="5325460" y="4497951"/>
              <a:chExt cx="794134" cy="789258"/>
            </a:xfrm>
          </p:grpSpPr>
          <p:sp>
            <p:nvSpPr>
              <p:cNvPr id="385" name="Rechteck 384"/>
              <p:cNvSpPr/>
              <p:nvPr/>
            </p:nvSpPr>
            <p:spPr>
              <a:xfrm>
                <a:off x="5394279" y="4561894"/>
                <a:ext cx="725315" cy="725315"/>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100" dirty="0"/>
              </a:p>
            </p:txBody>
          </p:sp>
          <p:sp>
            <p:nvSpPr>
              <p:cNvPr id="386" name="Textfeld 385"/>
              <p:cNvSpPr txBox="1"/>
              <p:nvPr/>
            </p:nvSpPr>
            <p:spPr>
              <a:xfrm>
                <a:off x="5325460" y="4497951"/>
                <a:ext cx="614017" cy="541077"/>
              </a:xfrm>
              <a:prstGeom prst="rect">
                <a:avLst/>
              </a:prstGeom>
              <a:noFill/>
            </p:spPr>
            <p:txBody>
              <a:bodyPr wrap="none" rtlCol="0">
                <a:spAutoFit/>
              </a:bodyPr>
              <a:lstStyle/>
              <a:p>
                <a:r>
                  <a:rPr lang="en-US" sz="1100" b="1" dirty="0" smtClean="0">
                    <a:solidFill>
                      <a:schemeClr val="tx1">
                        <a:lumMod val="95000"/>
                        <a:lumOff val="5000"/>
                      </a:schemeClr>
                    </a:solidFill>
                  </a:rPr>
                  <a:t>PI</a:t>
                </a:r>
                <a:endParaRPr lang="en-US" sz="1100" b="1" dirty="0">
                  <a:solidFill>
                    <a:schemeClr val="tx1">
                      <a:lumMod val="95000"/>
                      <a:lumOff val="5000"/>
                    </a:schemeClr>
                  </a:solidFill>
                </a:endParaRPr>
              </a:p>
            </p:txBody>
          </p:sp>
          <p:cxnSp>
            <p:nvCxnSpPr>
              <p:cNvPr id="387" name="Gerader Verbinder 386"/>
              <p:cNvCxnSpPr/>
              <p:nvPr/>
            </p:nvCxnSpPr>
            <p:spPr>
              <a:xfrm>
                <a:off x="5516037" y="5194416"/>
                <a:ext cx="494312" cy="0"/>
              </a:xfrm>
              <a:prstGeom prst="line">
                <a:avLst/>
              </a:prstGeom>
              <a:ln w="952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8" name="Freihandform 387"/>
              <p:cNvSpPr/>
              <p:nvPr/>
            </p:nvSpPr>
            <p:spPr>
              <a:xfrm>
                <a:off x="5616559" y="4761825"/>
                <a:ext cx="393790" cy="433623"/>
              </a:xfrm>
              <a:custGeom>
                <a:avLst/>
                <a:gdLst>
                  <a:gd name="connsiteX0" fmla="*/ 0 w 442452"/>
                  <a:gd name="connsiteY0" fmla="*/ 22135 h 22135"/>
                  <a:gd name="connsiteX1" fmla="*/ 442452 w 442452"/>
                  <a:gd name="connsiteY1" fmla="*/ 12 h 22135"/>
                  <a:gd name="connsiteX0" fmla="*/ 0 w 516194"/>
                  <a:gd name="connsiteY0" fmla="*/ 715297 h 715297"/>
                  <a:gd name="connsiteX1" fmla="*/ 516194 w 516194"/>
                  <a:gd name="connsiteY1" fmla="*/ 0 h 715297"/>
                  <a:gd name="connsiteX0" fmla="*/ 0 w 501446"/>
                  <a:gd name="connsiteY0" fmla="*/ 427703 h 427703"/>
                  <a:gd name="connsiteX1" fmla="*/ 501446 w 501446"/>
                  <a:gd name="connsiteY1" fmla="*/ 0 h 427703"/>
                  <a:gd name="connsiteX0" fmla="*/ 0 w 501446"/>
                  <a:gd name="connsiteY0" fmla="*/ 427703 h 427703"/>
                  <a:gd name="connsiteX1" fmla="*/ 235975 w 501446"/>
                  <a:gd name="connsiteY1" fmla="*/ 331839 h 427703"/>
                  <a:gd name="connsiteX2" fmla="*/ 501446 w 501446"/>
                  <a:gd name="connsiteY2" fmla="*/ 0 h 427703"/>
                  <a:gd name="connsiteX0" fmla="*/ 0 w 501446"/>
                  <a:gd name="connsiteY0" fmla="*/ 427703 h 434876"/>
                  <a:gd name="connsiteX1" fmla="*/ 117988 w 501446"/>
                  <a:gd name="connsiteY1" fmla="*/ 427704 h 434876"/>
                  <a:gd name="connsiteX2" fmla="*/ 501446 w 501446"/>
                  <a:gd name="connsiteY2" fmla="*/ 0 h 434876"/>
                  <a:gd name="connsiteX0" fmla="*/ 0 w 501446"/>
                  <a:gd name="connsiteY0" fmla="*/ 427703 h 427704"/>
                  <a:gd name="connsiteX1" fmla="*/ 117988 w 501446"/>
                  <a:gd name="connsiteY1" fmla="*/ 427704 h 427704"/>
                  <a:gd name="connsiteX2" fmla="*/ 265471 w 501446"/>
                  <a:gd name="connsiteY2" fmla="*/ 258096 h 427704"/>
                  <a:gd name="connsiteX3" fmla="*/ 501446 w 501446"/>
                  <a:gd name="connsiteY3" fmla="*/ 0 h 427704"/>
                  <a:gd name="connsiteX0" fmla="*/ 0 w 501446"/>
                  <a:gd name="connsiteY0" fmla="*/ 427703 h 427704"/>
                  <a:gd name="connsiteX1" fmla="*/ 117988 w 501446"/>
                  <a:gd name="connsiteY1" fmla="*/ 427704 h 427704"/>
                  <a:gd name="connsiteX2" fmla="*/ 265471 w 501446"/>
                  <a:gd name="connsiteY2" fmla="*/ 258096 h 427704"/>
                  <a:gd name="connsiteX3" fmla="*/ 501446 w 501446"/>
                  <a:gd name="connsiteY3" fmla="*/ 0 h 427704"/>
                  <a:gd name="connsiteX0" fmla="*/ 0 w 501446"/>
                  <a:gd name="connsiteY0" fmla="*/ 435077 h 435077"/>
                  <a:gd name="connsiteX1" fmla="*/ 117988 w 501446"/>
                  <a:gd name="connsiteY1" fmla="*/ 427704 h 435077"/>
                  <a:gd name="connsiteX2" fmla="*/ 265471 w 501446"/>
                  <a:gd name="connsiteY2" fmla="*/ 258096 h 435077"/>
                  <a:gd name="connsiteX3" fmla="*/ 501446 w 501446"/>
                  <a:gd name="connsiteY3" fmla="*/ 0 h 435077"/>
                  <a:gd name="connsiteX0" fmla="*/ 0 w 501446"/>
                  <a:gd name="connsiteY0" fmla="*/ 435077 h 435077"/>
                  <a:gd name="connsiteX1" fmla="*/ 117988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117988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199105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199105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199105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221228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221228 w 501446"/>
                  <a:gd name="connsiteY1" fmla="*/ 427704 h 435077"/>
                  <a:gd name="connsiteX2" fmla="*/ 228600 w 501446"/>
                  <a:gd name="connsiteY2" fmla="*/ 154857 h 435077"/>
                  <a:gd name="connsiteX3" fmla="*/ 501446 w 501446"/>
                  <a:gd name="connsiteY3" fmla="*/ 0 h 435077"/>
                  <a:gd name="connsiteX0" fmla="*/ 0 w 501446"/>
                  <a:gd name="connsiteY0" fmla="*/ 435077 h 435077"/>
                  <a:gd name="connsiteX1" fmla="*/ 221228 w 501446"/>
                  <a:gd name="connsiteY1" fmla="*/ 427704 h 435077"/>
                  <a:gd name="connsiteX2" fmla="*/ 110612 w 501446"/>
                  <a:gd name="connsiteY2" fmla="*/ 235973 h 435077"/>
                  <a:gd name="connsiteX3" fmla="*/ 501446 w 501446"/>
                  <a:gd name="connsiteY3" fmla="*/ 0 h 435077"/>
                  <a:gd name="connsiteX0" fmla="*/ 0 w 501446"/>
                  <a:gd name="connsiteY0" fmla="*/ 435077 h 435077"/>
                  <a:gd name="connsiteX1" fmla="*/ 110615 w 501446"/>
                  <a:gd name="connsiteY1" fmla="*/ 427704 h 435077"/>
                  <a:gd name="connsiteX2" fmla="*/ 110612 w 501446"/>
                  <a:gd name="connsiteY2" fmla="*/ 235973 h 435077"/>
                  <a:gd name="connsiteX3" fmla="*/ 501446 w 501446"/>
                  <a:gd name="connsiteY3" fmla="*/ 0 h 435077"/>
                  <a:gd name="connsiteX0" fmla="*/ 0 w 501446"/>
                  <a:gd name="connsiteY0" fmla="*/ 435077 h 435077"/>
                  <a:gd name="connsiteX1" fmla="*/ 107656 w 501446"/>
                  <a:gd name="connsiteY1" fmla="*/ 433623 h 435077"/>
                  <a:gd name="connsiteX2" fmla="*/ 110612 w 501446"/>
                  <a:gd name="connsiteY2" fmla="*/ 235973 h 435077"/>
                  <a:gd name="connsiteX3" fmla="*/ 501446 w 501446"/>
                  <a:gd name="connsiteY3" fmla="*/ 0 h 435077"/>
                  <a:gd name="connsiteX0" fmla="*/ 0 w 501446"/>
                  <a:gd name="connsiteY0" fmla="*/ 435077 h 435077"/>
                  <a:gd name="connsiteX1" fmla="*/ 107656 w 501446"/>
                  <a:gd name="connsiteY1" fmla="*/ 433623 h 435077"/>
                  <a:gd name="connsiteX2" fmla="*/ 110612 w 501446"/>
                  <a:gd name="connsiteY2" fmla="*/ 235973 h 435077"/>
                  <a:gd name="connsiteX3" fmla="*/ 501446 w 501446"/>
                  <a:gd name="connsiteY3" fmla="*/ 0 h 435077"/>
                  <a:gd name="connsiteX0" fmla="*/ 0 w 501446"/>
                  <a:gd name="connsiteY0" fmla="*/ 435077 h 435077"/>
                  <a:gd name="connsiteX1" fmla="*/ 107656 w 501446"/>
                  <a:gd name="connsiteY1" fmla="*/ 433623 h 435077"/>
                  <a:gd name="connsiteX2" fmla="*/ 110612 w 501446"/>
                  <a:gd name="connsiteY2" fmla="*/ 235973 h 435077"/>
                  <a:gd name="connsiteX3" fmla="*/ 501446 w 501446"/>
                  <a:gd name="connsiteY3" fmla="*/ 0 h 435077"/>
                  <a:gd name="connsiteX0" fmla="*/ 0 w 501446"/>
                  <a:gd name="connsiteY0" fmla="*/ 435077 h 435077"/>
                  <a:gd name="connsiteX1" fmla="*/ 107656 w 501446"/>
                  <a:gd name="connsiteY1" fmla="*/ 433623 h 435077"/>
                  <a:gd name="connsiteX2" fmla="*/ 110612 w 501446"/>
                  <a:gd name="connsiteY2" fmla="*/ 235973 h 435077"/>
                  <a:gd name="connsiteX3" fmla="*/ 501446 w 501446"/>
                  <a:gd name="connsiteY3" fmla="*/ 0 h 435077"/>
                  <a:gd name="connsiteX0" fmla="*/ 0 w 393790"/>
                  <a:gd name="connsiteY0" fmla="*/ 433623 h 433623"/>
                  <a:gd name="connsiteX1" fmla="*/ 2956 w 393790"/>
                  <a:gd name="connsiteY1" fmla="*/ 235973 h 433623"/>
                  <a:gd name="connsiteX2" fmla="*/ 393790 w 393790"/>
                  <a:gd name="connsiteY2" fmla="*/ 0 h 433623"/>
                </a:gdLst>
                <a:ahLst/>
                <a:cxnLst>
                  <a:cxn ang="0">
                    <a:pos x="connsiteX0" y="connsiteY0"/>
                  </a:cxn>
                  <a:cxn ang="0">
                    <a:pos x="connsiteX1" y="connsiteY1"/>
                  </a:cxn>
                  <a:cxn ang="0">
                    <a:pos x="connsiteX2" y="connsiteY2"/>
                  </a:cxn>
                </a:cxnLst>
                <a:rect l="l" t="t" r="r" b="b"/>
                <a:pathLst>
                  <a:path w="393790" h="433623">
                    <a:moveTo>
                      <a:pt x="0" y="433623"/>
                    </a:moveTo>
                    <a:cubicBezTo>
                      <a:pt x="0" y="319323"/>
                      <a:pt x="1047" y="389877"/>
                      <a:pt x="2956" y="235973"/>
                    </a:cubicBezTo>
                    <a:cubicBezTo>
                      <a:pt x="296087" y="58110"/>
                      <a:pt x="318950" y="51894"/>
                      <a:pt x="393790" y="0"/>
                    </a:cubicBezTo>
                  </a:path>
                </a:pathLst>
              </a:custGeom>
              <a:ln w="28575">
                <a:solidFill>
                  <a:schemeClr val="tx1">
                    <a:lumMod val="95000"/>
                    <a:lumOff val="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100" dirty="0"/>
              </a:p>
            </p:txBody>
          </p:sp>
        </p:grpSp>
        <p:cxnSp>
          <p:nvCxnSpPr>
            <p:cNvPr id="389" name="Gerade Verbindung mit Pfeil 388"/>
            <p:cNvCxnSpPr/>
            <p:nvPr/>
          </p:nvCxnSpPr>
          <p:spPr>
            <a:xfrm>
              <a:off x="4795697" y="5532836"/>
              <a:ext cx="213797"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1" name="Textfeld 390"/>
            <p:cNvSpPr txBox="1"/>
            <p:nvPr/>
          </p:nvSpPr>
          <p:spPr>
            <a:xfrm>
              <a:off x="4703218" y="5279526"/>
              <a:ext cx="449162" cy="261610"/>
            </a:xfrm>
            <a:prstGeom prst="rect">
              <a:avLst/>
            </a:prstGeom>
            <a:noFill/>
          </p:spPr>
          <p:txBody>
            <a:bodyPr wrap="none" rtlCol="0">
              <a:spAutoFit/>
            </a:bodyPr>
            <a:lstStyle/>
            <a:p>
              <a:r>
                <a:rPr lang="en-US" sz="1100" i="1" dirty="0" err="1" smtClean="0">
                  <a:latin typeface="Cambria Math" panose="02040503050406030204" pitchFamily="18" charset="0"/>
                  <a:ea typeface="Cambria Math" panose="02040503050406030204" pitchFamily="18" charset="0"/>
                </a:rPr>
                <a:t>M</a:t>
              </a:r>
              <a:r>
                <a:rPr lang="en-US" sz="1100" i="1" baseline="-25000" dirty="0" err="1" smtClean="0">
                  <a:latin typeface="Cambria Math" panose="02040503050406030204" pitchFamily="18" charset="0"/>
                  <a:ea typeface="Cambria Math" panose="02040503050406030204" pitchFamily="18" charset="0"/>
                </a:rPr>
                <a:t>Des</a:t>
              </a:r>
              <a:endParaRPr lang="en-US" sz="1100" i="1" baseline="-25000" dirty="0">
                <a:latin typeface="Cambria Math" panose="02040503050406030204" pitchFamily="18" charset="0"/>
                <a:ea typeface="Cambria Math" panose="02040503050406030204" pitchFamily="18" charset="0"/>
              </a:endParaRPr>
            </a:p>
          </p:txBody>
        </p:sp>
      </p:grpSp>
      <p:grpSp>
        <p:nvGrpSpPr>
          <p:cNvPr id="13" name="Gruppieren 12"/>
          <p:cNvGrpSpPr/>
          <p:nvPr/>
        </p:nvGrpSpPr>
        <p:grpSpPr>
          <a:xfrm>
            <a:off x="3662014" y="4938645"/>
            <a:ext cx="744114" cy="822812"/>
            <a:chOff x="3669698" y="4938645"/>
            <a:chExt cx="744114" cy="822812"/>
          </a:xfrm>
        </p:grpSpPr>
        <p:grpSp>
          <p:nvGrpSpPr>
            <p:cNvPr id="366" name="Gruppieren 365"/>
            <p:cNvGrpSpPr/>
            <p:nvPr/>
          </p:nvGrpSpPr>
          <p:grpSpPr>
            <a:xfrm>
              <a:off x="3669698" y="4938645"/>
              <a:ext cx="744114" cy="822812"/>
              <a:chOff x="4597984" y="5346727"/>
              <a:chExt cx="744114" cy="822812"/>
            </a:xfrm>
          </p:grpSpPr>
          <p:sp>
            <p:nvSpPr>
              <p:cNvPr id="371" name="Rechteck 370"/>
              <p:cNvSpPr/>
              <p:nvPr/>
            </p:nvSpPr>
            <p:spPr>
              <a:xfrm>
                <a:off x="4619566" y="5346727"/>
                <a:ext cx="666763" cy="822812"/>
              </a:xfrm>
              <a:prstGeom prst="rect">
                <a:avLst/>
              </a:prstGeom>
              <a:solidFill>
                <a:schemeClr val="bg1"/>
              </a:solidFill>
              <a:ln w="28575">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372" name="Textfeld 371"/>
              <p:cNvSpPr txBox="1"/>
              <p:nvPr/>
            </p:nvSpPr>
            <p:spPr>
              <a:xfrm>
                <a:off x="4597984" y="5384826"/>
                <a:ext cx="744114" cy="348813"/>
              </a:xfrm>
              <a:prstGeom prst="rect">
                <a:avLst/>
              </a:prstGeom>
              <a:noFill/>
            </p:spPr>
            <p:txBody>
              <a:bodyPr wrap="none" rtlCol="0">
                <a:spAutoFit/>
              </a:bodyPr>
              <a:lstStyle/>
              <a:p>
                <a:pPr algn="ctr">
                  <a:lnSpc>
                    <a:spcPts val="1000"/>
                  </a:lnSpc>
                </a:pPr>
                <a:r>
                  <a:rPr lang="en-US" sz="1400" b="1" dirty="0" smtClean="0">
                    <a:solidFill>
                      <a:schemeClr val="tx1">
                        <a:lumMod val="95000"/>
                        <a:lumOff val="5000"/>
                      </a:schemeClr>
                    </a:solidFill>
                  </a:rPr>
                  <a:t>SW</a:t>
                </a:r>
              </a:p>
              <a:p>
                <a:pPr algn="ctr">
                  <a:lnSpc>
                    <a:spcPts val="1000"/>
                  </a:lnSpc>
                </a:pPr>
                <a:r>
                  <a:rPr lang="en-US" sz="1400" b="1" dirty="0" smtClean="0">
                    <a:solidFill>
                      <a:schemeClr val="tx1">
                        <a:lumMod val="95000"/>
                        <a:lumOff val="5000"/>
                      </a:schemeClr>
                    </a:solidFill>
                  </a:rPr>
                  <a:t>Sharing</a:t>
                </a:r>
                <a:endParaRPr lang="en-US" sz="1400" b="1" dirty="0">
                  <a:solidFill>
                    <a:schemeClr val="tx1">
                      <a:lumMod val="95000"/>
                      <a:lumOff val="5000"/>
                    </a:schemeClr>
                  </a:solidFill>
                </a:endParaRPr>
              </a:p>
            </p:txBody>
          </p:sp>
        </p:grpSp>
        <p:grpSp>
          <p:nvGrpSpPr>
            <p:cNvPr id="12" name="Gruppieren 11"/>
            <p:cNvGrpSpPr/>
            <p:nvPr/>
          </p:nvGrpSpPr>
          <p:grpSpPr>
            <a:xfrm>
              <a:off x="3807006" y="5287374"/>
              <a:ext cx="417624" cy="422127"/>
              <a:chOff x="-758786" y="5809673"/>
              <a:chExt cx="519291" cy="524890"/>
            </a:xfrm>
          </p:grpSpPr>
          <p:sp>
            <p:nvSpPr>
              <p:cNvPr id="392" name="Rechteck 391"/>
              <p:cNvSpPr/>
              <p:nvPr/>
            </p:nvSpPr>
            <p:spPr>
              <a:xfrm>
                <a:off x="-710939" y="5858867"/>
                <a:ext cx="350688" cy="350689"/>
              </a:xfrm>
              <a:prstGeom prst="rect">
                <a:avLst/>
              </a:prstGeom>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dirty="0"/>
              </a:p>
            </p:txBody>
          </p:sp>
          <p:sp>
            <p:nvSpPr>
              <p:cNvPr id="6" name="Ellipse 5"/>
              <p:cNvSpPr/>
              <p:nvPr/>
            </p:nvSpPr>
            <p:spPr>
              <a:xfrm>
                <a:off x="-370476" y="5973286"/>
                <a:ext cx="130981" cy="130981"/>
              </a:xfrm>
              <a:prstGeom prst="ellipse">
                <a:avLst/>
              </a:prstGeom>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93" name="Ellipse 392"/>
              <p:cNvSpPr/>
              <p:nvPr/>
            </p:nvSpPr>
            <p:spPr>
              <a:xfrm>
                <a:off x="-602258" y="6203582"/>
                <a:ext cx="130981" cy="130981"/>
              </a:xfrm>
              <a:prstGeom prst="ellipse">
                <a:avLst/>
              </a:prstGeom>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97" name="Rechteck 396"/>
              <p:cNvSpPr/>
              <p:nvPr/>
            </p:nvSpPr>
            <p:spPr>
              <a:xfrm>
                <a:off x="-710939" y="5858867"/>
                <a:ext cx="350688" cy="350689"/>
              </a:xfrm>
              <a:prstGeom prst="rect">
                <a:avLst/>
              </a:prstGeom>
              <a:solidFill>
                <a:schemeClr val="bg1"/>
              </a:solid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dirty="0"/>
              </a:p>
            </p:txBody>
          </p:sp>
          <p:sp>
            <p:nvSpPr>
              <p:cNvPr id="398" name="Ellipse 397"/>
              <p:cNvSpPr/>
              <p:nvPr/>
            </p:nvSpPr>
            <p:spPr>
              <a:xfrm>
                <a:off x="-370476" y="5973286"/>
                <a:ext cx="130981" cy="130981"/>
              </a:xfrm>
              <a:prstGeom prst="ellipse">
                <a:avLst/>
              </a:prstGeom>
              <a:solidFill>
                <a:schemeClr val="bg1"/>
              </a:solid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99" name="Ellipse 398"/>
              <p:cNvSpPr/>
              <p:nvPr/>
            </p:nvSpPr>
            <p:spPr>
              <a:xfrm>
                <a:off x="-602258" y="6203582"/>
                <a:ext cx="130981" cy="130981"/>
              </a:xfrm>
              <a:prstGeom prst="ellipse">
                <a:avLst/>
              </a:prstGeom>
              <a:solidFill>
                <a:schemeClr val="bg1"/>
              </a:solid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95" name="Ellipse 394"/>
              <p:cNvSpPr/>
              <p:nvPr/>
            </p:nvSpPr>
            <p:spPr>
              <a:xfrm>
                <a:off x="-602258" y="5833654"/>
                <a:ext cx="130981" cy="130981"/>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96" name="Ellipse 395"/>
              <p:cNvSpPr/>
              <p:nvPr/>
            </p:nvSpPr>
            <p:spPr>
              <a:xfrm>
                <a:off x="-743391" y="5973286"/>
                <a:ext cx="130981" cy="130981"/>
              </a:xfrm>
              <a:prstGeom prst="ellipse">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00" name="Ellipse 399"/>
              <p:cNvSpPr/>
              <p:nvPr/>
            </p:nvSpPr>
            <p:spPr>
              <a:xfrm>
                <a:off x="-602258" y="5835474"/>
                <a:ext cx="130981" cy="130981"/>
              </a:xfrm>
              <a:prstGeom prst="ellipse">
                <a:avLst/>
              </a:prstGeom>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01" name="Ellipse 400"/>
              <p:cNvSpPr/>
              <p:nvPr/>
            </p:nvSpPr>
            <p:spPr>
              <a:xfrm>
                <a:off x="-743391" y="5975106"/>
                <a:ext cx="130981" cy="130981"/>
              </a:xfrm>
              <a:prstGeom prst="ellipse">
                <a:avLst/>
              </a:prstGeom>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02" name="Ellipse 401"/>
              <p:cNvSpPr/>
              <p:nvPr/>
            </p:nvSpPr>
            <p:spPr>
              <a:xfrm>
                <a:off x="-602258" y="5809673"/>
                <a:ext cx="130981" cy="60423"/>
              </a:xfrm>
              <a:prstGeom prst="ellipse">
                <a:avLst/>
              </a:prstGeom>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03" name="Ellipse 402"/>
              <p:cNvSpPr/>
              <p:nvPr/>
            </p:nvSpPr>
            <p:spPr>
              <a:xfrm>
                <a:off x="-758786" y="5975106"/>
                <a:ext cx="66862" cy="130981"/>
              </a:xfrm>
              <a:prstGeom prst="ellipse">
                <a:avLst/>
              </a:prstGeom>
              <a:ln w="2857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grpSp>
    </p:spTree>
    <p:extLst>
      <p:ext uri="{BB962C8B-B14F-4D97-AF65-F5344CB8AC3E}">
        <p14:creationId xmlns:p14="http://schemas.microsoft.com/office/powerpoint/2010/main" val="116446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6"/>
                                        </p:tgtEl>
                                        <p:attrNameLst>
                                          <p:attrName>style.visibility</p:attrName>
                                        </p:attrNameLst>
                                      </p:cBhvr>
                                      <p:to>
                                        <p:strVal val="visible"/>
                                      </p:to>
                                    </p:set>
                                    <p:animEffect transition="in" filter="fade">
                                      <p:cBhvr>
                                        <p:cTn id="10" dur="500"/>
                                        <p:tgtEl>
                                          <p:spTgt spid="226"/>
                                        </p:tgtEl>
                                      </p:cBhvr>
                                    </p:animEffect>
                                  </p:childTnLst>
                                </p:cTn>
                              </p:par>
                              <p:par>
                                <p:cTn id="11" presetID="10" presetClass="entr" presetSubtype="0" fill="hold" nodeType="withEffect">
                                  <p:stCondLst>
                                    <p:cond delay="0"/>
                                  </p:stCondLst>
                                  <p:childTnLst>
                                    <p:set>
                                      <p:cBhvr>
                                        <p:cTn id="12" dur="1" fill="hold">
                                          <p:stCondLst>
                                            <p:cond delay="0"/>
                                          </p:stCondLst>
                                        </p:cTn>
                                        <p:tgtEl>
                                          <p:spTgt spid="324"/>
                                        </p:tgtEl>
                                        <p:attrNameLst>
                                          <p:attrName>style.visibility</p:attrName>
                                        </p:attrNameLst>
                                      </p:cBhvr>
                                      <p:to>
                                        <p:strVal val="visible"/>
                                      </p:to>
                                    </p:set>
                                    <p:animEffect transition="in" filter="fade">
                                      <p:cBhvr>
                                        <p:cTn id="13" dur="500"/>
                                        <p:tgtEl>
                                          <p:spTgt spid="324"/>
                                        </p:tgtEl>
                                      </p:cBhvr>
                                    </p:animEffect>
                                  </p:childTnLst>
                                </p:cTn>
                              </p:par>
                              <p:par>
                                <p:cTn id="14" presetID="10" presetClass="entr" presetSubtype="0" fill="hold" nodeType="withEffect">
                                  <p:stCondLst>
                                    <p:cond delay="0"/>
                                  </p:stCondLst>
                                  <p:childTnLst>
                                    <p:set>
                                      <p:cBhvr>
                                        <p:cTn id="15" dur="1" fill="hold">
                                          <p:stCondLst>
                                            <p:cond delay="0"/>
                                          </p:stCondLst>
                                        </p:cTn>
                                        <p:tgtEl>
                                          <p:spTgt spid="332"/>
                                        </p:tgtEl>
                                        <p:attrNameLst>
                                          <p:attrName>style.visibility</p:attrName>
                                        </p:attrNameLst>
                                      </p:cBhvr>
                                      <p:to>
                                        <p:strVal val="visible"/>
                                      </p:to>
                                    </p:set>
                                    <p:animEffect transition="in" filter="fade">
                                      <p:cBhvr>
                                        <p:cTn id="16" dur="500"/>
                                        <p:tgtEl>
                                          <p:spTgt spid="332"/>
                                        </p:tgtEl>
                                      </p:cBhvr>
                                    </p:animEffect>
                                  </p:childTnLst>
                                </p:cTn>
                              </p:par>
                              <p:par>
                                <p:cTn id="17" presetID="10" presetClass="entr" presetSubtype="0" fill="hold" nodeType="withEffect">
                                  <p:stCondLst>
                                    <p:cond delay="0"/>
                                  </p:stCondLst>
                                  <p:childTnLst>
                                    <p:set>
                                      <p:cBhvr>
                                        <p:cTn id="18" dur="1" fill="hold">
                                          <p:stCondLst>
                                            <p:cond delay="0"/>
                                          </p:stCondLst>
                                        </p:cTn>
                                        <p:tgtEl>
                                          <p:spTgt spid="346"/>
                                        </p:tgtEl>
                                        <p:attrNameLst>
                                          <p:attrName>style.visibility</p:attrName>
                                        </p:attrNameLst>
                                      </p:cBhvr>
                                      <p:to>
                                        <p:strVal val="visible"/>
                                      </p:to>
                                    </p:set>
                                    <p:animEffect transition="in" filter="fade">
                                      <p:cBhvr>
                                        <p:cTn id="19" dur="500"/>
                                        <p:tgtEl>
                                          <p:spTgt spid="346"/>
                                        </p:tgtEl>
                                      </p:cBhvr>
                                    </p:animEffect>
                                  </p:childTnLst>
                                </p:cTn>
                              </p:par>
                              <p:par>
                                <p:cTn id="20" presetID="10" presetClass="entr" presetSubtype="0" fill="hold" nodeType="withEffect">
                                  <p:stCondLst>
                                    <p:cond delay="0"/>
                                  </p:stCondLst>
                                  <p:childTnLst>
                                    <p:set>
                                      <p:cBhvr>
                                        <p:cTn id="21" dur="1" fill="hold">
                                          <p:stCondLst>
                                            <p:cond delay="0"/>
                                          </p:stCondLst>
                                        </p:cTn>
                                        <p:tgtEl>
                                          <p:spTgt spid="360"/>
                                        </p:tgtEl>
                                        <p:attrNameLst>
                                          <p:attrName>style.visibility</p:attrName>
                                        </p:attrNameLst>
                                      </p:cBhvr>
                                      <p:to>
                                        <p:strVal val="visible"/>
                                      </p:to>
                                    </p:set>
                                    <p:animEffect transition="in" filter="fade">
                                      <p:cBhvr>
                                        <p:cTn id="22" dur="500"/>
                                        <p:tgtEl>
                                          <p:spTgt spid="360"/>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Effect transition="in" filter="fade">
                                      <p:cBhvr>
                                        <p:cTn id="33" dur="500"/>
                                        <p:tgtEl>
                                          <p:spTgt spid="9">
                                            <p:txEl>
                                              <p:pRg st="1" end="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500"/>
                                        <p:tgtEl>
                                          <p:spTgt spid="9">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animEffect transition="in" filter="fade">
                                      <p:cBhvr>
                                        <p:cTn id="3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1;LogoRightColor;LogoRightColor;LogoRightColor;LogoRightColor;-2"/>
</p:tagLst>
</file>

<file path=ppt/tags/tag1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0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01.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02.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03.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0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05.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06.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07.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08.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09.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1.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1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11.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12.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13.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1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15.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16.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17.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18.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19.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2.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2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21.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22.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23.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2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25.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26.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27.xml><?xml version="1.0" encoding="utf-8"?>
<p:tagLst xmlns:a="http://schemas.openxmlformats.org/drawingml/2006/main" xmlns:r="http://schemas.openxmlformats.org/officeDocument/2006/relationships" xmlns:p="http://schemas.openxmlformats.org/presentationml/2006/main">
  <p:tag name="COLORSETCLASSNAME" val="ColorSet1"/>
  <p:tag name="COLORS" val="-2;-2;-1;White;-1;-2"/>
</p:tagLst>
</file>

<file path=ppt/tags/tag128.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29.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3.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3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31.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32.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33.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3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35.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36.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37.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38.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39.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4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41.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42.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43.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44.xml><?xml version="1.0" encoding="utf-8"?>
<p:tagLst xmlns:a="http://schemas.openxmlformats.org/drawingml/2006/main" xmlns:r="http://schemas.openxmlformats.org/officeDocument/2006/relationships" xmlns:p="http://schemas.openxmlformats.org/presentationml/2006/main">
  <p:tag name="COLORSETCLASSNAME" val="ColorSet1"/>
  <p:tag name="COLORS" val="-2;-2;-2;-2;-3;-2"/>
</p:tagLst>
</file>

<file path=ppt/tags/tag145.xml><?xml version="1.0" encoding="utf-8"?>
<p:tagLst xmlns:a="http://schemas.openxmlformats.org/drawingml/2006/main" xmlns:r="http://schemas.openxmlformats.org/officeDocument/2006/relationships" xmlns:p="http://schemas.openxmlformats.org/presentationml/2006/main">
  <p:tag name="COLORSETCLASSNAME" val="ColorSet1"/>
  <p:tag name="COLORS" val="-2;-2;-2;-2;-3;-2"/>
</p:tagLst>
</file>

<file path=ppt/tags/tag146.xml><?xml version="1.0" encoding="utf-8"?>
<p:tagLst xmlns:a="http://schemas.openxmlformats.org/drawingml/2006/main" xmlns:r="http://schemas.openxmlformats.org/officeDocument/2006/relationships" xmlns:p="http://schemas.openxmlformats.org/presentationml/2006/main">
  <p:tag name="COLORSETCLASSNAME" val="ColorSet1"/>
  <p:tag name="COLORS" val="-2;-2;-2;-2;-3;-2"/>
</p:tagLst>
</file>

<file path=ppt/tags/tag147.xml><?xml version="1.0" encoding="utf-8"?>
<p:tagLst xmlns:a="http://schemas.openxmlformats.org/drawingml/2006/main" xmlns:r="http://schemas.openxmlformats.org/officeDocument/2006/relationships" xmlns:p="http://schemas.openxmlformats.org/presentationml/2006/main">
  <p:tag name="COLORSETCLASSNAME" val="ColorSet1"/>
  <p:tag name="COLORS" val="-2;-2;-2;-2;-3;-2"/>
</p:tagLst>
</file>

<file path=ppt/tags/tag148.xml><?xml version="1.0" encoding="utf-8"?>
<p:tagLst xmlns:a="http://schemas.openxmlformats.org/drawingml/2006/main" xmlns:r="http://schemas.openxmlformats.org/officeDocument/2006/relationships" xmlns:p="http://schemas.openxmlformats.org/presentationml/2006/main">
  <p:tag name="COLORSETCLASSNAME" val="ColorSet1"/>
  <p:tag name="COLORS" val="-2;-2;-2;-2;-3;-2"/>
</p:tagLst>
</file>

<file path=ppt/tags/tag149.xml><?xml version="1.0" encoding="utf-8"?>
<p:tagLst xmlns:a="http://schemas.openxmlformats.org/drawingml/2006/main" xmlns:r="http://schemas.openxmlformats.org/officeDocument/2006/relationships" xmlns:p="http://schemas.openxmlformats.org/presentationml/2006/main">
  <p:tag name="COLORSETCLASSNAME" val="ColorSet1"/>
  <p:tag name="COLORS" val="-2;-2;-2;-2;-3;-2"/>
</p:tagLst>
</file>

<file path=ppt/tags/tag15.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50.xml><?xml version="1.0" encoding="utf-8"?>
<p:tagLst xmlns:a="http://schemas.openxmlformats.org/drawingml/2006/main" xmlns:r="http://schemas.openxmlformats.org/officeDocument/2006/relationships" xmlns:p="http://schemas.openxmlformats.org/presentationml/2006/main">
  <p:tag name="COLORSETCLASSNAME" val="ColorSet1"/>
  <p:tag name="COLORS" val="-2;-2;-2;-2;-3;-2"/>
</p:tagLst>
</file>

<file path=ppt/tags/tag151.xml><?xml version="1.0" encoding="utf-8"?>
<p:tagLst xmlns:a="http://schemas.openxmlformats.org/drawingml/2006/main" xmlns:r="http://schemas.openxmlformats.org/officeDocument/2006/relationships" xmlns:p="http://schemas.openxmlformats.org/presentationml/2006/main">
  <p:tag name="COLORSETCLASSNAME" val="ColorSet1"/>
  <p:tag name="COLORS" val="-2;-2;-2;-2;-3;-2"/>
</p:tagLst>
</file>

<file path=ppt/tags/tag152.xml><?xml version="1.0" encoding="utf-8"?>
<p:tagLst xmlns:a="http://schemas.openxmlformats.org/drawingml/2006/main" xmlns:r="http://schemas.openxmlformats.org/officeDocument/2006/relationships" xmlns:p="http://schemas.openxmlformats.org/presentationml/2006/main">
  <p:tag name="COLORSETCLASSNAME" val="ColorSet1"/>
  <p:tag name="COLORS" val="-2;-2;-2;-2;-1;Black"/>
</p:tagLst>
</file>

<file path=ppt/tags/tag153.xml><?xml version="1.0" encoding="utf-8"?>
<p:tagLst xmlns:a="http://schemas.openxmlformats.org/drawingml/2006/main" xmlns:r="http://schemas.openxmlformats.org/officeDocument/2006/relationships" xmlns:p="http://schemas.openxmlformats.org/presentationml/2006/main">
  <p:tag name="COLORSETCLASSNAME" val="ColorSet1"/>
  <p:tag name="COLORS" val="-2;-2;Blue1;LogoRightColor;-1;-2"/>
</p:tagLst>
</file>

<file path=ppt/tags/tag15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55.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156.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157.xml><?xml version="1.0" encoding="utf-8"?>
<p:tagLst xmlns:a="http://schemas.openxmlformats.org/drawingml/2006/main" xmlns:r="http://schemas.openxmlformats.org/officeDocument/2006/relationships" xmlns:p="http://schemas.openxmlformats.org/presentationml/2006/main">
  <p:tag name="COLORSETCLASSNAME" val="ColorSet1"/>
  <p:tag name="COLORS" val="-2;-2;-2;-2;-1;Black"/>
</p:tagLst>
</file>

<file path=ppt/tags/tag158.xml><?xml version="1.0" encoding="utf-8"?>
<p:tagLst xmlns:a="http://schemas.openxmlformats.org/drawingml/2006/main" xmlns:r="http://schemas.openxmlformats.org/officeDocument/2006/relationships" xmlns:p="http://schemas.openxmlformats.org/presentationml/2006/main">
  <p:tag name="COLORSETCLASSNAME" val="ColorSet1"/>
  <p:tag name="COLORS" val="-2;-2;Blue1;LogoRightColor;-1;-2"/>
</p:tagLst>
</file>

<file path=ppt/tags/tag159.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6.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60.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161.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162.xml><?xml version="1.0" encoding="utf-8"?>
<p:tagLst xmlns:a="http://schemas.openxmlformats.org/drawingml/2006/main" xmlns:r="http://schemas.openxmlformats.org/officeDocument/2006/relationships" xmlns:p="http://schemas.openxmlformats.org/presentationml/2006/main">
  <p:tag name="COLORSETCLASSNAME" val="ColorSet1"/>
  <p:tag name="COLORS" val="-2;-2;-2;-2;-1;Black"/>
</p:tagLst>
</file>

<file path=ppt/tags/tag163.xml><?xml version="1.0" encoding="utf-8"?>
<p:tagLst xmlns:a="http://schemas.openxmlformats.org/drawingml/2006/main" xmlns:r="http://schemas.openxmlformats.org/officeDocument/2006/relationships" xmlns:p="http://schemas.openxmlformats.org/presentationml/2006/main">
  <p:tag name="COLORSETCLASSNAME" val="ColorSet1"/>
  <p:tag name="COLORS" val="-2;-2;Blue1;LogoRightColor;-1;-2"/>
</p:tagLst>
</file>

<file path=ppt/tags/tag16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65.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166.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167.xml><?xml version="1.0" encoding="utf-8"?>
<p:tagLst xmlns:a="http://schemas.openxmlformats.org/drawingml/2006/main" xmlns:r="http://schemas.openxmlformats.org/officeDocument/2006/relationships" xmlns:p="http://schemas.openxmlformats.org/presentationml/2006/main">
  <p:tag name="COLORSETCLASSNAME" val="ColorSet1"/>
  <p:tag name="COLORS" val="-2;-2;-2;-2;-1;Black"/>
</p:tagLst>
</file>

<file path=ppt/tags/tag168.xml><?xml version="1.0" encoding="utf-8"?>
<p:tagLst xmlns:a="http://schemas.openxmlformats.org/drawingml/2006/main" xmlns:r="http://schemas.openxmlformats.org/officeDocument/2006/relationships" xmlns:p="http://schemas.openxmlformats.org/presentationml/2006/main">
  <p:tag name="COLORSETCLASSNAME" val="ColorSet1"/>
  <p:tag name="COLORS" val="-2;-2;Blue1;LogoRightColor;-1;-2"/>
</p:tagLst>
</file>

<file path=ppt/tags/tag169.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7.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70.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171.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172.xml><?xml version="1.0" encoding="utf-8"?>
<p:tagLst xmlns:a="http://schemas.openxmlformats.org/drawingml/2006/main" xmlns:r="http://schemas.openxmlformats.org/officeDocument/2006/relationships" xmlns:p="http://schemas.openxmlformats.org/presentationml/2006/main">
  <p:tag name="COLORSETCLASSNAME" val="ColorSet1"/>
  <p:tag name="COLORS" val="-2;-2;-2;-2;-1;Black"/>
</p:tagLst>
</file>

<file path=ppt/tags/tag173.xml><?xml version="1.0" encoding="utf-8"?>
<p:tagLst xmlns:a="http://schemas.openxmlformats.org/drawingml/2006/main" xmlns:r="http://schemas.openxmlformats.org/officeDocument/2006/relationships" xmlns:p="http://schemas.openxmlformats.org/presentationml/2006/main">
  <p:tag name="COLORSETCLASSNAME" val="ColorSet1"/>
  <p:tag name="COLORS" val="-2;-2;Blue1;LogoRightColor;-1;-2"/>
</p:tagLst>
</file>

<file path=ppt/tags/tag17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75.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176.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177.xml><?xml version="1.0" encoding="utf-8"?>
<p:tagLst xmlns:a="http://schemas.openxmlformats.org/drawingml/2006/main" xmlns:r="http://schemas.openxmlformats.org/officeDocument/2006/relationships" xmlns:p="http://schemas.openxmlformats.org/presentationml/2006/main">
  <p:tag name="COLORSETCLASSNAME" val="ColorSet1"/>
  <p:tag name="COLORS" val="-2;-2;-2;-2;-1;Black"/>
</p:tagLst>
</file>

<file path=ppt/tags/tag178.xml><?xml version="1.0" encoding="utf-8"?>
<p:tagLst xmlns:a="http://schemas.openxmlformats.org/drawingml/2006/main" xmlns:r="http://schemas.openxmlformats.org/officeDocument/2006/relationships" xmlns:p="http://schemas.openxmlformats.org/presentationml/2006/main">
  <p:tag name="COLORSETCLASSNAME" val="ColorSet1"/>
  <p:tag name="COLORS" val="-2;-2;Blue1;LogoRightColor;-1;-2"/>
</p:tagLst>
</file>

<file path=ppt/tags/tag179.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8.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80.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181.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182.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83.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84.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185.xml><?xml version="1.0" encoding="utf-8"?>
<p:tagLst xmlns:a="http://schemas.openxmlformats.org/drawingml/2006/main" xmlns:r="http://schemas.openxmlformats.org/officeDocument/2006/relationships" xmlns:p="http://schemas.openxmlformats.org/presentationml/2006/main">
  <p:tag name="COLORSETCLASSNAME" val="ColorSet1"/>
  <p:tag name="COLORS" val="LogoRightColor;LogoRightColor;Black;LogoRightColor;-1;-2"/>
</p:tagLst>
</file>

<file path=ppt/tags/tag186.xml><?xml version="1.0" encoding="utf-8"?>
<p:tagLst xmlns:a="http://schemas.openxmlformats.org/drawingml/2006/main" xmlns:r="http://schemas.openxmlformats.org/officeDocument/2006/relationships" xmlns:p="http://schemas.openxmlformats.org/presentationml/2006/main">
  <p:tag name="COLORSETCLASSNAME" val="ColorSet1"/>
  <p:tag name="COLORS" val="LogoRightColor;LogoRightColor;Black;LogoRightColor;-1;-2"/>
</p:tagLst>
</file>

<file path=ppt/tags/tag187.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88.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89.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9.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190.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191.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192.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193.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194.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195.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96.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97.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198.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199.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1;LogoRightColor;LogoRightColor;LogoRightColor;LogoRightColor;-2"/>
</p:tagLst>
</file>

<file path=ppt/tags/tag2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00.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201.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202.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203.xml><?xml version="1.0" encoding="utf-8"?>
<p:tagLst xmlns:a="http://schemas.openxmlformats.org/drawingml/2006/main" xmlns:r="http://schemas.openxmlformats.org/officeDocument/2006/relationships" xmlns:p="http://schemas.openxmlformats.org/presentationml/2006/main">
  <p:tag name="COLORSETCLASSNAME" val="ColorSet1"/>
  <p:tag name="COLORS" val="-1;White;Black426;White;-1;-2"/>
</p:tagLst>
</file>

<file path=ppt/tags/tag20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05.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06.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07.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08.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09.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1.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1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LogoRightColor;-1;-2"/>
</p:tagLst>
</file>

<file path=ppt/tags/tag211.xml><?xml version="1.0" encoding="utf-8"?>
<p:tagLst xmlns:a="http://schemas.openxmlformats.org/drawingml/2006/main" xmlns:r="http://schemas.openxmlformats.org/officeDocument/2006/relationships" xmlns:p="http://schemas.openxmlformats.org/presentationml/2006/main">
  <p:tag name="COLORSETCLASSNAME" val="ColorSet1"/>
  <p:tag name="COLORS" val="-2;-2;Black;LogoRightColor;-1;-2"/>
</p:tagLst>
</file>

<file path=ppt/tags/tag212.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13.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1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15.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16.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17.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218.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219.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22.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2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21.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22.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23.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2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25.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26.xml><?xml version="1.0" encoding="utf-8"?>
<p:tagLst xmlns:a="http://schemas.openxmlformats.org/drawingml/2006/main" xmlns:r="http://schemas.openxmlformats.org/officeDocument/2006/relationships" xmlns:p="http://schemas.openxmlformats.org/presentationml/2006/main">
  <p:tag name="COLORSETCLASSNAME" val="ColorSet1"/>
  <p:tag name="COLORS" val="-2;-2;Black;LogoRightColor;-1;-2"/>
</p:tagLst>
</file>

<file path=ppt/tags/tag227.xml><?xml version="1.0" encoding="utf-8"?>
<p:tagLst xmlns:a="http://schemas.openxmlformats.org/drawingml/2006/main" xmlns:r="http://schemas.openxmlformats.org/officeDocument/2006/relationships" xmlns:p="http://schemas.openxmlformats.org/presentationml/2006/main">
  <p:tag name="COLORSETCLASSNAME" val="ColorSet1"/>
  <p:tag name="COLORS" val="-2;-2;Black;LogoRightColor;-1;-2"/>
</p:tagLst>
</file>

<file path=ppt/tags/tag228.xml><?xml version="1.0" encoding="utf-8"?>
<p:tagLst xmlns:a="http://schemas.openxmlformats.org/drawingml/2006/main" xmlns:r="http://schemas.openxmlformats.org/officeDocument/2006/relationships" xmlns:p="http://schemas.openxmlformats.org/presentationml/2006/main">
  <p:tag name="COLORSETCLASSNAME" val="ColorSet1"/>
  <p:tag name="COLORS" val="-2;-2;Black;LogoRightColor;-1;-2"/>
</p:tagLst>
</file>

<file path=ppt/tags/tag229.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3.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30.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231.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32.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233.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23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35.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36.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37.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38.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39.xml><?xml version="1.0" encoding="utf-8"?>
<p:tagLst xmlns:a="http://schemas.openxmlformats.org/drawingml/2006/main" xmlns:r="http://schemas.openxmlformats.org/officeDocument/2006/relationships" xmlns:p="http://schemas.openxmlformats.org/presentationml/2006/main">
  <p:tag name="COLORSETCLASSNAME" val="ColorSet1"/>
  <p:tag name="COLORS" val="-2;-2;Black;LogoRightColor;-1;-2"/>
</p:tagLst>
</file>

<file path=ppt/tags/tag2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40.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241.xml><?xml version="1.0" encoding="utf-8"?>
<p:tagLst xmlns:a="http://schemas.openxmlformats.org/drawingml/2006/main" xmlns:r="http://schemas.openxmlformats.org/officeDocument/2006/relationships" xmlns:p="http://schemas.openxmlformats.org/presentationml/2006/main">
  <p:tag name="COLORSETCLASSNAME" val="ColorSet1"/>
  <p:tag name="COLORS" val="-2;-2;Black;LogoRightColor;-1;-2"/>
</p:tagLst>
</file>

<file path=ppt/tags/tag242.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43.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24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LogoRightColor;-1;-2"/>
</p:tagLst>
</file>

<file path=ppt/tags/tag245.xml><?xml version="1.0" encoding="utf-8"?>
<p:tagLst xmlns:a="http://schemas.openxmlformats.org/drawingml/2006/main" xmlns:r="http://schemas.openxmlformats.org/officeDocument/2006/relationships" xmlns:p="http://schemas.openxmlformats.org/presentationml/2006/main">
  <p:tag name="COLORSETCLASSNAME" val="ColorSet1"/>
  <p:tag name="COLORS" val="-2;-2;Black;LogoRightColor;-1;-2"/>
</p:tagLst>
</file>

<file path=ppt/tags/tag246.xml><?xml version="1.0" encoding="utf-8"?>
<p:tagLst xmlns:a="http://schemas.openxmlformats.org/drawingml/2006/main" xmlns:r="http://schemas.openxmlformats.org/officeDocument/2006/relationships" xmlns:p="http://schemas.openxmlformats.org/presentationml/2006/main">
  <p:tag name="COLORSETCLASSNAME" val="ColorSet1"/>
  <p:tag name="COLORS" val="-2;-2;Black;LogoRightColor;-1;-2"/>
</p:tagLst>
</file>

<file path=ppt/tags/tag247.xml><?xml version="1.0" encoding="utf-8"?>
<p:tagLst xmlns:a="http://schemas.openxmlformats.org/drawingml/2006/main" xmlns:r="http://schemas.openxmlformats.org/officeDocument/2006/relationships" xmlns:p="http://schemas.openxmlformats.org/presentationml/2006/main">
  <p:tag name="COLORSETCLASSNAME" val="ColorSet1"/>
  <p:tag name="COLORS" val="-2;-2;Black;LogoRightColor;-1;-2"/>
</p:tagLst>
</file>

<file path=ppt/tags/tag248.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249.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5.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5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LogoRightColor;-1;-2"/>
</p:tagLst>
</file>

<file path=ppt/tags/tag251.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52.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253.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5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55.xml><?xml version="1.0" encoding="utf-8"?>
<p:tagLst xmlns:a="http://schemas.openxmlformats.org/drawingml/2006/main" xmlns:r="http://schemas.openxmlformats.org/officeDocument/2006/relationships" xmlns:p="http://schemas.openxmlformats.org/presentationml/2006/main">
  <p:tag name="COLORSETCLASSNAME" val="ColorSet1"/>
  <p:tag name="COLORS" val="Gray3;White;Black426;White;-1;-2"/>
</p:tagLst>
</file>

<file path=ppt/tags/tag256.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Black;LogoRightColor;-1;-2"/>
</p:tagLst>
</file>

<file path=ppt/tags/tag257.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58.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59.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6.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6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61.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62.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63.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6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65.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66.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Black;LogoRightColor;-1;-2"/>
</p:tagLst>
</file>

<file path=ppt/tags/tag267.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68.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69.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7.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7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71.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72.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73.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7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75.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76.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77.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78.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79.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28.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8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81.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282.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83.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28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85.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286.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87.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288.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89.xml><?xml version="1.0" encoding="utf-8"?>
<p:tagLst xmlns:a="http://schemas.openxmlformats.org/drawingml/2006/main" xmlns:r="http://schemas.openxmlformats.org/officeDocument/2006/relationships" xmlns:p="http://schemas.openxmlformats.org/presentationml/2006/main">
  <p:tag name="COLORSETCLASSNAME" val="ColorSet1"/>
  <p:tag name="COLORS" val="Black;LogoRightColor;Black426;White;-1;-2"/>
</p:tagLst>
</file>

<file path=ppt/tags/tag29.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90.xml><?xml version="1.0" encoding="utf-8"?>
<p:tagLst xmlns:a="http://schemas.openxmlformats.org/drawingml/2006/main" xmlns:r="http://schemas.openxmlformats.org/officeDocument/2006/relationships" xmlns:p="http://schemas.openxmlformats.org/presentationml/2006/main">
  <p:tag name="COLORSETCLASSNAME" val="ColorSet1"/>
  <p:tag name="COLORS" val="Black;LogoRightColor;Black426;White;-1;-2"/>
</p:tagLst>
</file>

<file path=ppt/tags/tag291.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92.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93.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9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95.xml><?xml version="1.0" encoding="utf-8"?>
<p:tagLst xmlns:a="http://schemas.openxmlformats.org/drawingml/2006/main" xmlns:r="http://schemas.openxmlformats.org/officeDocument/2006/relationships" xmlns:p="http://schemas.openxmlformats.org/presentationml/2006/main">
  <p:tag name="COLORSETCLASSNAME" val="ColorSet1"/>
  <p:tag name="COLORS" val="Gray3;White;Black426;White;-1;-2"/>
</p:tagLst>
</file>

<file path=ppt/tags/tag296.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Black;LogoRightColor;-1;-2"/>
</p:tagLst>
</file>

<file path=ppt/tags/tag297.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98.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299.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0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01.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02.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03.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0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05.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06.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Black;LogoRightColor;-1;-2"/>
</p:tagLst>
</file>

<file path=ppt/tags/tag307.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08.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09.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1.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1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11.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12.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13.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1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15.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16.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17.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18.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19.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32.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2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21.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322.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23.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32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25.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326.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27.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328.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29.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33.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3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31.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332.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33.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3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35.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36.xml><?xml version="1.0" encoding="utf-8"?>
<p:tagLst xmlns:a="http://schemas.openxmlformats.org/drawingml/2006/main" xmlns:r="http://schemas.openxmlformats.org/officeDocument/2006/relationships" xmlns:p="http://schemas.openxmlformats.org/presentationml/2006/main">
  <p:tag name="COLORSETCLASSNAME" val="ColorSet1"/>
  <p:tag name="COLORS" val="Gray3;White;Black426;White;-1;-2"/>
</p:tagLst>
</file>

<file path=ppt/tags/tag337.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Black;LogoRightColor;-1;-2"/>
</p:tagLst>
</file>

<file path=ppt/tags/tag338.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39.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4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41.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42.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43.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4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45.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46.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Black;LogoRightColor;-1;-2"/>
</p:tagLst>
</file>

<file path=ppt/tags/tag347.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48.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49.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5.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5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51.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52.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53.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5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55.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56.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57.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58.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59.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36.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6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61.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362.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63.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36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65.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366.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67.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368.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69.xml><?xml version="1.0" encoding="utf-8"?>
<p:tagLst xmlns:a="http://schemas.openxmlformats.org/drawingml/2006/main" xmlns:r="http://schemas.openxmlformats.org/officeDocument/2006/relationships" xmlns:p="http://schemas.openxmlformats.org/presentationml/2006/main">
  <p:tag name="COLORSETCLASSNAME" val="ColorSet1"/>
  <p:tag name="COLORS" val="Black426;White;Black426;White;-1;-2"/>
</p:tagLst>
</file>

<file path=ppt/tags/tag37.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7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71.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72.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73.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7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75.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76.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77.xml><?xml version="1.0" encoding="utf-8"?>
<p:tagLst xmlns:a="http://schemas.openxmlformats.org/drawingml/2006/main" xmlns:r="http://schemas.openxmlformats.org/officeDocument/2006/relationships" xmlns:p="http://schemas.openxmlformats.org/presentationml/2006/main">
  <p:tag name="COLORSETCLASSNAME" val="ColorSet1"/>
  <p:tag name="COLORS" val="-2;-2;Black;LogoRightColor;-1;-2"/>
</p:tagLst>
</file>

<file path=ppt/tags/tag378.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79.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8.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8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LogoRightColor;-1;-2"/>
</p:tagLst>
</file>

<file path=ppt/tags/tag381.xml><?xml version="1.0" encoding="utf-8"?>
<p:tagLst xmlns:a="http://schemas.openxmlformats.org/drawingml/2006/main" xmlns:r="http://schemas.openxmlformats.org/officeDocument/2006/relationships" xmlns:p="http://schemas.openxmlformats.org/presentationml/2006/main">
  <p:tag name="COLORSETCLASSNAME" val="ColorSet1"/>
  <p:tag name="COLORS" val="-1;White;-2;-2;-1;-2"/>
</p:tagLst>
</file>

<file path=ppt/tags/tag382.xml><?xml version="1.0" encoding="utf-8"?>
<p:tagLst xmlns:a="http://schemas.openxmlformats.org/drawingml/2006/main" xmlns:r="http://schemas.openxmlformats.org/officeDocument/2006/relationships" xmlns:p="http://schemas.openxmlformats.org/presentationml/2006/main">
  <p:tag name="COLORSETCLASSNAME" val="ColorSet1"/>
  <p:tag name="COLORS" val="-1;White;-2;-2;-1;-2"/>
</p:tagLst>
</file>

<file path=ppt/tags/tag383.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8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85.xml><?xml version="1.0" encoding="utf-8"?>
<p:tagLst xmlns:a="http://schemas.openxmlformats.org/drawingml/2006/main" xmlns:r="http://schemas.openxmlformats.org/officeDocument/2006/relationships" xmlns:p="http://schemas.openxmlformats.org/presentationml/2006/main">
  <p:tag name="COLORSETCLASSNAME" val="ColorSet1"/>
  <p:tag name="COLORS" val="-2;-2;-2;-2;MediaBoxColor;-2"/>
</p:tagLst>
</file>

<file path=ppt/tags/tag386.xml><?xml version="1.0" encoding="utf-8"?>
<p:tagLst xmlns:a="http://schemas.openxmlformats.org/drawingml/2006/main" xmlns:r="http://schemas.openxmlformats.org/officeDocument/2006/relationships" xmlns:p="http://schemas.openxmlformats.org/presentationml/2006/main">
  <p:tag name="COLORSETCLASSNAME" val="ColorSet1"/>
  <p:tag name="COLORS" val="-2;-2;-2;-2;MediaBoxColor;-2"/>
</p:tagLst>
</file>

<file path=ppt/tags/tag387.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88.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89.xml><?xml version="1.0" encoding="utf-8"?>
<p:tagLst xmlns:a="http://schemas.openxmlformats.org/drawingml/2006/main" xmlns:r="http://schemas.openxmlformats.org/officeDocument/2006/relationships" xmlns:p="http://schemas.openxmlformats.org/presentationml/2006/main">
  <p:tag name="COLORSETCLASSNAME" val="ColorSet1"/>
  <p:tag name="COLORS" val="-1;White;-2;-2;-1;-2"/>
</p:tagLst>
</file>

<file path=ppt/tags/tag39.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90.xml><?xml version="1.0" encoding="utf-8"?>
<p:tagLst xmlns:a="http://schemas.openxmlformats.org/drawingml/2006/main" xmlns:r="http://schemas.openxmlformats.org/officeDocument/2006/relationships" xmlns:p="http://schemas.openxmlformats.org/presentationml/2006/main">
  <p:tag name="COLORSETCLASSNAME" val="ColorSet1"/>
  <p:tag name="COLORS" val="-1;White;-2;-2;-1;-2"/>
</p:tagLst>
</file>

<file path=ppt/tags/tag391.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92.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393.xml><?xml version="1.0" encoding="utf-8"?>
<p:tagLst xmlns:a="http://schemas.openxmlformats.org/drawingml/2006/main" xmlns:r="http://schemas.openxmlformats.org/officeDocument/2006/relationships" xmlns:p="http://schemas.openxmlformats.org/presentationml/2006/main">
  <p:tag name="COLORSETCLASSNAME" val="ColorSet1"/>
  <p:tag name="COLORS" val="-2;-2;-2;-2;MediaBoxColor;-2"/>
</p:tagLst>
</file>

<file path=ppt/tags/tag394.xml><?xml version="1.0" encoding="utf-8"?>
<p:tagLst xmlns:a="http://schemas.openxmlformats.org/drawingml/2006/main" xmlns:r="http://schemas.openxmlformats.org/officeDocument/2006/relationships" xmlns:p="http://schemas.openxmlformats.org/presentationml/2006/main">
  <p:tag name="COLORSETCLASSNAME" val="ColorSet1"/>
  <p:tag name="COLORS" val="-2;-2;-2;-2;MediaBoxColor;-2"/>
</p:tagLst>
</file>

<file path=ppt/tags/tag395.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96.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97.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398.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399.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4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400.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401.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402.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403.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404.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405.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406.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407.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408.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409.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41.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410.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411.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412.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413.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41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415.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416.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417.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418.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419.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42.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420.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421.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422.xml><?xml version="1.0" encoding="utf-8"?>
<p:tagLst xmlns:a="http://schemas.openxmlformats.org/drawingml/2006/main" xmlns:r="http://schemas.openxmlformats.org/officeDocument/2006/relationships" xmlns:p="http://schemas.openxmlformats.org/presentationml/2006/main">
  <p:tag name="COLORSETCLASSNAME" val="ColorSet1"/>
  <p:tag name="COLORS" val="-2;-2;-1;LogoRightColor;-1;-2"/>
</p:tagLst>
</file>

<file path=ppt/tags/tag423.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42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425.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426.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427.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43.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4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45.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46.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47.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48.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49.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5.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5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51.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52.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53.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5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55.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56.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57.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58.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59.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6.xml><?xml version="1.0" encoding="utf-8"?>
<p:tagLst xmlns:a="http://schemas.openxmlformats.org/drawingml/2006/main" xmlns:r="http://schemas.openxmlformats.org/officeDocument/2006/relationships" xmlns:p="http://schemas.openxmlformats.org/presentationml/2006/main">
  <p:tag name="COLORSETCLASSNAME" val="ColorSet1"/>
  <p:tag name="COLORS" val="-2;-2;-1;White;-1;-2"/>
</p:tagLst>
</file>

<file path=ppt/tags/tag6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61.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62.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63.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6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65.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66.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67.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68.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69.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7.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7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71.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72.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73.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7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75.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76.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77.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78.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79.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8.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8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81.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82.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83.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8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85.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86.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87.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88.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89.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9.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90.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91.xml><?xml version="1.0" encoding="utf-8"?>
<p:tagLst xmlns:a="http://schemas.openxmlformats.org/drawingml/2006/main" xmlns:r="http://schemas.openxmlformats.org/officeDocument/2006/relationships" xmlns:p="http://schemas.openxmlformats.org/presentationml/2006/main">
  <p:tag name="COLORSETCLASSNAME" val="ColorSet1"/>
  <p:tag name="COLORS" val="-2;-2;-1;White;-1;-2"/>
</p:tagLst>
</file>

<file path=ppt/tags/tag92.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93.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94.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95.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96.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97.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98.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ags/tag99.xml><?xml version="1.0" encoding="utf-8"?>
<p:tagLst xmlns:a="http://schemas.openxmlformats.org/drawingml/2006/main" xmlns:r="http://schemas.openxmlformats.org/officeDocument/2006/relationships" xmlns:p="http://schemas.openxmlformats.org/presentationml/2006/main">
  <p:tag name="COLORSETCLASSNAME" val="ColorSet1"/>
  <p:tag name="COLORS" val="-2;-2;Black426;White;-1;-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chemeClr val="tx1">
              <a:lumMod val="95000"/>
              <a:lumOff val="5000"/>
            </a:schemeClr>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3950</Words>
  <Application>Microsoft Office PowerPoint</Application>
  <PresentationFormat>A4-Papier (210x297 mm)</PresentationFormat>
  <Paragraphs>894</Paragraphs>
  <Slides>34</Slides>
  <Notes>34</Notes>
  <HiddenSlides>3</HiddenSlides>
  <MMClips>0</MMClips>
  <ScaleCrop>false</ScaleCrop>
  <HeadingPairs>
    <vt:vector size="8" baseType="variant">
      <vt:variant>
        <vt:lpstr>Verwendete Schriftarten</vt:lpstr>
      </vt:variant>
      <vt:variant>
        <vt:i4>12</vt:i4>
      </vt:variant>
      <vt:variant>
        <vt:lpstr>Design</vt:lpstr>
      </vt:variant>
      <vt:variant>
        <vt:i4>1</vt:i4>
      </vt:variant>
      <vt:variant>
        <vt:lpstr>Eingebettete OLE-Server</vt:lpstr>
      </vt:variant>
      <vt:variant>
        <vt:i4>1</vt:i4>
      </vt:variant>
      <vt:variant>
        <vt:lpstr>Folientitel</vt:lpstr>
      </vt:variant>
      <vt:variant>
        <vt:i4>34</vt:i4>
      </vt:variant>
    </vt:vector>
  </HeadingPairs>
  <TitlesOfParts>
    <vt:vector size="48" baseType="lpstr">
      <vt:lpstr>MS PGothic</vt:lpstr>
      <vt:lpstr>MS PGothic</vt:lpstr>
      <vt:lpstr>Arial</vt:lpstr>
      <vt:lpstr>Arial Black</vt:lpstr>
      <vt:lpstr>Bosch Office Sans</vt:lpstr>
      <vt:lpstr>Calibri</vt:lpstr>
      <vt:lpstr>Calibri Light</vt:lpstr>
      <vt:lpstr>Cambria Math</vt:lpstr>
      <vt:lpstr>Gill Sans MT</vt:lpstr>
      <vt:lpstr>Symbol</vt:lpstr>
      <vt:lpstr>Times New Roman</vt:lpstr>
      <vt:lpstr>Wingdings</vt:lpstr>
      <vt:lpstr>Office Theme</vt:lpstr>
      <vt:lpstr>Formel</vt:lpstr>
      <vt:lpstr>Algorithms in  Automotive Inverter</vt:lpstr>
      <vt:lpstr>Inverter </vt:lpstr>
      <vt:lpstr>System Architecture</vt:lpstr>
      <vt:lpstr>Point of View</vt:lpstr>
      <vt:lpstr>Field oriented Control</vt:lpstr>
      <vt:lpstr>Field oriented Control</vt:lpstr>
      <vt:lpstr>Field oriented Control</vt:lpstr>
      <vt:lpstr>Field oriented Control</vt:lpstr>
      <vt:lpstr>Field oriented Control</vt:lpstr>
      <vt:lpstr>PowerPoint-Präsentation</vt:lpstr>
      <vt:lpstr>Slip Detection</vt:lpstr>
      <vt:lpstr>Function Design</vt:lpstr>
      <vt:lpstr>Slip Detection</vt:lpstr>
      <vt:lpstr>Slip Detection</vt:lpstr>
      <vt:lpstr>Slip Detection</vt:lpstr>
      <vt:lpstr>Slip Detection</vt:lpstr>
      <vt:lpstr>Slip Detection</vt:lpstr>
      <vt:lpstr>Slip Detection</vt:lpstr>
      <vt:lpstr> </vt:lpstr>
      <vt:lpstr>PowerPoint-Präsentation</vt:lpstr>
      <vt:lpstr>PowerPoint-Präsentation</vt:lpstr>
      <vt:lpstr>Field oriented Control</vt:lpstr>
      <vt:lpstr>Field oriented Control</vt:lpstr>
      <vt:lpstr>Field oriented Control</vt:lpstr>
      <vt:lpstr>PowerPoint-Präsentation</vt:lpstr>
      <vt:lpstr>Field oriented Control</vt:lpstr>
      <vt:lpstr>Field oriented Control</vt:lpstr>
      <vt:lpstr>Field oriented Control</vt:lpstr>
      <vt:lpstr>Relevant work on Traction Torque Control in Power Electronics</vt:lpstr>
      <vt:lpstr>Relevant work on Traction Torque Control in Power Electronics</vt:lpstr>
      <vt:lpstr>Inverter</vt:lpstr>
      <vt:lpstr>3-Phase Inverter</vt:lpstr>
      <vt:lpstr>3-Phase Inverter</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Leistungselektronik im Antriebstrang</dc:title>
  <dc:creator>Tim Fischer</dc:creator>
  <cp:lastModifiedBy>Tim</cp:lastModifiedBy>
  <cp:revision>470</cp:revision>
  <cp:lastPrinted>2016-10-16T09:45:22Z</cp:lastPrinted>
  <dcterms:created xsi:type="dcterms:W3CDTF">2015-05-12T22:40:25Z</dcterms:created>
  <dcterms:modified xsi:type="dcterms:W3CDTF">2016-11-07T17:37:30Z</dcterms:modified>
</cp:coreProperties>
</file>